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Lst>
  <p:sldSz cy="5143500" cx="9144000"/>
  <p:notesSz cx="6858000" cy="9144000"/>
  <p:embeddedFontLst>
    <p:embeddedFont>
      <p:font typeface="Wix Madefor Display SemiBold"/>
      <p:regular r:id="rId135"/>
      <p:bold r:id="rId136"/>
    </p:embeddedFont>
    <p:embeddedFont>
      <p:font typeface="Poppins"/>
      <p:regular r:id="rId137"/>
      <p:bold r:id="rId138"/>
      <p:italic r:id="rId139"/>
      <p:boldItalic r:id="rId140"/>
    </p:embeddedFont>
    <p:embeddedFont>
      <p:font typeface="Lato"/>
      <p:regular r:id="rId141"/>
      <p:bold r:id="rId142"/>
      <p:italic r:id="rId143"/>
      <p:boldItalic r:id="rId144"/>
    </p:embeddedFont>
    <p:embeddedFont>
      <p:font typeface="Wix Madefor Display"/>
      <p:regular r:id="rId145"/>
      <p:bold r:id="rId146"/>
    </p:embeddedFont>
    <p:embeddedFont>
      <p:font typeface="Merriweather"/>
      <p:regular r:id="rId147"/>
      <p:bold r:id="rId148"/>
      <p:italic r:id="rId149"/>
      <p:boldItalic r:id="rId150"/>
    </p:embeddedFont>
    <p:embeddedFont>
      <p:font typeface="DM Sans"/>
      <p:regular r:id="rId151"/>
      <p:bold r:id="rId152"/>
      <p:italic r:id="rId153"/>
      <p:boldItalic r:id="rId1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B2F903-C4D0-4545-A4E9-4D257F6E6A8B}">
  <a:tblStyle styleId="{09B2F903-C4D0-4545-A4E9-4D257F6E6A8B}" styleName="Table_0">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rgbClr val="FFFFFF"/>
      </a:tcTxStyle>
      <a:tcStyle>
        <a:fill>
          <a:solidFill>
            <a:srgbClr val="4F81BD"/>
          </a:solidFill>
        </a:fill>
      </a:tcStyle>
    </a:lastCol>
    <a:firstCol>
      <a:tcTxStyle b="on" i="off">
        <a:font>
          <a:latin typeface="Calibri"/>
          <a:ea typeface="Calibri"/>
          <a:cs typeface="Calibri"/>
        </a:font>
        <a:srgbClr val="FFFFFF"/>
      </a:tcTxStyle>
      <a:tcStyle>
        <a:fill>
          <a:solidFill>
            <a:srgbClr val="4F81BD"/>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F81BD"/>
          </a:solidFill>
        </a:fill>
      </a:tcStyle>
    </a:lastRow>
    <a:seCell>
      <a:tcTxStyle/>
    </a:seCell>
    <a:swCell>
      <a:tcTxStyle/>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F81BD"/>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Merriweather-boldItalic.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Merriweather-italic.fntdata"/><Relationship Id="rId4" Type="http://schemas.openxmlformats.org/officeDocument/2006/relationships/tableStyles" Target="tableStyles.xml"/><Relationship Id="rId148" Type="http://schemas.openxmlformats.org/officeDocument/2006/relationships/font" Target="fonts/Merriweather-bold.fntdata"/><Relationship Id="rId9" Type="http://schemas.openxmlformats.org/officeDocument/2006/relationships/slide" Target="slides/slide3.xml"/><Relationship Id="rId143" Type="http://schemas.openxmlformats.org/officeDocument/2006/relationships/font" Target="fonts/Lato-italic.fntdata"/><Relationship Id="rId142" Type="http://schemas.openxmlformats.org/officeDocument/2006/relationships/font" Target="fonts/Lato-bold.fntdata"/><Relationship Id="rId141" Type="http://schemas.openxmlformats.org/officeDocument/2006/relationships/font" Target="fonts/Lato-regular.fntdata"/><Relationship Id="rId140" Type="http://schemas.openxmlformats.org/officeDocument/2006/relationships/font" Target="fonts/Poppins-boldItalic.fntdata"/><Relationship Id="rId5" Type="http://schemas.openxmlformats.org/officeDocument/2006/relationships/slideMaster" Target="slideMasters/slideMaster1.xml"/><Relationship Id="rId147" Type="http://schemas.openxmlformats.org/officeDocument/2006/relationships/font" Target="fonts/Merriweather-regular.fntdata"/><Relationship Id="rId6" Type="http://schemas.openxmlformats.org/officeDocument/2006/relationships/notesMaster" Target="notesMasters/notesMaster1.xml"/><Relationship Id="rId146" Type="http://schemas.openxmlformats.org/officeDocument/2006/relationships/font" Target="fonts/WixMadeforDisplay-bold.fntdata"/><Relationship Id="rId7" Type="http://schemas.openxmlformats.org/officeDocument/2006/relationships/slide" Target="slides/slide1.xml"/><Relationship Id="rId145" Type="http://schemas.openxmlformats.org/officeDocument/2006/relationships/font" Target="fonts/WixMadeforDisplay-regular.fntdata"/><Relationship Id="rId8" Type="http://schemas.openxmlformats.org/officeDocument/2006/relationships/slide" Target="slides/slide2.xml"/><Relationship Id="rId144" Type="http://schemas.openxmlformats.org/officeDocument/2006/relationships/font" Target="fonts/Lato-bold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Poppins-italic.fntdata"/><Relationship Id="rId138" Type="http://schemas.openxmlformats.org/officeDocument/2006/relationships/font" Target="fonts/Poppins-bold.fntdata"/><Relationship Id="rId137" Type="http://schemas.openxmlformats.org/officeDocument/2006/relationships/font" Target="fonts/Poppins-regular.fntdata"/><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font" Target="fonts/WixMadeforDisplaySemiBold-bold.fntdata"/><Relationship Id="rId135" Type="http://schemas.openxmlformats.org/officeDocument/2006/relationships/font" Target="fonts/WixMadeforDisplaySemiBold-regular.fntdata"/><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154" Type="http://schemas.openxmlformats.org/officeDocument/2006/relationships/font" Target="fonts/DMSans-boldItalic.fntdata"/><Relationship Id="rId58" Type="http://schemas.openxmlformats.org/officeDocument/2006/relationships/slide" Target="slides/slide52.xml"/><Relationship Id="rId153" Type="http://schemas.openxmlformats.org/officeDocument/2006/relationships/font" Target="fonts/DMSans-italic.fntdata"/><Relationship Id="rId152" Type="http://schemas.openxmlformats.org/officeDocument/2006/relationships/font" Target="fonts/DMSans-bold.fntdata"/><Relationship Id="rId151" Type="http://schemas.openxmlformats.org/officeDocument/2006/relationships/font" Target="fonts/DMSa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aeec3f71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g3aeec3f716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1d7b8340c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31d7b8340c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3a2a9fbeb0c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3a2a9fbeb0c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3a2a9fbeb0c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3a2a9fbeb0c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3a2a9fbeb0c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5" name="Google Shape;1925;g3a2a9fbeb0c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3a2a9fbeb0c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3a2a9fbeb0c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3a2a9fbeb0c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9" name="Google Shape;1939;g3a2a9fbeb0c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4" name="Shape 1944"/>
        <p:cNvGrpSpPr/>
        <p:nvPr/>
      </p:nvGrpSpPr>
      <p:grpSpPr>
        <a:xfrm>
          <a:off x="0" y="0"/>
          <a:ext cx="0" cy="0"/>
          <a:chOff x="0" y="0"/>
          <a:chExt cx="0" cy="0"/>
        </a:xfrm>
      </p:grpSpPr>
      <p:sp>
        <p:nvSpPr>
          <p:cNvPr id="1945" name="Google Shape;1945;g3a2a9fbeb0c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6" name="Google Shape;1946;g3a2a9fbeb0c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3a2a9fbeb0c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5" name="Google Shape;1955;g3a2a9fbeb0c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g3a2a9fbeb0c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4" name="Google Shape;1964;g3a2a9fbeb0c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3a2a9fbeb0c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3a2a9fbeb0c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g3a2a9fbeb0c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3a2a9fbeb0c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1d7b8340c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1d7b8340c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3a2a9fbeb0c_1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3a2a9fbeb0c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3a2a9fbeb0c_1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3a2a9fbeb0c_1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g3a2a9fbeb0c_1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9" name="Google Shape;1999;g3a2a9fbeb0c_1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g3a2a9fbeb0c_1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8" name="Google Shape;2008;g3a2a9fbeb0c_1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g3a2a9fbeb0c_1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7" name="Google Shape;2017;g3a2a9fbeb0c_1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3a2a9fbeb0c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7" name="Google Shape;2027;g3a2a9fbeb0c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3a2a9fbeb0c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5" name="Google Shape;2035;g3a2a9fbeb0c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3a2a9fbeb0c_1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3a2a9fbeb0c_1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9" name="Shape 2049"/>
        <p:cNvGrpSpPr/>
        <p:nvPr/>
      </p:nvGrpSpPr>
      <p:grpSpPr>
        <a:xfrm>
          <a:off x="0" y="0"/>
          <a:ext cx="0" cy="0"/>
          <a:chOff x="0" y="0"/>
          <a:chExt cx="0" cy="0"/>
        </a:xfrm>
      </p:grpSpPr>
      <p:sp>
        <p:nvSpPr>
          <p:cNvPr id="2050" name="Google Shape;2050;g3a2a9fbeb0c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1" name="Google Shape;2051;g3a2a9fbeb0c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g3a2a9fbeb0c_1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9" name="Google Shape;2059;g3a2a9fbeb0c_1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a20f7c52d9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a20f7c52d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g3a2a9fbeb0c_1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7" name="Google Shape;2067;g3a2a9fbeb0c_1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g3a2a9fbeb0c_1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3a2a9fbeb0c_1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3a2a9fbeb0c_1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3a2a9fbeb0c_1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3a2a9fbeb0c_1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3a2a9fbeb0c_1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3a2a9fbeb0c_1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3a2a9fbeb0c_1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5" name="Shape 2105"/>
        <p:cNvGrpSpPr/>
        <p:nvPr/>
      </p:nvGrpSpPr>
      <p:grpSpPr>
        <a:xfrm>
          <a:off x="0" y="0"/>
          <a:ext cx="0" cy="0"/>
          <a:chOff x="0" y="0"/>
          <a:chExt cx="0" cy="0"/>
        </a:xfrm>
      </p:grpSpPr>
      <p:sp>
        <p:nvSpPr>
          <p:cNvPr id="2106" name="Google Shape;2106;g3a2a9fbeb0c_1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7" name="Google Shape;2107;g3a2a9fbeb0c_1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3a2a9fbeb0c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3a2a9fbeb0c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1" name="Shape 2121"/>
        <p:cNvGrpSpPr/>
        <p:nvPr/>
      </p:nvGrpSpPr>
      <p:grpSpPr>
        <a:xfrm>
          <a:off x="0" y="0"/>
          <a:ext cx="0" cy="0"/>
          <a:chOff x="0" y="0"/>
          <a:chExt cx="0" cy="0"/>
        </a:xfrm>
      </p:grpSpPr>
      <p:sp>
        <p:nvSpPr>
          <p:cNvPr id="2122" name="Google Shape;2122;g3a2a9fbeb0c_1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3" name="Google Shape;2123;g3a2a9fbeb0c_1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g15a0b8bc95d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15a0b8bc95d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a20f7c52d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a20f7c52d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a20f7c52d9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a20f7c52d9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a20f7c52d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a20f7c52d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a20f7c52d9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a20f7c52d9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09224429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09224429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a20f7c52d9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a20f7c52d9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a20f7c52d9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a20f7c52d9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aeec3f716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g3aeec3f7168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a20f7c52d9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3a20f7c52d9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a20f7c52d9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a20f7c52d9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3a20f7c52d9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a20f7c52d9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3a20f7c52d9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3a20f7c52d9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a20f7c52d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a20f7c52d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a20f7c52d9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a20f7c52d9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3a20f7c52d9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a20f7c52d9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a20f7c52d9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a20f7c52d9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a20f7c52d9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a20f7c52d9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1d7b8340c7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1d7b8340c7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4ab476033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4ab476033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3a20f7c52d9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3a20f7c52d9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a20f7c52d9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a20f7c52d9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3a20f7c52d9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3a20f7c52d9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3a20f7c52d9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3a20f7c52d9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3a20f7c52d9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a20f7c52d9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3a20f7c52d9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3a20f7c52d9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a20f7c52d9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a20f7c52d9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a20f7c52d9_0_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a20f7c52d9_0_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3a20f7c52d9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3a20f7c52d9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3a20f7c52d9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3a20f7c52d9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a20f7c52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a20f7c52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a20f7c52d9_0_1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3a20f7c52d9_0_1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3a20f7c52d9_0_1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3a20f7c52d9_0_1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3a20f7c52d9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3a20f7c52d9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3a20f7c52d9_0_1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3a20f7c52d9_0_1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3aeec3f7168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3aeec3f7168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3a20f7c52d9_0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3a20f7c52d9_0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3a20f7c52d9_0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3a20f7c52d9_0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3a2a9fbeb0c_1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3a2a9fbeb0c_1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3a20f7c52d9_0_1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3a20f7c52d9_0_1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3a20f7c52d9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3a20f7c52d9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a20f7c52d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a20f7c52d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3a20f7c52d9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3a20f7c52d9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3a20f7c52d9_0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3a20f7c52d9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3a20f7c52d9_0_1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3a20f7c52d9_0_1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3a20f7c52d9_0_1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3a20f7c52d9_0_1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3a20f7c52d9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3a20f7c52d9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3a20f7c52d9_0_1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3a20f7c52d9_0_1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3a20f7c52d9_0_1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3a20f7c52d9_0_1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3a20f7c52d9_0_1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3a20f7c52d9_0_1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3a20f7c52d9_0_1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3a20f7c52d9_0_1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3a20f7c52d9_0_1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3a20f7c52d9_0_1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a20f7c52d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a20f7c52d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g3a20f7c52d9_0_1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3a20f7c52d9_0_1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3a20f7c52d9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3a20f7c52d9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3a20f7c52d9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3a20f7c52d9_0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3a20f7c52d9_0_1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3a20f7c52d9_0_1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3a20f7c52d9_0_1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3a20f7c52d9_0_1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3a20f7c52d9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3a20f7c52d9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3a20f7c52d9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3a20f7c52d9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3a20f7c52d9_0_2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3a20f7c52d9_0_2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3a20f7c52d9_0_2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3a20f7c52d9_0_2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3a20f7c52d9_0_2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3a20f7c52d9_0_2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a20f7c52d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a20f7c52d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3a20f7c52d9_0_2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3a20f7c52d9_0_2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3a20f7c52d9_0_2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3a20f7c52d9_0_2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3aeec3f7168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3aeec3f7168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3a20f7c52d9_0_2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3a20f7c52d9_0_2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3a20f7c52d9_0_2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3a20f7c52d9_0_2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3a20f7c52d9_0_2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3a20f7c52d9_0_2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3a20f7c52d9_0_2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9" name="Google Shape;1639;g3a20f7c52d9_0_2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9" name="Shape 1649"/>
        <p:cNvGrpSpPr/>
        <p:nvPr/>
      </p:nvGrpSpPr>
      <p:grpSpPr>
        <a:xfrm>
          <a:off x="0" y="0"/>
          <a:ext cx="0" cy="0"/>
          <a:chOff x="0" y="0"/>
          <a:chExt cx="0" cy="0"/>
        </a:xfrm>
      </p:grpSpPr>
      <p:sp>
        <p:nvSpPr>
          <p:cNvPr id="1650" name="Google Shape;1650;g3a20f7c52d9_0_2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1" name="Google Shape;1651;g3a20f7c52d9_0_2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3a20f7c52d9_0_2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3a20f7c52d9_0_2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3a20f7c52d9_0_2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3a20f7c52d9_0_2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a20f7c52d9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a20f7c52d9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3a20f7c52d9_0_2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3a20f7c52d9_0_2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3a20f7c52d9_0_2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3a20f7c52d9_0_2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3a20f7c52d9_0_2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3a20f7c52d9_0_2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3a20f7c52d9_0_2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3a20f7c52d9_0_2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3a20f7c52d9_0_2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3a20f7c52d9_0_2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3a20f7c52d9_0_2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3a20f7c52d9_0_2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3a20f7c52d9_0_2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3a20f7c52d9_0_2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3a2a9fbeb0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3a2a9fbeb0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3a2a9fbeb0c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3a2a9fbeb0c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3a2a9fbeb0c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3a2a9fbeb0c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1d7b8340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1d7b8340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3a2a9fbeb0c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3a2a9fbeb0c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7" name="Shape 1797"/>
        <p:cNvGrpSpPr/>
        <p:nvPr/>
      </p:nvGrpSpPr>
      <p:grpSpPr>
        <a:xfrm>
          <a:off x="0" y="0"/>
          <a:ext cx="0" cy="0"/>
          <a:chOff x="0" y="0"/>
          <a:chExt cx="0" cy="0"/>
        </a:xfrm>
      </p:grpSpPr>
      <p:sp>
        <p:nvSpPr>
          <p:cNvPr id="1798" name="Google Shape;1798;g3a2a9fbeb0c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9" name="Google Shape;1799;g3a2a9fbeb0c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3a2a9fbeb0c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3a2a9fbeb0c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3a2a9fbeb0c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3a2a9fbeb0c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g3a2a9fbeb0c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1" name="Google Shape;1861;g3a2a9fbeb0c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7" name="Shape 1867"/>
        <p:cNvGrpSpPr/>
        <p:nvPr/>
      </p:nvGrpSpPr>
      <p:grpSpPr>
        <a:xfrm>
          <a:off x="0" y="0"/>
          <a:ext cx="0" cy="0"/>
          <a:chOff x="0" y="0"/>
          <a:chExt cx="0" cy="0"/>
        </a:xfrm>
      </p:grpSpPr>
      <p:sp>
        <p:nvSpPr>
          <p:cNvPr id="1868" name="Google Shape;1868;g3a2a9fbeb0c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9" name="Google Shape;1869;g3a2a9fbeb0c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3a2a9fbeb0c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0" name="Google Shape;1880;g3a2a9fbeb0c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3a2a9fbeb0c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3a2a9fbeb0c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3a2a9fbeb0c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7" name="Google Shape;1897;g3a2a9fbeb0c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End of architecture block</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g31d7b8340c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4" name="Google Shape;1904;g31d7b8340c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jp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3">
  <p:cSld name="Title Slide 03">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39771" cy="5143501"/>
          </a:xfrm>
          <a:prstGeom prst="rect">
            <a:avLst/>
          </a:prstGeom>
          <a:noFill/>
          <a:ln>
            <a:noFill/>
          </a:ln>
        </p:spPr>
      </p:pic>
      <p:pic>
        <p:nvPicPr>
          <p:cNvPr id="52" name="Google Shape;52;p13"/>
          <p:cNvPicPr preferRelativeResize="0"/>
          <p:nvPr/>
        </p:nvPicPr>
        <p:blipFill rotWithShape="1">
          <a:blip r:embed="rId3">
            <a:alphaModFix/>
          </a:blip>
          <a:srcRect b="0" l="0" r="0" t="0"/>
          <a:stretch/>
        </p:blipFill>
        <p:spPr>
          <a:xfrm>
            <a:off x="1113165" y="1784275"/>
            <a:ext cx="3508031" cy="1574951"/>
          </a:xfrm>
          <a:prstGeom prst="rect">
            <a:avLst/>
          </a:prstGeom>
          <a:noFill/>
          <a:ln>
            <a:noFill/>
          </a:ln>
        </p:spPr>
      </p:pic>
      <p:sp>
        <p:nvSpPr>
          <p:cNvPr id="53" name="Google Shape;53;p13"/>
          <p:cNvSpPr txBox="1"/>
          <p:nvPr>
            <p:ph idx="1" type="body"/>
          </p:nvPr>
        </p:nvSpPr>
        <p:spPr>
          <a:xfrm>
            <a:off x="7979806" y="4672904"/>
            <a:ext cx="9711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EDECED"/>
              </a:buClr>
              <a:buSzPts val="1500"/>
              <a:buNone/>
              <a:defRPr sz="15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1200"/>
              </a:spcBef>
              <a:spcAft>
                <a:spcPts val="0"/>
              </a:spcAft>
              <a:buClr>
                <a:srgbClr val="888888"/>
              </a:buClr>
              <a:buSzPts val="1500"/>
              <a:buNone/>
              <a:defRPr sz="1500">
                <a:solidFill>
                  <a:srgbClr val="888888"/>
                </a:solidFill>
              </a:defRPr>
            </a:lvl2pPr>
            <a:lvl3pPr indent="-228600" lvl="2" marL="1371600" algn="l">
              <a:lnSpc>
                <a:spcPct val="90000"/>
              </a:lnSpc>
              <a:spcBef>
                <a:spcPts val="1200"/>
              </a:spcBef>
              <a:spcAft>
                <a:spcPts val="0"/>
              </a:spcAft>
              <a:buClr>
                <a:srgbClr val="888888"/>
              </a:buClr>
              <a:buSzPts val="1400"/>
              <a:buNone/>
              <a:defRPr sz="1400">
                <a:solidFill>
                  <a:srgbClr val="888888"/>
                </a:solidFill>
              </a:defRPr>
            </a:lvl3pPr>
            <a:lvl4pPr indent="-228600" lvl="3" marL="1828800" algn="l">
              <a:lnSpc>
                <a:spcPct val="90000"/>
              </a:lnSpc>
              <a:spcBef>
                <a:spcPts val="1200"/>
              </a:spcBef>
              <a:spcAft>
                <a:spcPts val="0"/>
              </a:spcAft>
              <a:buClr>
                <a:srgbClr val="888888"/>
              </a:buClr>
              <a:buSzPts val="1200"/>
              <a:buNone/>
              <a:defRPr sz="1200">
                <a:solidFill>
                  <a:srgbClr val="888888"/>
                </a:solidFill>
              </a:defRPr>
            </a:lvl4pPr>
            <a:lvl5pPr indent="-228600" lvl="4" marL="2286000" algn="l">
              <a:lnSpc>
                <a:spcPct val="90000"/>
              </a:lnSpc>
              <a:spcBef>
                <a:spcPts val="1200"/>
              </a:spcBef>
              <a:spcAft>
                <a:spcPts val="0"/>
              </a:spcAft>
              <a:buClr>
                <a:srgbClr val="888888"/>
              </a:buClr>
              <a:buSzPts val="1200"/>
              <a:buNone/>
              <a:defRPr sz="1200">
                <a:solidFill>
                  <a:srgbClr val="888888"/>
                </a:solidFill>
              </a:defRPr>
            </a:lvl5pPr>
            <a:lvl6pPr indent="-228600" lvl="5" marL="2743200" algn="l">
              <a:lnSpc>
                <a:spcPct val="90000"/>
              </a:lnSpc>
              <a:spcBef>
                <a:spcPts val="1200"/>
              </a:spcBef>
              <a:spcAft>
                <a:spcPts val="0"/>
              </a:spcAft>
              <a:buClr>
                <a:srgbClr val="888888"/>
              </a:buClr>
              <a:buSzPts val="1200"/>
              <a:buNone/>
              <a:defRPr sz="1200">
                <a:solidFill>
                  <a:srgbClr val="888888"/>
                </a:solidFill>
              </a:defRPr>
            </a:lvl6pPr>
            <a:lvl7pPr indent="-228600" lvl="6" marL="3200400" algn="l">
              <a:lnSpc>
                <a:spcPct val="90000"/>
              </a:lnSpc>
              <a:spcBef>
                <a:spcPts val="1200"/>
              </a:spcBef>
              <a:spcAft>
                <a:spcPts val="0"/>
              </a:spcAft>
              <a:buClr>
                <a:srgbClr val="888888"/>
              </a:buClr>
              <a:buSzPts val="1200"/>
              <a:buNone/>
              <a:defRPr sz="1200">
                <a:solidFill>
                  <a:srgbClr val="888888"/>
                </a:solidFill>
              </a:defRPr>
            </a:lvl7pPr>
            <a:lvl8pPr indent="-228600" lvl="7" marL="3657600" algn="l">
              <a:lnSpc>
                <a:spcPct val="90000"/>
              </a:lnSpc>
              <a:spcBef>
                <a:spcPts val="1200"/>
              </a:spcBef>
              <a:spcAft>
                <a:spcPts val="0"/>
              </a:spcAft>
              <a:buClr>
                <a:srgbClr val="888888"/>
              </a:buClr>
              <a:buSzPts val="1200"/>
              <a:buNone/>
              <a:defRPr sz="1200">
                <a:solidFill>
                  <a:srgbClr val="888888"/>
                </a:solidFill>
              </a:defRPr>
            </a:lvl8pPr>
            <a:lvl9pPr indent="-228600" lvl="8" marL="4114800" algn="l">
              <a:lnSpc>
                <a:spcPct val="90000"/>
              </a:lnSpc>
              <a:spcBef>
                <a:spcPts val="1200"/>
              </a:spcBef>
              <a:spcAft>
                <a:spcPts val="1200"/>
              </a:spcAft>
              <a:buClr>
                <a:srgbClr val="888888"/>
              </a:buClr>
              <a:buSzPts val="1200"/>
              <a:buNone/>
              <a:defRPr sz="1200">
                <a:solidFill>
                  <a:srgbClr val="888888"/>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04">
  <p:cSld name="Content 04">
    <p:spTree>
      <p:nvGrpSpPr>
        <p:cNvPr id="54" name="Shape 54"/>
        <p:cNvGrpSpPr/>
        <p:nvPr/>
      </p:nvGrpSpPr>
      <p:grpSpPr>
        <a:xfrm>
          <a:off x="0" y="0"/>
          <a:ext cx="0" cy="0"/>
          <a:chOff x="0" y="0"/>
          <a:chExt cx="0" cy="0"/>
        </a:xfrm>
      </p:grpSpPr>
      <p:pic>
        <p:nvPicPr>
          <p:cNvPr descr="Artboard 1 copy 4@2x-100" id="55" name="Google Shape;55;p14"/>
          <p:cNvPicPr preferRelativeResize="0"/>
          <p:nvPr/>
        </p:nvPicPr>
        <p:blipFill rotWithShape="1">
          <a:blip r:embed="rId2">
            <a:alphaModFix/>
          </a:blip>
          <a:srcRect b="0" l="0" r="0" t="0"/>
          <a:stretch/>
        </p:blipFill>
        <p:spPr>
          <a:xfrm>
            <a:off x="0" y="0"/>
            <a:ext cx="9142095" cy="5143501"/>
          </a:xfrm>
          <a:prstGeom prst="rect">
            <a:avLst/>
          </a:prstGeom>
          <a:noFill/>
          <a:ln>
            <a:noFill/>
          </a:ln>
        </p:spPr>
      </p:pic>
      <p:pic>
        <p:nvPicPr>
          <p:cNvPr id="56" name="Google Shape;56;p14"/>
          <p:cNvPicPr preferRelativeResize="0"/>
          <p:nvPr/>
        </p:nvPicPr>
        <p:blipFill rotWithShape="1">
          <a:blip r:embed="rId3">
            <a:alphaModFix/>
          </a:blip>
          <a:srcRect b="0" l="0" r="0" t="0"/>
          <a:stretch/>
        </p:blipFill>
        <p:spPr>
          <a:xfrm>
            <a:off x="215043" y="151890"/>
            <a:ext cx="1012954" cy="388576"/>
          </a:xfrm>
          <a:prstGeom prst="rect">
            <a:avLst/>
          </a:prstGeom>
          <a:noFill/>
          <a:ln>
            <a:noFill/>
          </a:ln>
        </p:spPr>
      </p:pic>
      <p:sp>
        <p:nvSpPr>
          <p:cNvPr id="57" name="Google Shape;57;p14"/>
          <p:cNvSpPr txBox="1"/>
          <p:nvPr>
            <p:ph idx="1" type="subTitle"/>
          </p:nvPr>
        </p:nvSpPr>
        <p:spPr>
          <a:xfrm>
            <a:off x="3830279" y="2882680"/>
            <a:ext cx="3880800" cy="6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rgbClr val="EDECED"/>
              </a:buClr>
              <a:buSzPts val="1400"/>
              <a:buNone/>
              <a:defRPr sz="1400">
                <a:solidFill>
                  <a:srgbClr val="EDECED"/>
                </a:solidFill>
              </a:defRPr>
            </a:lvl1pPr>
            <a:lvl2pPr lvl="1" algn="ctr">
              <a:lnSpc>
                <a:spcPct val="90000"/>
              </a:lnSpc>
              <a:spcBef>
                <a:spcPts val="1200"/>
              </a:spcBef>
              <a:spcAft>
                <a:spcPts val="0"/>
              </a:spcAft>
              <a:buClr>
                <a:schemeClr val="lt1"/>
              </a:buClr>
              <a:buSzPts val="1500"/>
              <a:buNone/>
              <a:defRPr sz="1500"/>
            </a:lvl2pPr>
            <a:lvl3pPr lvl="2" algn="ctr">
              <a:lnSpc>
                <a:spcPct val="90000"/>
              </a:lnSpc>
              <a:spcBef>
                <a:spcPts val="1200"/>
              </a:spcBef>
              <a:spcAft>
                <a:spcPts val="0"/>
              </a:spcAft>
              <a:buClr>
                <a:schemeClr val="lt1"/>
              </a:buClr>
              <a:buSzPts val="1400"/>
              <a:buNone/>
              <a:defRPr sz="1400"/>
            </a:lvl3pPr>
            <a:lvl4pPr lvl="3" algn="ctr">
              <a:lnSpc>
                <a:spcPct val="90000"/>
              </a:lnSpc>
              <a:spcBef>
                <a:spcPts val="1200"/>
              </a:spcBef>
              <a:spcAft>
                <a:spcPts val="0"/>
              </a:spcAft>
              <a:buClr>
                <a:schemeClr val="lt1"/>
              </a:buClr>
              <a:buSzPts val="1200"/>
              <a:buNone/>
              <a:defRPr sz="1200"/>
            </a:lvl4pPr>
            <a:lvl5pPr lvl="4" algn="ctr">
              <a:lnSpc>
                <a:spcPct val="90000"/>
              </a:lnSpc>
              <a:spcBef>
                <a:spcPts val="1200"/>
              </a:spcBef>
              <a:spcAft>
                <a:spcPts val="0"/>
              </a:spcAft>
              <a:buClr>
                <a:schemeClr val="lt1"/>
              </a:buClr>
              <a:buSzPts val="1200"/>
              <a:buNone/>
              <a:defRPr sz="1200"/>
            </a:lvl5pPr>
            <a:lvl6pPr lvl="5" algn="ctr">
              <a:lnSpc>
                <a:spcPct val="90000"/>
              </a:lnSpc>
              <a:spcBef>
                <a:spcPts val="1200"/>
              </a:spcBef>
              <a:spcAft>
                <a:spcPts val="0"/>
              </a:spcAft>
              <a:buClr>
                <a:schemeClr val="dk1"/>
              </a:buClr>
              <a:buSzPts val="1200"/>
              <a:buNone/>
              <a:defRPr sz="1200"/>
            </a:lvl6pPr>
            <a:lvl7pPr lvl="6" algn="ctr">
              <a:lnSpc>
                <a:spcPct val="90000"/>
              </a:lnSpc>
              <a:spcBef>
                <a:spcPts val="1200"/>
              </a:spcBef>
              <a:spcAft>
                <a:spcPts val="0"/>
              </a:spcAft>
              <a:buClr>
                <a:schemeClr val="dk1"/>
              </a:buClr>
              <a:buSzPts val="1200"/>
              <a:buNone/>
              <a:defRPr sz="1200"/>
            </a:lvl7pPr>
            <a:lvl8pPr lvl="7" algn="ctr">
              <a:lnSpc>
                <a:spcPct val="90000"/>
              </a:lnSpc>
              <a:spcBef>
                <a:spcPts val="1200"/>
              </a:spcBef>
              <a:spcAft>
                <a:spcPts val="0"/>
              </a:spcAft>
              <a:buClr>
                <a:schemeClr val="dk1"/>
              </a:buClr>
              <a:buSzPts val="1200"/>
              <a:buNone/>
              <a:defRPr sz="1200"/>
            </a:lvl8pPr>
            <a:lvl9pPr lvl="8" algn="ctr">
              <a:lnSpc>
                <a:spcPct val="90000"/>
              </a:lnSpc>
              <a:spcBef>
                <a:spcPts val="1200"/>
              </a:spcBef>
              <a:spcAft>
                <a:spcPts val="1200"/>
              </a:spcAft>
              <a:buClr>
                <a:schemeClr val="dk1"/>
              </a:buClr>
              <a:buSzPts val="1200"/>
              <a:buNone/>
              <a:defRPr sz="1200"/>
            </a:lvl9pPr>
          </a:lstStyle>
          <a:p/>
        </p:txBody>
      </p:sp>
      <p:sp>
        <p:nvSpPr>
          <p:cNvPr id="58" name="Google Shape;58;p14"/>
          <p:cNvSpPr txBox="1"/>
          <p:nvPr>
            <p:ph idx="2" type="body"/>
          </p:nvPr>
        </p:nvSpPr>
        <p:spPr>
          <a:xfrm>
            <a:off x="3830279" y="1315922"/>
            <a:ext cx="5571000" cy="1125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EDECED"/>
              </a:buClr>
              <a:buSzPts val="4100"/>
              <a:buNone/>
              <a:defRPr b="1" sz="4100">
                <a:solidFill>
                  <a:srgbClr val="EDECED"/>
                </a:solidFill>
                <a:latin typeface="Wix Madefor Display"/>
                <a:ea typeface="Wix Madefor Display"/>
                <a:cs typeface="Wix Madefor Display"/>
                <a:sym typeface="Wix Madefor Display"/>
              </a:defRPr>
            </a:lvl1pPr>
            <a:lvl2pPr indent="-228600" lvl="1" marL="914400" algn="l">
              <a:lnSpc>
                <a:spcPct val="90000"/>
              </a:lnSpc>
              <a:spcBef>
                <a:spcPts val="1200"/>
              </a:spcBef>
              <a:spcAft>
                <a:spcPts val="0"/>
              </a:spcAft>
              <a:buClr>
                <a:srgbClr val="888888"/>
              </a:buClr>
              <a:buSzPts val="1500"/>
              <a:buNone/>
              <a:defRPr sz="1500">
                <a:solidFill>
                  <a:srgbClr val="888888"/>
                </a:solidFill>
              </a:defRPr>
            </a:lvl2pPr>
            <a:lvl3pPr indent="-228600" lvl="2" marL="1371600" algn="l">
              <a:lnSpc>
                <a:spcPct val="90000"/>
              </a:lnSpc>
              <a:spcBef>
                <a:spcPts val="1200"/>
              </a:spcBef>
              <a:spcAft>
                <a:spcPts val="0"/>
              </a:spcAft>
              <a:buClr>
                <a:srgbClr val="888888"/>
              </a:buClr>
              <a:buSzPts val="1400"/>
              <a:buNone/>
              <a:defRPr sz="1400">
                <a:solidFill>
                  <a:srgbClr val="888888"/>
                </a:solidFill>
              </a:defRPr>
            </a:lvl3pPr>
            <a:lvl4pPr indent="-228600" lvl="3" marL="1828800" algn="l">
              <a:lnSpc>
                <a:spcPct val="90000"/>
              </a:lnSpc>
              <a:spcBef>
                <a:spcPts val="1200"/>
              </a:spcBef>
              <a:spcAft>
                <a:spcPts val="0"/>
              </a:spcAft>
              <a:buClr>
                <a:srgbClr val="888888"/>
              </a:buClr>
              <a:buSzPts val="1200"/>
              <a:buNone/>
              <a:defRPr sz="1200">
                <a:solidFill>
                  <a:srgbClr val="888888"/>
                </a:solidFill>
              </a:defRPr>
            </a:lvl4pPr>
            <a:lvl5pPr indent="-228600" lvl="4" marL="2286000" algn="l">
              <a:lnSpc>
                <a:spcPct val="90000"/>
              </a:lnSpc>
              <a:spcBef>
                <a:spcPts val="1200"/>
              </a:spcBef>
              <a:spcAft>
                <a:spcPts val="0"/>
              </a:spcAft>
              <a:buClr>
                <a:srgbClr val="888888"/>
              </a:buClr>
              <a:buSzPts val="1200"/>
              <a:buNone/>
              <a:defRPr sz="1200">
                <a:solidFill>
                  <a:srgbClr val="888888"/>
                </a:solidFill>
              </a:defRPr>
            </a:lvl5pPr>
            <a:lvl6pPr indent="-228600" lvl="5" marL="2743200" algn="l">
              <a:lnSpc>
                <a:spcPct val="90000"/>
              </a:lnSpc>
              <a:spcBef>
                <a:spcPts val="1200"/>
              </a:spcBef>
              <a:spcAft>
                <a:spcPts val="0"/>
              </a:spcAft>
              <a:buClr>
                <a:srgbClr val="888888"/>
              </a:buClr>
              <a:buSzPts val="1200"/>
              <a:buNone/>
              <a:defRPr sz="1200">
                <a:solidFill>
                  <a:srgbClr val="888888"/>
                </a:solidFill>
              </a:defRPr>
            </a:lvl6pPr>
            <a:lvl7pPr indent="-228600" lvl="6" marL="3200400" algn="l">
              <a:lnSpc>
                <a:spcPct val="90000"/>
              </a:lnSpc>
              <a:spcBef>
                <a:spcPts val="1200"/>
              </a:spcBef>
              <a:spcAft>
                <a:spcPts val="0"/>
              </a:spcAft>
              <a:buClr>
                <a:srgbClr val="888888"/>
              </a:buClr>
              <a:buSzPts val="1200"/>
              <a:buNone/>
              <a:defRPr sz="1200">
                <a:solidFill>
                  <a:srgbClr val="888888"/>
                </a:solidFill>
              </a:defRPr>
            </a:lvl7pPr>
            <a:lvl8pPr indent="-228600" lvl="7" marL="3657600" algn="l">
              <a:lnSpc>
                <a:spcPct val="90000"/>
              </a:lnSpc>
              <a:spcBef>
                <a:spcPts val="1200"/>
              </a:spcBef>
              <a:spcAft>
                <a:spcPts val="0"/>
              </a:spcAft>
              <a:buClr>
                <a:srgbClr val="888888"/>
              </a:buClr>
              <a:buSzPts val="1200"/>
              <a:buNone/>
              <a:defRPr sz="1200">
                <a:solidFill>
                  <a:srgbClr val="888888"/>
                </a:solidFill>
              </a:defRPr>
            </a:lvl8pPr>
            <a:lvl9pPr indent="-228600" lvl="8" marL="411480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59" name="Google Shape;59;p14"/>
          <p:cNvSpPr txBox="1"/>
          <p:nvPr>
            <p:ph idx="3" type="body"/>
          </p:nvPr>
        </p:nvSpPr>
        <p:spPr>
          <a:xfrm>
            <a:off x="497981" y="1020803"/>
            <a:ext cx="2613000" cy="22833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rgbClr val="EDECED"/>
              </a:buClr>
              <a:buSzPts val="1500"/>
              <a:buChar char="●"/>
              <a:defRPr sz="1500">
                <a:solidFill>
                  <a:srgbClr val="EDECED"/>
                </a:solidFill>
              </a:defRPr>
            </a:lvl1pPr>
            <a:lvl2pPr indent="-317500" lvl="1" marL="914400" algn="l">
              <a:lnSpc>
                <a:spcPct val="90000"/>
              </a:lnSpc>
              <a:spcBef>
                <a:spcPts val="1200"/>
              </a:spcBef>
              <a:spcAft>
                <a:spcPts val="0"/>
              </a:spcAft>
              <a:buClr>
                <a:srgbClr val="EDECED"/>
              </a:buClr>
              <a:buSzPts val="1400"/>
              <a:buChar char="○"/>
              <a:defRPr sz="1400">
                <a:solidFill>
                  <a:srgbClr val="EDECED"/>
                </a:solidFill>
              </a:defRPr>
            </a:lvl2pPr>
            <a:lvl3pPr indent="-304800" lvl="2" marL="1371600" algn="l">
              <a:lnSpc>
                <a:spcPct val="90000"/>
              </a:lnSpc>
              <a:spcBef>
                <a:spcPts val="1200"/>
              </a:spcBef>
              <a:spcAft>
                <a:spcPts val="0"/>
              </a:spcAft>
              <a:buClr>
                <a:srgbClr val="EDECED"/>
              </a:buClr>
              <a:buSzPts val="1200"/>
              <a:buChar char="■"/>
              <a:defRPr sz="1200">
                <a:solidFill>
                  <a:srgbClr val="EDECED"/>
                </a:solidFill>
              </a:defRPr>
            </a:lvl3pPr>
            <a:lvl4pPr indent="-298450" lvl="3" marL="1828800" algn="l">
              <a:lnSpc>
                <a:spcPct val="90000"/>
              </a:lnSpc>
              <a:spcBef>
                <a:spcPts val="1200"/>
              </a:spcBef>
              <a:spcAft>
                <a:spcPts val="0"/>
              </a:spcAft>
              <a:buClr>
                <a:srgbClr val="EDECED"/>
              </a:buClr>
              <a:buSzPts val="1100"/>
              <a:buChar char="●"/>
              <a:defRPr sz="1100">
                <a:solidFill>
                  <a:srgbClr val="EDECED"/>
                </a:solidFill>
              </a:defRPr>
            </a:lvl4pPr>
            <a:lvl5pPr indent="-285750" lvl="4" marL="2286000" algn="l">
              <a:lnSpc>
                <a:spcPct val="90000"/>
              </a:lnSpc>
              <a:spcBef>
                <a:spcPts val="1200"/>
              </a:spcBef>
              <a:spcAft>
                <a:spcPts val="0"/>
              </a:spcAft>
              <a:buClr>
                <a:srgbClr val="EDECED"/>
              </a:buClr>
              <a:buSzPts val="900"/>
              <a:buChar char="○"/>
              <a:defRPr sz="900">
                <a:solidFill>
                  <a:srgbClr val="EDECED"/>
                </a:solidFill>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60" name="Google Shape;60;p14"/>
          <p:cNvSpPr txBox="1"/>
          <p:nvPr>
            <p:ph idx="4" type="body"/>
          </p:nvPr>
        </p:nvSpPr>
        <p:spPr>
          <a:xfrm>
            <a:off x="497981" y="3548399"/>
            <a:ext cx="2700000" cy="531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EDECED"/>
              </a:buClr>
              <a:buSzPts val="1800"/>
              <a:buNone/>
              <a:defRPr b="1" sz="1800">
                <a:solidFill>
                  <a:srgbClr val="EDECED"/>
                </a:solidFill>
                <a:latin typeface="Wix Madefor Display"/>
                <a:ea typeface="Wix Madefor Display"/>
                <a:cs typeface="Wix Madefor Display"/>
                <a:sym typeface="Wix Madefor Display"/>
              </a:defRPr>
            </a:lvl1pPr>
            <a:lvl2pPr indent="-228600" lvl="1" marL="914400" algn="l">
              <a:lnSpc>
                <a:spcPct val="90000"/>
              </a:lnSpc>
              <a:spcBef>
                <a:spcPts val="1200"/>
              </a:spcBef>
              <a:spcAft>
                <a:spcPts val="0"/>
              </a:spcAft>
              <a:buClr>
                <a:srgbClr val="888888"/>
              </a:buClr>
              <a:buSzPts val="1500"/>
              <a:buNone/>
              <a:defRPr sz="1500">
                <a:solidFill>
                  <a:srgbClr val="888888"/>
                </a:solidFill>
              </a:defRPr>
            </a:lvl2pPr>
            <a:lvl3pPr indent="-228600" lvl="2" marL="1371600" algn="l">
              <a:lnSpc>
                <a:spcPct val="90000"/>
              </a:lnSpc>
              <a:spcBef>
                <a:spcPts val="1200"/>
              </a:spcBef>
              <a:spcAft>
                <a:spcPts val="0"/>
              </a:spcAft>
              <a:buClr>
                <a:srgbClr val="888888"/>
              </a:buClr>
              <a:buSzPts val="1400"/>
              <a:buNone/>
              <a:defRPr sz="1400">
                <a:solidFill>
                  <a:srgbClr val="888888"/>
                </a:solidFill>
              </a:defRPr>
            </a:lvl3pPr>
            <a:lvl4pPr indent="-228600" lvl="3" marL="1828800" algn="l">
              <a:lnSpc>
                <a:spcPct val="90000"/>
              </a:lnSpc>
              <a:spcBef>
                <a:spcPts val="1200"/>
              </a:spcBef>
              <a:spcAft>
                <a:spcPts val="0"/>
              </a:spcAft>
              <a:buClr>
                <a:srgbClr val="888888"/>
              </a:buClr>
              <a:buSzPts val="1200"/>
              <a:buNone/>
              <a:defRPr sz="1200">
                <a:solidFill>
                  <a:srgbClr val="888888"/>
                </a:solidFill>
              </a:defRPr>
            </a:lvl4pPr>
            <a:lvl5pPr indent="-228600" lvl="4" marL="2286000" algn="l">
              <a:lnSpc>
                <a:spcPct val="90000"/>
              </a:lnSpc>
              <a:spcBef>
                <a:spcPts val="1200"/>
              </a:spcBef>
              <a:spcAft>
                <a:spcPts val="0"/>
              </a:spcAft>
              <a:buClr>
                <a:srgbClr val="888888"/>
              </a:buClr>
              <a:buSzPts val="1200"/>
              <a:buNone/>
              <a:defRPr sz="1200">
                <a:solidFill>
                  <a:srgbClr val="888888"/>
                </a:solidFill>
              </a:defRPr>
            </a:lvl5pPr>
            <a:lvl6pPr indent="-228600" lvl="5" marL="2743200" algn="l">
              <a:lnSpc>
                <a:spcPct val="90000"/>
              </a:lnSpc>
              <a:spcBef>
                <a:spcPts val="1200"/>
              </a:spcBef>
              <a:spcAft>
                <a:spcPts val="0"/>
              </a:spcAft>
              <a:buClr>
                <a:srgbClr val="888888"/>
              </a:buClr>
              <a:buSzPts val="1200"/>
              <a:buNone/>
              <a:defRPr sz="1200">
                <a:solidFill>
                  <a:srgbClr val="888888"/>
                </a:solidFill>
              </a:defRPr>
            </a:lvl6pPr>
            <a:lvl7pPr indent="-228600" lvl="6" marL="3200400" algn="l">
              <a:lnSpc>
                <a:spcPct val="90000"/>
              </a:lnSpc>
              <a:spcBef>
                <a:spcPts val="1200"/>
              </a:spcBef>
              <a:spcAft>
                <a:spcPts val="0"/>
              </a:spcAft>
              <a:buClr>
                <a:srgbClr val="888888"/>
              </a:buClr>
              <a:buSzPts val="1200"/>
              <a:buNone/>
              <a:defRPr sz="1200">
                <a:solidFill>
                  <a:srgbClr val="888888"/>
                </a:solidFill>
              </a:defRPr>
            </a:lvl7pPr>
            <a:lvl8pPr indent="-228600" lvl="7" marL="3657600" algn="l">
              <a:lnSpc>
                <a:spcPct val="90000"/>
              </a:lnSpc>
              <a:spcBef>
                <a:spcPts val="1200"/>
              </a:spcBef>
              <a:spcAft>
                <a:spcPts val="0"/>
              </a:spcAft>
              <a:buClr>
                <a:srgbClr val="888888"/>
              </a:buClr>
              <a:buSzPts val="1200"/>
              <a:buNone/>
              <a:defRPr sz="1200">
                <a:solidFill>
                  <a:srgbClr val="888888"/>
                </a:solidFill>
              </a:defRPr>
            </a:lvl8pPr>
            <a:lvl9pPr indent="-228600" lvl="8" marL="411480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61" name="Google Shape;61;p14"/>
          <p:cNvSpPr txBox="1"/>
          <p:nvPr>
            <p:ph idx="5" type="body"/>
          </p:nvPr>
        </p:nvSpPr>
        <p:spPr>
          <a:xfrm>
            <a:off x="497981" y="4237640"/>
            <a:ext cx="2700000" cy="450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EDECED"/>
              </a:buClr>
              <a:buSzPts val="1100"/>
              <a:buNone/>
              <a:defRPr sz="1100">
                <a:solidFill>
                  <a:srgbClr val="EDECED"/>
                </a:solidFill>
              </a:defRPr>
            </a:lvl1pPr>
            <a:lvl2pPr indent="-228600" lvl="1" marL="914400" algn="l">
              <a:lnSpc>
                <a:spcPct val="90000"/>
              </a:lnSpc>
              <a:spcBef>
                <a:spcPts val="1200"/>
              </a:spcBef>
              <a:spcAft>
                <a:spcPts val="0"/>
              </a:spcAft>
              <a:buClr>
                <a:srgbClr val="888888"/>
              </a:buClr>
              <a:buSzPts val="1500"/>
              <a:buNone/>
              <a:defRPr sz="1500">
                <a:solidFill>
                  <a:srgbClr val="888888"/>
                </a:solidFill>
              </a:defRPr>
            </a:lvl2pPr>
            <a:lvl3pPr indent="-228600" lvl="2" marL="1371600" algn="l">
              <a:lnSpc>
                <a:spcPct val="90000"/>
              </a:lnSpc>
              <a:spcBef>
                <a:spcPts val="1200"/>
              </a:spcBef>
              <a:spcAft>
                <a:spcPts val="0"/>
              </a:spcAft>
              <a:buClr>
                <a:srgbClr val="888888"/>
              </a:buClr>
              <a:buSzPts val="1400"/>
              <a:buNone/>
              <a:defRPr sz="1400">
                <a:solidFill>
                  <a:srgbClr val="888888"/>
                </a:solidFill>
              </a:defRPr>
            </a:lvl3pPr>
            <a:lvl4pPr indent="-228600" lvl="3" marL="1828800" algn="l">
              <a:lnSpc>
                <a:spcPct val="90000"/>
              </a:lnSpc>
              <a:spcBef>
                <a:spcPts val="1200"/>
              </a:spcBef>
              <a:spcAft>
                <a:spcPts val="0"/>
              </a:spcAft>
              <a:buClr>
                <a:srgbClr val="888888"/>
              </a:buClr>
              <a:buSzPts val="1200"/>
              <a:buNone/>
              <a:defRPr sz="1200">
                <a:solidFill>
                  <a:srgbClr val="888888"/>
                </a:solidFill>
              </a:defRPr>
            </a:lvl4pPr>
            <a:lvl5pPr indent="-228600" lvl="4" marL="2286000" algn="l">
              <a:lnSpc>
                <a:spcPct val="90000"/>
              </a:lnSpc>
              <a:spcBef>
                <a:spcPts val="1200"/>
              </a:spcBef>
              <a:spcAft>
                <a:spcPts val="0"/>
              </a:spcAft>
              <a:buClr>
                <a:srgbClr val="888888"/>
              </a:buClr>
              <a:buSzPts val="1200"/>
              <a:buNone/>
              <a:defRPr sz="1200">
                <a:solidFill>
                  <a:srgbClr val="888888"/>
                </a:solidFill>
              </a:defRPr>
            </a:lvl5pPr>
            <a:lvl6pPr indent="-228600" lvl="5" marL="2743200" algn="l">
              <a:lnSpc>
                <a:spcPct val="90000"/>
              </a:lnSpc>
              <a:spcBef>
                <a:spcPts val="1200"/>
              </a:spcBef>
              <a:spcAft>
                <a:spcPts val="0"/>
              </a:spcAft>
              <a:buClr>
                <a:srgbClr val="888888"/>
              </a:buClr>
              <a:buSzPts val="1200"/>
              <a:buNone/>
              <a:defRPr sz="1200">
                <a:solidFill>
                  <a:srgbClr val="888888"/>
                </a:solidFill>
              </a:defRPr>
            </a:lvl6pPr>
            <a:lvl7pPr indent="-228600" lvl="6" marL="3200400" algn="l">
              <a:lnSpc>
                <a:spcPct val="90000"/>
              </a:lnSpc>
              <a:spcBef>
                <a:spcPts val="1200"/>
              </a:spcBef>
              <a:spcAft>
                <a:spcPts val="0"/>
              </a:spcAft>
              <a:buClr>
                <a:srgbClr val="888888"/>
              </a:buClr>
              <a:buSzPts val="1200"/>
              <a:buNone/>
              <a:defRPr sz="1200">
                <a:solidFill>
                  <a:srgbClr val="888888"/>
                </a:solidFill>
              </a:defRPr>
            </a:lvl7pPr>
            <a:lvl8pPr indent="-228600" lvl="7" marL="3657600" algn="l">
              <a:lnSpc>
                <a:spcPct val="90000"/>
              </a:lnSpc>
              <a:spcBef>
                <a:spcPts val="1200"/>
              </a:spcBef>
              <a:spcAft>
                <a:spcPts val="0"/>
              </a:spcAft>
              <a:buClr>
                <a:srgbClr val="888888"/>
              </a:buClr>
              <a:buSzPts val="1200"/>
              <a:buNone/>
              <a:defRPr sz="1200">
                <a:solidFill>
                  <a:srgbClr val="888888"/>
                </a:solidFill>
              </a:defRPr>
            </a:lvl8pPr>
            <a:lvl9pPr indent="-228600" lvl="8" marL="411480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62" name="Google Shape;62;p14"/>
          <p:cNvSpPr txBox="1"/>
          <p:nvPr>
            <p:ph idx="6" type="body"/>
          </p:nvPr>
        </p:nvSpPr>
        <p:spPr>
          <a:xfrm>
            <a:off x="7979806" y="4672904"/>
            <a:ext cx="9711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EDECED"/>
              </a:buClr>
              <a:buSzPts val="1500"/>
              <a:buNone/>
              <a:defRPr sz="15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1200"/>
              </a:spcBef>
              <a:spcAft>
                <a:spcPts val="0"/>
              </a:spcAft>
              <a:buClr>
                <a:srgbClr val="888888"/>
              </a:buClr>
              <a:buSzPts val="1500"/>
              <a:buNone/>
              <a:defRPr sz="1500">
                <a:solidFill>
                  <a:srgbClr val="888888"/>
                </a:solidFill>
              </a:defRPr>
            </a:lvl2pPr>
            <a:lvl3pPr indent="-228600" lvl="2" marL="1371600" algn="l">
              <a:lnSpc>
                <a:spcPct val="90000"/>
              </a:lnSpc>
              <a:spcBef>
                <a:spcPts val="1200"/>
              </a:spcBef>
              <a:spcAft>
                <a:spcPts val="0"/>
              </a:spcAft>
              <a:buClr>
                <a:srgbClr val="888888"/>
              </a:buClr>
              <a:buSzPts val="1400"/>
              <a:buNone/>
              <a:defRPr sz="1400">
                <a:solidFill>
                  <a:srgbClr val="888888"/>
                </a:solidFill>
              </a:defRPr>
            </a:lvl3pPr>
            <a:lvl4pPr indent="-228600" lvl="3" marL="1828800" algn="l">
              <a:lnSpc>
                <a:spcPct val="90000"/>
              </a:lnSpc>
              <a:spcBef>
                <a:spcPts val="1200"/>
              </a:spcBef>
              <a:spcAft>
                <a:spcPts val="0"/>
              </a:spcAft>
              <a:buClr>
                <a:srgbClr val="888888"/>
              </a:buClr>
              <a:buSzPts val="1200"/>
              <a:buNone/>
              <a:defRPr sz="1200">
                <a:solidFill>
                  <a:srgbClr val="888888"/>
                </a:solidFill>
              </a:defRPr>
            </a:lvl4pPr>
            <a:lvl5pPr indent="-228600" lvl="4" marL="2286000" algn="l">
              <a:lnSpc>
                <a:spcPct val="90000"/>
              </a:lnSpc>
              <a:spcBef>
                <a:spcPts val="1200"/>
              </a:spcBef>
              <a:spcAft>
                <a:spcPts val="0"/>
              </a:spcAft>
              <a:buClr>
                <a:srgbClr val="888888"/>
              </a:buClr>
              <a:buSzPts val="1200"/>
              <a:buNone/>
              <a:defRPr sz="1200">
                <a:solidFill>
                  <a:srgbClr val="888888"/>
                </a:solidFill>
              </a:defRPr>
            </a:lvl5pPr>
            <a:lvl6pPr indent="-228600" lvl="5" marL="2743200" algn="l">
              <a:lnSpc>
                <a:spcPct val="90000"/>
              </a:lnSpc>
              <a:spcBef>
                <a:spcPts val="1200"/>
              </a:spcBef>
              <a:spcAft>
                <a:spcPts val="0"/>
              </a:spcAft>
              <a:buClr>
                <a:srgbClr val="888888"/>
              </a:buClr>
              <a:buSzPts val="1200"/>
              <a:buNone/>
              <a:defRPr sz="1200">
                <a:solidFill>
                  <a:srgbClr val="888888"/>
                </a:solidFill>
              </a:defRPr>
            </a:lvl6pPr>
            <a:lvl7pPr indent="-228600" lvl="6" marL="3200400" algn="l">
              <a:lnSpc>
                <a:spcPct val="90000"/>
              </a:lnSpc>
              <a:spcBef>
                <a:spcPts val="1200"/>
              </a:spcBef>
              <a:spcAft>
                <a:spcPts val="0"/>
              </a:spcAft>
              <a:buClr>
                <a:srgbClr val="888888"/>
              </a:buClr>
              <a:buSzPts val="1200"/>
              <a:buNone/>
              <a:defRPr sz="1200">
                <a:solidFill>
                  <a:srgbClr val="888888"/>
                </a:solidFill>
              </a:defRPr>
            </a:lvl7pPr>
            <a:lvl8pPr indent="-228600" lvl="7" marL="3657600" algn="l">
              <a:lnSpc>
                <a:spcPct val="90000"/>
              </a:lnSpc>
              <a:spcBef>
                <a:spcPts val="1200"/>
              </a:spcBef>
              <a:spcAft>
                <a:spcPts val="0"/>
              </a:spcAft>
              <a:buClr>
                <a:srgbClr val="888888"/>
              </a:buClr>
              <a:buSzPts val="1200"/>
              <a:buNone/>
              <a:defRPr sz="1200">
                <a:solidFill>
                  <a:srgbClr val="888888"/>
                </a:solidFill>
              </a:defRPr>
            </a:lvl8pPr>
            <a:lvl9pPr indent="-228600" lvl="8" marL="4114800" algn="l">
              <a:lnSpc>
                <a:spcPct val="90000"/>
              </a:lnSpc>
              <a:spcBef>
                <a:spcPts val="1200"/>
              </a:spcBef>
              <a:spcAft>
                <a:spcPts val="1200"/>
              </a:spcAft>
              <a:buClr>
                <a:srgbClr val="888888"/>
              </a:buClr>
              <a:buSzPts val="1200"/>
              <a:buNone/>
              <a:defRPr sz="1200">
                <a:solidFill>
                  <a:srgbClr val="888888"/>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3 1">
  <p:cSld name="Title Slide 03_1">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0" l="0" r="0" t="0"/>
          <a:stretch/>
        </p:blipFill>
        <p:spPr>
          <a:xfrm>
            <a:off x="0" y="0"/>
            <a:ext cx="9139771" cy="5143501"/>
          </a:xfrm>
          <a:prstGeom prst="rect">
            <a:avLst/>
          </a:prstGeom>
          <a:noFill/>
          <a:ln>
            <a:noFill/>
          </a:ln>
        </p:spPr>
      </p:pic>
      <p:pic>
        <p:nvPicPr>
          <p:cNvPr id="65" name="Google Shape;65;p15"/>
          <p:cNvPicPr preferRelativeResize="0"/>
          <p:nvPr/>
        </p:nvPicPr>
        <p:blipFill rotWithShape="1">
          <a:blip r:embed="rId3">
            <a:alphaModFix/>
          </a:blip>
          <a:srcRect b="0" l="0" r="0" t="0"/>
          <a:stretch/>
        </p:blipFill>
        <p:spPr>
          <a:xfrm>
            <a:off x="1113165" y="1784275"/>
            <a:ext cx="3508031" cy="1574951"/>
          </a:xfrm>
          <a:prstGeom prst="rect">
            <a:avLst/>
          </a:prstGeom>
          <a:noFill/>
          <a:ln>
            <a:noFill/>
          </a:ln>
        </p:spPr>
      </p:pic>
      <p:sp>
        <p:nvSpPr>
          <p:cNvPr id="66" name="Google Shape;66;p15"/>
          <p:cNvSpPr txBox="1"/>
          <p:nvPr>
            <p:ph idx="1" type="body"/>
          </p:nvPr>
        </p:nvSpPr>
        <p:spPr>
          <a:xfrm>
            <a:off x="7979806" y="4672904"/>
            <a:ext cx="9711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EDECED"/>
              </a:buClr>
              <a:buSzPts val="1500"/>
              <a:buNone/>
              <a:defRPr sz="15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1200"/>
              </a:spcBef>
              <a:spcAft>
                <a:spcPts val="0"/>
              </a:spcAft>
              <a:buClr>
                <a:srgbClr val="888888"/>
              </a:buClr>
              <a:buSzPts val="1500"/>
              <a:buNone/>
              <a:defRPr sz="1500">
                <a:solidFill>
                  <a:srgbClr val="888888"/>
                </a:solidFill>
              </a:defRPr>
            </a:lvl2pPr>
            <a:lvl3pPr indent="-228600" lvl="2" marL="1371600" algn="l">
              <a:lnSpc>
                <a:spcPct val="90000"/>
              </a:lnSpc>
              <a:spcBef>
                <a:spcPts val="1200"/>
              </a:spcBef>
              <a:spcAft>
                <a:spcPts val="0"/>
              </a:spcAft>
              <a:buClr>
                <a:srgbClr val="888888"/>
              </a:buClr>
              <a:buSzPts val="1400"/>
              <a:buNone/>
              <a:defRPr sz="1400">
                <a:solidFill>
                  <a:srgbClr val="888888"/>
                </a:solidFill>
              </a:defRPr>
            </a:lvl3pPr>
            <a:lvl4pPr indent="-228600" lvl="3" marL="1828800" algn="l">
              <a:lnSpc>
                <a:spcPct val="90000"/>
              </a:lnSpc>
              <a:spcBef>
                <a:spcPts val="1200"/>
              </a:spcBef>
              <a:spcAft>
                <a:spcPts val="0"/>
              </a:spcAft>
              <a:buClr>
                <a:srgbClr val="888888"/>
              </a:buClr>
              <a:buSzPts val="1200"/>
              <a:buNone/>
              <a:defRPr sz="1200">
                <a:solidFill>
                  <a:srgbClr val="888888"/>
                </a:solidFill>
              </a:defRPr>
            </a:lvl4pPr>
            <a:lvl5pPr indent="-228600" lvl="4" marL="2286000" algn="l">
              <a:lnSpc>
                <a:spcPct val="90000"/>
              </a:lnSpc>
              <a:spcBef>
                <a:spcPts val="1200"/>
              </a:spcBef>
              <a:spcAft>
                <a:spcPts val="0"/>
              </a:spcAft>
              <a:buClr>
                <a:srgbClr val="888888"/>
              </a:buClr>
              <a:buSzPts val="1200"/>
              <a:buNone/>
              <a:defRPr sz="1200">
                <a:solidFill>
                  <a:srgbClr val="888888"/>
                </a:solidFill>
              </a:defRPr>
            </a:lvl5pPr>
            <a:lvl6pPr indent="-228600" lvl="5" marL="2743200" algn="l">
              <a:lnSpc>
                <a:spcPct val="90000"/>
              </a:lnSpc>
              <a:spcBef>
                <a:spcPts val="1200"/>
              </a:spcBef>
              <a:spcAft>
                <a:spcPts val="0"/>
              </a:spcAft>
              <a:buClr>
                <a:srgbClr val="888888"/>
              </a:buClr>
              <a:buSzPts val="1200"/>
              <a:buNone/>
              <a:defRPr sz="1200">
                <a:solidFill>
                  <a:srgbClr val="888888"/>
                </a:solidFill>
              </a:defRPr>
            </a:lvl6pPr>
            <a:lvl7pPr indent="-228600" lvl="6" marL="3200400" algn="l">
              <a:lnSpc>
                <a:spcPct val="90000"/>
              </a:lnSpc>
              <a:spcBef>
                <a:spcPts val="1200"/>
              </a:spcBef>
              <a:spcAft>
                <a:spcPts val="0"/>
              </a:spcAft>
              <a:buClr>
                <a:srgbClr val="888888"/>
              </a:buClr>
              <a:buSzPts val="1200"/>
              <a:buNone/>
              <a:defRPr sz="1200">
                <a:solidFill>
                  <a:srgbClr val="888888"/>
                </a:solidFill>
              </a:defRPr>
            </a:lvl7pPr>
            <a:lvl8pPr indent="-228600" lvl="7" marL="3657600" algn="l">
              <a:lnSpc>
                <a:spcPct val="90000"/>
              </a:lnSpc>
              <a:spcBef>
                <a:spcPts val="1200"/>
              </a:spcBef>
              <a:spcAft>
                <a:spcPts val="0"/>
              </a:spcAft>
              <a:buClr>
                <a:srgbClr val="888888"/>
              </a:buClr>
              <a:buSzPts val="1200"/>
              <a:buNone/>
              <a:defRPr sz="1200">
                <a:solidFill>
                  <a:srgbClr val="888888"/>
                </a:solidFill>
              </a:defRPr>
            </a:lvl8pPr>
            <a:lvl9pPr indent="-228600" lvl="8" marL="4114800" algn="l">
              <a:lnSpc>
                <a:spcPct val="90000"/>
              </a:lnSpc>
              <a:spcBef>
                <a:spcPts val="1200"/>
              </a:spcBef>
              <a:spcAft>
                <a:spcPts val="1200"/>
              </a:spcAft>
              <a:buClr>
                <a:srgbClr val="888888"/>
              </a:buClr>
              <a:buSzPts val="1200"/>
              <a:buNone/>
              <a:defRPr sz="1200">
                <a:solidFill>
                  <a:srgbClr val="888888"/>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02">
  <p:cSld name="Subtitle 02">
    <p:spTree>
      <p:nvGrpSpPr>
        <p:cNvPr id="67" name="Shape 67"/>
        <p:cNvGrpSpPr/>
        <p:nvPr/>
      </p:nvGrpSpPr>
      <p:grpSpPr>
        <a:xfrm>
          <a:off x="0" y="0"/>
          <a:ext cx="0" cy="0"/>
          <a:chOff x="0" y="0"/>
          <a:chExt cx="0" cy="0"/>
        </a:xfrm>
      </p:grpSpPr>
      <p:pic>
        <p:nvPicPr>
          <p:cNvPr descr="Artboard 1 copy@2x-100" id="68" name="Google Shape;68;p16"/>
          <p:cNvPicPr preferRelativeResize="0"/>
          <p:nvPr/>
        </p:nvPicPr>
        <p:blipFill rotWithShape="1">
          <a:blip r:embed="rId2">
            <a:alphaModFix/>
          </a:blip>
          <a:srcRect b="0" l="0" r="0" t="0"/>
          <a:stretch/>
        </p:blipFill>
        <p:spPr>
          <a:xfrm>
            <a:off x="0" y="0"/>
            <a:ext cx="9142095" cy="5143501"/>
          </a:xfrm>
          <a:prstGeom prst="rect">
            <a:avLst/>
          </a:prstGeom>
          <a:noFill/>
          <a:ln>
            <a:noFill/>
          </a:ln>
        </p:spPr>
      </p:pic>
      <p:sp>
        <p:nvSpPr>
          <p:cNvPr id="69" name="Google Shape;69;p16"/>
          <p:cNvSpPr txBox="1"/>
          <p:nvPr>
            <p:ph idx="1" type="subTitle"/>
          </p:nvPr>
        </p:nvSpPr>
        <p:spPr>
          <a:xfrm>
            <a:off x="732825" y="3291434"/>
            <a:ext cx="3880800" cy="6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rgbClr val="EDECED"/>
              </a:buClr>
              <a:buSzPts val="1400"/>
              <a:buNone/>
              <a:defRPr sz="1400">
                <a:solidFill>
                  <a:srgbClr val="EDECED"/>
                </a:solidFill>
              </a:defRPr>
            </a:lvl1pPr>
            <a:lvl2pPr lvl="1" algn="ctr">
              <a:lnSpc>
                <a:spcPct val="90000"/>
              </a:lnSpc>
              <a:spcBef>
                <a:spcPts val="1200"/>
              </a:spcBef>
              <a:spcAft>
                <a:spcPts val="0"/>
              </a:spcAft>
              <a:buClr>
                <a:schemeClr val="lt1"/>
              </a:buClr>
              <a:buSzPts val="1500"/>
              <a:buNone/>
              <a:defRPr sz="1500"/>
            </a:lvl2pPr>
            <a:lvl3pPr lvl="2" algn="ctr">
              <a:lnSpc>
                <a:spcPct val="90000"/>
              </a:lnSpc>
              <a:spcBef>
                <a:spcPts val="1200"/>
              </a:spcBef>
              <a:spcAft>
                <a:spcPts val="0"/>
              </a:spcAft>
              <a:buClr>
                <a:schemeClr val="lt1"/>
              </a:buClr>
              <a:buSzPts val="1400"/>
              <a:buNone/>
              <a:defRPr sz="1400"/>
            </a:lvl3pPr>
            <a:lvl4pPr lvl="3" algn="ctr">
              <a:lnSpc>
                <a:spcPct val="90000"/>
              </a:lnSpc>
              <a:spcBef>
                <a:spcPts val="1200"/>
              </a:spcBef>
              <a:spcAft>
                <a:spcPts val="0"/>
              </a:spcAft>
              <a:buClr>
                <a:schemeClr val="lt1"/>
              </a:buClr>
              <a:buSzPts val="1200"/>
              <a:buNone/>
              <a:defRPr sz="1200"/>
            </a:lvl4pPr>
            <a:lvl5pPr lvl="4" algn="ctr">
              <a:lnSpc>
                <a:spcPct val="90000"/>
              </a:lnSpc>
              <a:spcBef>
                <a:spcPts val="1200"/>
              </a:spcBef>
              <a:spcAft>
                <a:spcPts val="0"/>
              </a:spcAft>
              <a:buClr>
                <a:schemeClr val="lt1"/>
              </a:buClr>
              <a:buSzPts val="1200"/>
              <a:buNone/>
              <a:defRPr sz="1200"/>
            </a:lvl5pPr>
            <a:lvl6pPr lvl="5" algn="ctr">
              <a:lnSpc>
                <a:spcPct val="90000"/>
              </a:lnSpc>
              <a:spcBef>
                <a:spcPts val="1200"/>
              </a:spcBef>
              <a:spcAft>
                <a:spcPts val="0"/>
              </a:spcAft>
              <a:buClr>
                <a:schemeClr val="dk1"/>
              </a:buClr>
              <a:buSzPts val="1200"/>
              <a:buNone/>
              <a:defRPr sz="1200"/>
            </a:lvl6pPr>
            <a:lvl7pPr lvl="6" algn="ctr">
              <a:lnSpc>
                <a:spcPct val="90000"/>
              </a:lnSpc>
              <a:spcBef>
                <a:spcPts val="1200"/>
              </a:spcBef>
              <a:spcAft>
                <a:spcPts val="0"/>
              </a:spcAft>
              <a:buClr>
                <a:schemeClr val="dk1"/>
              </a:buClr>
              <a:buSzPts val="1200"/>
              <a:buNone/>
              <a:defRPr sz="1200"/>
            </a:lvl7pPr>
            <a:lvl8pPr lvl="7" algn="ctr">
              <a:lnSpc>
                <a:spcPct val="90000"/>
              </a:lnSpc>
              <a:spcBef>
                <a:spcPts val="1200"/>
              </a:spcBef>
              <a:spcAft>
                <a:spcPts val="0"/>
              </a:spcAft>
              <a:buClr>
                <a:schemeClr val="dk1"/>
              </a:buClr>
              <a:buSzPts val="1200"/>
              <a:buNone/>
              <a:defRPr sz="1200"/>
            </a:lvl8pPr>
            <a:lvl9pPr lvl="8" algn="ctr">
              <a:lnSpc>
                <a:spcPct val="90000"/>
              </a:lnSpc>
              <a:spcBef>
                <a:spcPts val="1200"/>
              </a:spcBef>
              <a:spcAft>
                <a:spcPts val="1200"/>
              </a:spcAft>
              <a:buClr>
                <a:schemeClr val="dk1"/>
              </a:buClr>
              <a:buSzPts val="1200"/>
              <a:buNone/>
              <a:defRPr sz="1200"/>
            </a:lvl9pPr>
          </a:lstStyle>
          <a:p/>
        </p:txBody>
      </p:sp>
      <p:pic>
        <p:nvPicPr>
          <p:cNvPr id="70" name="Google Shape;70;p16"/>
          <p:cNvPicPr preferRelativeResize="0"/>
          <p:nvPr/>
        </p:nvPicPr>
        <p:blipFill rotWithShape="1">
          <a:blip r:embed="rId3">
            <a:alphaModFix/>
          </a:blip>
          <a:srcRect b="0" l="0" r="0" t="0"/>
          <a:stretch/>
        </p:blipFill>
        <p:spPr>
          <a:xfrm>
            <a:off x="215043" y="151890"/>
            <a:ext cx="1012954" cy="388576"/>
          </a:xfrm>
          <a:prstGeom prst="rect">
            <a:avLst/>
          </a:prstGeom>
          <a:noFill/>
          <a:ln>
            <a:noFill/>
          </a:ln>
        </p:spPr>
      </p:pic>
      <p:sp>
        <p:nvSpPr>
          <p:cNvPr id="71" name="Google Shape;71;p16"/>
          <p:cNvSpPr txBox="1"/>
          <p:nvPr>
            <p:ph idx="2" type="body"/>
          </p:nvPr>
        </p:nvSpPr>
        <p:spPr>
          <a:xfrm>
            <a:off x="791867" y="1353379"/>
            <a:ext cx="4031400" cy="1734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EDECED"/>
              </a:buClr>
              <a:buSzPts val="4100"/>
              <a:buNone/>
              <a:defRPr b="1" sz="4100">
                <a:solidFill>
                  <a:srgbClr val="EDECED"/>
                </a:solidFill>
                <a:latin typeface="Wix Madefor Display"/>
                <a:ea typeface="Wix Madefor Display"/>
                <a:cs typeface="Wix Madefor Display"/>
                <a:sym typeface="Wix Madefor Display"/>
              </a:defRPr>
            </a:lvl1pPr>
            <a:lvl2pPr indent="-228600" lvl="1" marL="914400" algn="l">
              <a:lnSpc>
                <a:spcPct val="90000"/>
              </a:lnSpc>
              <a:spcBef>
                <a:spcPts val="1200"/>
              </a:spcBef>
              <a:spcAft>
                <a:spcPts val="0"/>
              </a:spcAft>
              <a:buClr>
                <a:srgbClr val="888888"/>
              </a:buClr>
              <a:buSzPts val="1500"/>
              <a:buNone/>
              <a:defRPr sz="1500">
                <a:solidFill>
                  <a:srgbClr val="888888"/>
                </a:solidFill>
              </a:defRPr>
            </a:lvl2pPr>
            <a:lvl3pPr indent="-228600" lvl="2" marL="1371600" algn="l">
              <a:lnSpc>
                <a:spcPct val="90000"/>
              </a:lnSpc>
              <a:spcBef>
                <a:spcPts val="1200"/>
              </a:spcBef>
              <a:spcAft>
                <a:spcPts val="0"/>
              </a:spcAft>
              <a:buClr>
                <a:srgbClr val="888888"/>
              </a:buClr>
              <a:buSzPts val="1400"/>
              <a:buNone/>
              <a:defRPr sz="1400">
                <a:solidFill>
                  <a:srgbClr val="888888"/>
                </a:solidFill>
              </a:defRPr>
            </a:lvl3pPr>
            <a:lvl4pPr indent="-228600" lvl="3" marL="1828800" algn="l">
              <a:lnSpc>
                <a:spcPct val="90000"/>
              </a:lnSpc>
              <a:spcBef>
                <a:spcPts val="1200"/>
              </a:spcBef>
              <a:spcAft>
                <a:spcPts val="0"/>
              </a:spcAft>
              <a:buClr>
                <a:srgbClr val="888888"/>
              </a:buClr>
              <a:buSzPts val="1200"/>
              <a:buNone/>
              <a:defRPr sz="1200">
                <a:solidFill>
                  <a:srgbClr val="888888"/>
                </a:solidFill>
              </a:defRPr>
            </a:lvl4pPr>
            <a:lvl5pPr indent="-228600" lvl="4" marL="2286000" algn="l">
              <a:lnSpc>
                <a:spcPct val="90000"/>
              </a:lnSpc>
              <a:spcBef>
                <a:spcPts val="1200"/>
              </a:spcBef>
              <a:spcAft>
                <a:spcPts val="0"/>
              </a:spcAft>
              <a:buClr>
                <a:srgbClr val="888888"/>
              </a:buClr>
              <a:buSzPts val="1200"/>
              <a:buNone/>
              <a:defRPr sz="1200">
                <a:solidFill>
                  <a:srgbClr val="888888"/>
                </a:solidFill>
              </a:defRPr>
            </a:lvl5pPr>
            <a:lvl6pPr indent="-228600" lvl="5" marL="2743200" algn="l">
              <a:lnSpc>
                <a:spcPct val="90000"/>
              </a:lnSpc>
              <a:spcBef>
                <a:spcPts val="1200"/>
              </a:spcBef>
              <a:spcAft>
                <a:spcPts val="0"/>
              </a:spcAft>
              <a:buClr>
                <a:srgbClr val="888888"/>
              </a:buClr>
              <a:buSzPts val="1200"/>
              <a:buNone/>
              <a:defRPr sz="1200">
                <a:solidFill>
                  <a:srgbClr val="888888"/>
                </a:solidFill>
              </a:defRPr>
            </a:lvl6pPr>
            <a:lvl7pPr indent="-228600" lvl="6" marL="3200400" algn="l">
              <a:lnSpc>
                <a:spcPct val="90000"/>
              </a:lnSpc>
              <a:spcBef>
                <a:spcPts val="1200"/>
              </a:spcBef>
              <a:spcAft>
                <a:spcPts val="0"/>
              </a:spcAft>
              <a:buClr>
                <a:srgbClr val="888888"/>
              </a:buClr>
              <a:buSzPts val="1200"/>
              <a:buNone/>
              <a:defRPr sz="1200">
                <a:solidFill>
                  <a:srgbClr val="888888"/>
                </a:solidFill>
              </a:defRPr>
            </a:lvl7pPr>
            <a:lvl8pPr indent="-228600" lvl="7" marL="3657600" algn="l">
              <a:lnSpc>
                <a:spcPct val="90000"/>
              </a:lnSpc>
              <a:spcBef>
                <a:spcPts val="1200"/>
              </a:spcBef>
              <a:spcAft>
                <a:spcPts val="0"/>
              </a:spcAft>
              <a:buClr>
                <a:srgbClr val="888888"/>
              </a:buClr>
              <a:buSzPts val="1200"/>
              <a:buNone/>
              <a:defRPr sz="1200">
                <a:solidFill>
                  <a:srgbClr val="888888"/>
                </a:solidFill>
              </a:defRPr>
            </a:lvl8pPr>
            <a:lvl9pPr indent="-228600" lvl="8" marL="4114800" algn="l">
              <a:lnSpc>
                <a:spcPct val="90000"/>
              </a:lnSpc>
              <a:spcBef>
                <a:spcPts val="1200"/>
              </a:spcBef>
              <a:spcAft>
                <a:spcPts val="1200"/>
              </a:spcAft>
              <a:buClr>
                <a:srgbClr val="888888"/>
              </a:buClr>
              <a:buSzPts val="1200"/>
              <a:buNone/>
              <a:defRPr sz="1200">
                <a:solidFill>
                  <a:srgbClr val="888888"/>
                </a:solidFill>
              </a:defRPr>
            </a:lvl9pPr>
          </a:lstStyle>
          <a:p/>
        </p:txBody>
      </p:sp>
      <p:sp>
        <p:nvSpPr>
          <p:cNvPr id="72" name="Google Shape;72;p16"/>
          <p:cNvSpPr txBox="1"/>
          <p:nvPr>
            <p:ph idx="3" type="body"/>
          </p:nvPr>
        </p:nvSpPr>
        <p:spPr>
          <a:xfrm>
            <a:off x="7979806" y="4672904"/>
            <a:ext cx="9711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EDECED"/>
              </a:buClr>
              <a:buSzPts val="1500"/>
              <a:buNone/>
              <a:defRPr sz="15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1200"/>
              </a:spcBef>
              <a:spcAft>
                <a:spcPts val="0"/>
              </a:spcAft>
              <a:buClr>
                <a:srgbClr val="888888"/>
              </a:buClr>
              <a:buSzPts val="1500"/>
              <a:buNone/>
              <a:defRPr sz="1500">
                <a:solidFill>
                  <a:srgbClr val="888888"/>
                </a:solidFill>
              </a:defRPr>
            </a:lvl2pPr>
            <a:lvl3pPr indent="-228600" lvl="2" marL="1371600" algn="l">
              <a:lnSpc>
                <a:spcPct val="90000"/>
              </a:lnSpc>
              <a:spcBef>
                <a:spcPts val="1200"/>
              </a:spcBef>
              <a:spcAft>
                <a:spcPts val="0"/>
              </a:spcAft>
              <a:buClr>
                <a:srgbClr val="888888"/>
              </a:buClr>
              <a:buSzPts val="1400"/>
              <a:buNone/>
              <a:defRPr sz="1400">
                <a:solidFill>
                  <a:srgbClr val="888888"/>
                </a:solidFill>
              </a:defRPr>
            </a:lvl3pPr>
            <a:lvl4pPr indent="-228600" lvl="3" marL="1828800" algn="l">
              <a:lnSpc>
                <a:spcPct val="90000"/>
              </a:lnSpc>
              <a:spcBef>
                <a:spcPts val="1200"/>
              </a:spcBef>
              <a:spcAft>
                <a:spcPts val="0"/>
              </a:spcAft>
              <a:buClr>
                <a:srgbClr val="888888"/>
              </a:buClr>
              <a:buSzPts val="1200"/>
              <a:buNone/>
              <a:defRPr sz="1200">
                <a:solidFill>
                  <a:srgbClr val="888888"/>
                </a:solidFill>
              </a:defRPr>
            </a:lvl4pPr>
            <a:lvl5pPr indent="-228600" lvl="4" marL="2286000" algn="l">
              <a:lnSpc>
                <a:spcPct val="90000"/>
              </a:lnSpc>
              <a:spcBef>
                <a:spcPts val="1200"/>
              </a:spcBef>
              <a:spcAft>
                <a:spcPts val="0"/>
              </a:spcAft>
              <a:buClr>
                <a:srgbClr val="888888"/>
              </a:buClr>
              <a:buSzPts val="1200"/>
              <a:buNone/>
              <a:defRPr sz="1200">
                <a:solidFill>
                  <a:srgbClr val="888888"/>
                </a:solidFill>
              </a:defRPr>
            </a:lvl5pPr>
            <a:lvl6pPr indent="-228600" lvl="5" marL="2743200" algn="l">
              <a:lnSpc>
                <a:spcPct val="90000"/>
              </a:lnSpc>
              <a:spcBef>
                <a:spcPts val="1200"/>
              </a:spcBef>
              <a:spcAft>
                <a:spcPts val="0"/>
              </a:spcAft>
              <a:buClr>
                <a:srgbClr val="888888"/>
              </a:buClr>
              <a:buSzPts val="1200"/>
              <a:buNone/>
              <a:defRPr sz="1200">
                <a:solidFill>
                  <a:srgbClr val="888888"/>
                </a:solidFill>
              </a:defRPr>
            </a:lvl6pPr>
            <a:lvl7pPr indent="-228600" lvl="6" marL="3200400" algn="l">
              <a:lnSpc>
                <a:spcPct val="90000"/>
              </a:lnSpc>
              <a:spcBef>
                <a:spcPts val="1200"/>
              </a:spcBef>
              <a:spcAft>
                <a:spcPts val="0"/>
              </a:spcAft>
              <a:buClr>
                <a:srgbClr val="888888"/>
              </a:buClr>
              <a:buSzPts val="1200"/>
              <a:buNone/>
              <a:defRPr sz="1200">
                <a:solidFill>
                  <a:srgbClr val="888888"/>
                </a:solidFill>
              </a:defRPr>
            </a:lvl7pPr>
            <a:lvl8pPr indent="-228600" lvl="7" marL="3657600" algn="l">
              <a:lnSpc>
                <a:spcPct val="90000"/>
              </a:lnSpc>
              <a:spcBef>
                <a:spcPts val="1200"/>
              </a:spcBef>
              <a:spcAft>
                <a:spcPts val="0"/>
              </a:spcAft>
              <a:buClr>
                <a:srgbClr val="888888"/>
              </a:buClr>
              <a:buSzPts val="1200"/>
              <a:buNone/>
              <a:defRPr sz="1200">
                <a:solidFill>
                  <a:srgbClr val="888888"/>
                </a:solidFill>
              </a:defRPr>
            </a:lvl8pPr>
            <a:lvl9pPr indent="-228600" lvl="8" marL="4114800" algn="l">
              <a:lnSpc>
                <a:spcPct val="90000"/>
              </a:lnSpc>
              <a:spcBef>
                <a:spcPts val="1200"/>
              </a:spcBef>
              <a:spcAft>
                <a:spcPts val="1200"/>
              </a:spcAft>
              <a:buClr>
                <a:srgbClr val="888888"/>
              </a:buClr>
              <a:buSzPts val="1200"/>
              <a:buNone/>
              <a:defRPr sz="1200">
                <a:solidFill>
                  <a:srgbClr val="888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hyperlink" Target="http://drive.google.com/file/d/1EQ4h0OQFpf0lYCUkd7ilbcP6ayk5j8MP/view" TargetMode="External"/><Relationship Id="rId13" Type="http://schemas.openxmlformats.org/officeDocument/2006/relationships/hyperlink" Target="http://drive.google.com/file/d/1_5HSakm4gQ01v3DItNlPrd27-I5jlMDS/view" TargetMode="External"/><Relationship Id="rId12" Type="http://schemas.openxmlformats.org/officeDocument/2006/relationships/hyperlink" Target="http://drive.google.com/file/d/1qp71Pu66BsmdgUXgdv5M6G2D5lcLZHeh/view" TargetMode="External"/><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8.png"/><Relationship Id="rId9" Type="http://schemas.openxmlformats.org/officeDocument/2006/relationships/image" Target="../media/image36.png"/><Relationship Id="rId15" Type="http://schemas.openxmlformats.org/officeDocument/2006/relationships/hyperlink" Target="http://drive.google.com/file/d/17BF_vdX0yEdYucWGtLbPHN5fWW2esvXy/view" TargetMode="External"/><Relationship Id="rId14" Type="http://schemas.openxmlformats.org/officeDocument/2006/relationships/hyperlink" Target="http://drive.google.com/file/d/1qqBgBVem3Nzvjj3Ya6Cnp04UO_FUQiWg/view" TargetMode="External"/><Relationship Id="rId16" Type="http://schemas.openxmlformats.org/officeDocument/2006/relationships/image" Target="../media/image31.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1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18.png"/><Relationship Id="rId4" Type="http://schemas.openxmlformats.org/officeDocument/2006/relationships/hyperlink" Target="https://arxiv.org/pdf/2311.06753v2"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110.png"/><Relationship Id="rId4" Type="http://schemas.openxmlformats.org/officeDocument/2006/relationships/hyperlink" Target="https://arxiv.org/pdf/2507.13264v1"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hyperlink" Target="http://drive.google.com/file/d/1EQ4h0OQFpf0lYCUkd7ilbcP6ayk5j8MP/view" TargetMode="External"/><Relationship Id="rId13" Type="http://schemas.openxmlformats.org/officeDocument/2006/relationships/hyperlink" Target="http://drive.google.com/file/d/1_5HSakm4gQ01v3DItNlPrd27-I5jlMDS/view" TargetMode="External"/><Relationship Id="rId12" Type="http://schemas.openxmlformats.org/officeDocument/2006/relationships/hyperlink" Target="http://drive.google.com/file/d/1qp71Pu66BsmdgUXgdv5M6G2D5lcLZHeh/view" TargetMode="External"/><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8.png"/><Relationship Id="rId9" Type="http://schemas.openxmlformats.org/officeDocument/2006/relationships/image" Target="../media/image36.png"/><Relationship Id="rId15" Type="http://schemas.openxmlformats.org/officeDocument/2006/relationships/hyperlink" Target="http://drive.google.com/file/d/17BF_vdX0yEdYucWGtLbPHN5fWW2esvXy/view" TargetMode="External"/><Relationship Id="rId14" Type="http://schemas.openxmlformats.org/officeDocument/2006/relationships/hyperlink" Target="http://drive.google.com/file/d/1qqBgBVem3Nzvjj3Ya6Cnp04UO_FUQiWg/view" TargetMode="External"/><Relationship Id="rId16" Type="http://schemas.openxmlformats.org/officeDocument/2006/relationships/image" Target="../media/image31.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1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113.png"/><Relationship Id="rId4" Type="http://schemas.openxmlformats.org/officeDocument/2006/relationships/hyperlink" Target="https://arxiv.org/pdf/2507.13264v1"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10.png"/><Relationship Id="rId4" Type="http://schemas.openxmlformats.org/officeDocument/2006/relationships/hyperlink" Target="https://arxiv.org/pdf/2507.13264v1"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hyperlink" Target="https://arxiv.org/pdf/2507.13264v1"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hyperlink" Target="https://arxiv.org/pdf/2507.13264v1"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hyperlink" Target="https://arxiv.org/pdf/2507.13264v1"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hyperlink" Target="https://arxiv.org/pdf/2507.13264v1"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hyperlink" Target="https://arxiv.org/pdf/2507.13264v1"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hyperlink" Target="https://arxiv.org/pdf/2507.13264v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hyperlink" Target="https://arxiv.org/pdf/2507.13264v1"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15.png"/><Relationship Id="rId4" Type="http://schemas.openxmlformats.org/officeDocument/2006/relationships/hyperlink" Target="https://arxiv.org/pdf/2507.13264v1"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11.png"/><Relationship Id="rId4" Type="http://schemas.openxmlformats.org/officeDocument/2006/relationships/hyperlink" Target="https://arxiv.org/pdf/2507.13264v1"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17.png"/><Relationship Id="rId4" Type="http://schemas.openxmlformats.org/officeDocument/2006/relationships/hyperlink" Target="https://arxiv.org/pdf/2507.13264v1"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16.png"/><Relationship Id="rId4" Type="http://schemas.openxmlformats.org/officeDocument/2006/relationships/hyperlink" Target="https://arxiv.org/pdf/2507.13264v1"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20.png"/><Relationship Id="rId4" Type="http://schemas.openxmlformats.org/officeDocument/2006/relationships/hyperlink" Target="https://arxiv.org/pdf/2507.13264v1"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121.png"/><Relationship Id="rId4" Type="http://schemas.openxmlformats.org/officeDocument/2006/relationships/hyperlink" Target="https://arxiv.org/pdf/2507.13264v1"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1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arxiv.org/pdf/2407.21783"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arxiv.org/pdf/2312.1180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hyperlink" Target="https://arxiv.org/pdf/2507.13264v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hyperlink" Target="https://artificialanalysis.ai/speech-to-text?error-rate=word-error-rate#artificial-analysis-word-error-rate-aa-wer-index-by-model" TargetMode="External"/></Relationships>
</file>

<file path=ppt/slides/_rels/slide17.xml.rels><?xml version="1.0" encoding="UTF-8" standalone="yes"?><Relationships xmlns="http://schemas.openxmlformats.org/package/2006/relationships"><Relationship Id="rId10"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4.png"/><Relationship Id="rId9" Type="http://schemas.openxmlformats.org/officeDocument/2006/relationships/image" Target="../media/image25.png"/><Relationship Id="rId5" Type="http://schemas.openxmlformats.org/officeDocument/2006/relationships/image" Target="../media/image34.png"/><Relationship Id="rId6" Type="http://schemas.openxmlformats.org/officeDocument/2006/relationships/image" Target="../media/image27.png"/><Relationship Id="rId7" Type="http://schemas.openxmlformats.org/officeDocument/2006/relationships/image" Target="../media/image49.png"/><Relationship Id="rId8" Type="http://schemas.openxmlformats.org/officeDocument/2006/relationships/image" Target="../media/image35.png"/></Relationships>
</file>

<file path=ppt/slides/_rels/slide18.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4.png"/><Relationship Id="rId9" Type="http://schemas.openxmlformats.org/officeDocument/2006/relationships/image" Target="../media/image39.png"/><Relationship Id="rId5" Type="http://schemas.openxmlformats.org/officeDocument/2006/relationships/image" Target="../media/image34.png"/><Relationship Id="rId6" Type="http://schemas.openxmlformats.org/officeDocument/2006/relationships/image" Target="../media/image27.png"/><Relationship Id="rId7" Type="http://schemas.openxmlformats.org/officeDocument/2006/relationships/image" Target="../media/image35.png"/><Relationship Id="rId8" Type="http://schemas.openxmlformats.org/officeDocument/2006/relationships/image" Target="../media/image25.png"/></Relationships>
</file>

<file path=ppt/slides/_rels/slide19.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38.png"/><Relationship Id="rId12"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4.png"/><Relationship Id="rId9" Type="http://schemas.openxmlformats.org/officeDocument/2006/relationships/image" Target="../media/image39.png"/><Relationship Id="rId5" Type="http://schemas.openxmlformats.org/officeDocument/2006/relationships/image" Target="../media/image34.png"/><Relationship Id="rId6" Type="http://schemas.openxmlformats.org/officeDocument/2006/relationships/image" Target="../media/image30.png"/><Relationship Id="rId7" Type="http://schemas.openxmlformats.org/officeDocument/2006/relationships/image" Target="../media/image35.png"/><Relationship Id="rId8"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38.png"/><Relationship Id="rId12"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4.png"/><Relationship Id="rId9" Type="http://schemas.openxmlformats.org/officeDocument/2006/relationships/image" Target="../media/image39.png"/><Relationship Id="rId5" Type="http://schemas.openxmlformats.org/officeDocument/2006/relationships/image" Target="../media/image34.png"/><Relationship Id="rId6" Type="http://schemas.openxmlformats.org/officeDocument/2006/relationships/image" Target="../media/image30.png"/><Relationship Id="rId7" Type="http://schemas.openxmlformats.org/officeDocument/2006/relationships/image" Target="../media/image35.png"/><Relationship Id="rId8" Type="http://schemas.openxmlformats.org/officeDocument/2006/relationships/image" Target="../media/image25.png"/></Relationships>
</file>

<file path=ppt/slides/_rels/slide21.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4.png"/><Relationship Id="rId9" Type="http://schemas.openxmlformats.org/officeDocument/2006/relationships/image" Target="../media/image39.png"/><Relationship Id="rId5" Type="http://schemas.openxmlformats.org/officeDocument/2006/relationships/image" Target="../media/image34.png"/><Relationship Id="rId6" Type="http://schemas.openxmlformats.org/officeDocument/2006/relationships/image" Target="../media/image30.png"/><Relationship Id="rId7" Type="http://schemas.openxmlformats.org/officeDocument/2006/relationships/image" Target="../media/image35.png"/><Relationship Id="rId8" Type="http://schemas.openxmlformats.org/officeDocument/2006/relationships/image" Target="../media/image25.png"/></Relationships>
</file>

<file path=ppt/slides/_rels/slide22.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4.png"/><Relationship Id="rId9" Type="http://schemas.openxmlformats.org/officeDocument/2006/relationships/image" Target="../media/image39.png"/><Relationship Id="rId5" Type="http://schemas.openxmlformats.org/officeDocument/2006/relationships/image" Target="../media/image34.png"/><Relationship Id="rId6" Type="http://schemas.openxmlformats.org/officeDocument/2006/relationships/image" Target="../media/image30.png"/><Relationship Id="rId7" Type="http://schemas.openxmlformats.org/officeDocument/2006/relationships/image" Target="../media/image35.png"/><Relationship Id="rId8" Type="http://schemas.openxmlformats.org/officeDocument/2006/relationships/image" Target="../media/image25.png"/></Relationships>
</file>

<file path=ppt/slides/_rels/slide23.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38.png"/><Relationship Id="rId12"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4.png"/><Relationship Id="rId9" Type="http://schemas.openxmlformats.org/officeDocument/2006/relationships/image" Target="../media/image39.png"/><Relationship Id="rId5" Type="http://schemas.openxmlformats.org/officeDocument/2006/relationships/image" Target="../media/image34.png"/><Relationship Id="rId6" Type="http://schemas.openxmlformats.org/officeDocument/2006/relationships/image" Target="../media/image30.png"/><Relationship Id="rId7" Type="http://schemas.openxmlformats.org/officeDocument/2006/relationships/image" Target="../media/image35.png"/><Relationship Id="rId8" Type="http://schemas.openxmlformats.org/officeDocument/2006/relationships/image" Target="../media/image25.png"/></Relationships>
</file>

<file path=ppt/slides/_rels/slide24.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38.png"/><Relationship Id="rId12"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4.png"/><Relationship Id="rId9" Type="http://schemas.openxmlformats.org/officeDocument/2006/relationships/image" Target="../media/image39.png"/><Relationship Id="rId5" Type="http://schemas.openxmlformats.org/officeDocument/2006/relationships/image" Target="../media/image34.png"/><Relationship Id="rId6" Type="http://schemas.openxmlformats.org/officeDocument/2006/relationships/image" Target="../media/image30.png"/><Relationship Id="rId7" Type="http://schemas.openxmlformats.org/officeDocument/2006/relationships/image" Target="../media/image35.png"/><Relationship Id="rId8" Type="http://schemas.openxmlformats.org/officeDocument/2006/relationships/image" Target="../media/image25.png"/></Relationships>
</file>

<file path=ppt/slides/_rels/slide25.xml.rels><?xml version="1.0" encoding="UTF-8" standalone="yes"?><Relationships xmlns="http://schemas.openxmlformats.org/package/2006/relationships"><Relationship Id="rId10"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24.png"/><Relationship Id="rId9" Type="http://schemas.openxmlformats.org/officeDocument/2006/relationships/image" Target="../media/image39.png"/><Relationship Id="rId5" Type="http://schemas.openxmlformats.org/officeDocument/2006/relationships/image" Target="../media/image34.png"/><Relationship Id="rId6" Type="http://schemas.openxmlformats.org/officeDocument/2006/relationships/image" Target="../media/image30.png"/><Relationship Id="rId7" Type="http://schemas.openxmlformats.org/officeDocument/2006/relationships/image" Target="../media/image35.png"/><Relationship Id="rId8" Type="http://schemas.openxmlformats.org/officeDocument/2006/relationships/image" Target="../media/image25.png"/></Relationships>
</file>

<file path=ppt/slides/_rels/slide26.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45.png"/><Relationship Id="rId13" Type="http://schemas.openxmlformats.org/officeDocument/2006/relationships/image" Target="../media/image66.png"/><Relationship Id="rId12"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2.png"/><Relationship Id="rId4" Type="http://schemas.openxmlformats.org/officeDocument/2006/relationships/image" Target="../media/image44.png"/><Relationship Id="rId9"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53.png"/><Relationship Id="rId7" Type="http://schemas.openxmlformats.org/officeDocument/2006/relationships/image" Target="../media/image42.png"/><Relationship Id="rId8" Type="http://schemas.openxmlformats.org/officeDocument/2006/relationships/image" Target="../media/image46.png"/></Relationships>
</file>

<file path=ppt/slides/_rels/slide27.xml.rels><?xml version="1.0" encoding="UTF-8" standalone="yes"?><Relationships xmlns="http://schemas.openxmlformats.org/package/2006/relationships"><Relationship Id="rId11" Type="http://schemas.openxmlformats.org/officeDocument/2006/relationships/image" Target="../media/image47.png"/><Relationship Id="rId10" Type="http://schemas.openxmlformats.org/officeDocument/2006/relationships/image" Target="../media/image45.png"/><Relationship Id="rId13" Type="http://schemas.openxmlformats.org/officeDocument/2006/relationships/image" Target="../media/image66.png"/><Relationship Id="rId12"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image" Target="../media/image44.png"/><Relationship Id="rId9"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53.png"/><Relationship Id="rId7" Type="http://schemas.openxmlformats.org/officeDocument/2006/relationships/image" Target="../media/image42.png"/><Relationship Id="rId8"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52.png"/><Relationship Id="rId4" Type="http://schemas.openxmlformats.org/officeDocument/2006/relationships/image" Target="../media/image44.png"/><Relationship Id="rId5" Type="http://schemas.openxmlformats.org/officeDocument/2006/relationships/image" Target="../media/image40.png"/><Relationship Id="rId6" Type="http://schemas.openxmlformats.org/officeDocument/2006/relationships/image" Target="../media/image53.png"/><Relationship Id="rId7" Type="http://schemas.openxmlformats.org/officeDocument/2006/relationships/image" Target="../media/image42.png"/><Relationship Id="rId8" Type="http://schemas.openxmlformats.org/officeDocument/2006/relationships/image" Target="../media/image6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image" Target="../media/image62.png"/><Relationship Id="rId5" Type="http://schemas.openxmlformats.org/officeDocument/2006/relationships/image" Target="../media/image48.png"/><Relationship Id="rId6" Type="http://schemas.openxmlformats.org/officeDocument/2006/relationships/image" Target="../media/image61.png"/><Relationship Id="rId7" Type="http://schemas.openxmlformats.org/officeDocument/2006/relationships/image" Target="../media/image60.png"/><Relationship Id="rId8"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9.png"/><Relationship Id="rId4" Type="http://schemas.openxmlformats.org/officeDocument/2006/relationships/image" Target="../media/image50.png"/><Relationship Id="rId5" Type="http://schemas.openxmlformats.org/officeDocument/2006/relationships/image" Target="../media/image64.png"/><Relationship Id="rId6"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9.png"/><Relationship Id="rId4" Type="http://schemas.openxmlformats.org/officeDocument/2006/relationships/image" Target="../media/image51.png"/><Relationship Id="rId5" Type="http://schemas.openxmlformats.org/officeDocument/2006/relationships/image" Target="../media/image58.png"/><Relationship Id="rId6"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5.png"/><Relationship Id="rId4" Type="http://schemas.openxmlformats.org/officeDocument/2006/relationships/image" Target="../media/image57.png"/><Relationship Id="rId5" Type="http://schemas.openxmlformats.org/officeDocument/2006/relationships/image" Target="../media/image6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5.png"/><Relationship Id="rId4" Type="http://schemas.openxmlformats.org/officeDocument/2006/relationships/image" Target="../media/image67.png"/><Relationship Id="rId5"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5.png"/><Relationship Id="rId4" Type="http://schemas.openxmlformats.org/officeDocument/2006/relationships/image" Target="../media/image67.png"/><Relationship Id="rId5"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hyperlink" Target="https://arxiv.org/pdf/2411.15594v6"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arxiv.org/pdf/2406.03872v1" TargetMode="Externa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arxiv.org/pdf/2406.03872v1" TargetMode="Externa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8.png"/><Relationship Id="rId4"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1" Type="http://schemas.openxmlformats.org/officeDocument/2006/relationships/hyperlink" Target="https://arxiv.org/pdf/2105.01051" TargetMode="External"/><Relationship Id="rId10" Type="http://schemas.openxmlformats.org/officeDocument/2006/relationships/hyperlink" Target="https://arxiv.org/pdf/2105.01051" TargetMode="External"/><Relationship Id="rId13" Type="http://schemas.openxmlformats.org/officeDocument/2006/relationships/image" Target="../media/image72.png"/><Relationship Id="rId12" Type="http://schemas.openxmlformats.org/officeDocument/2006/relationships/hyperlink" Target="https://superbbenchmark.org/" TargetMode="External"/><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arxiv.org/pdf/2105.01051" TargetMode="External"/><Relationship Id="rId4" Type="http://schemas.openxmlformats.org/officeDocument/2006/relationships/hyperlink" Target="https://arxiv.org/pdf/2105.01051" TargetMode="External"/><Relationship Id="rId9" Type="http://schemas.openxmlformats.org/officeDocument/2006/relationships/hyperlink" Target="https://arxiv.org/pdf/2105.01051" TargetMode="External"/><Relationship Id="rId5" Type="http://schemas.openxmlformats.org/officeDocument/2006/relationships/hyperlink" Target="https://arxiv.org/pdf/2105.01051" TargetMode="External"/><Relationship Id="rId6" Type="http://schemas.openxmlformats.org/officeDocument/2006/relationships/hyperlink" Target="https://arxiv.org/pdf/2105.01051" TargetMode="External"/><Relationship Id="rId7" Type="http://schemas.openxmlformats.org/officeDocument/2006/relationships/hyperlink" Target="https://arxiv.org/pdf/2105.01051" TargetMode="External"/><Relationship Id="rId8" Type="http://schemas.openxmlformats.org/officeDocument/2006/relationships/hyperlink" Target="https://arxiv.org/pdf/2105.01051"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29.png"/><Relationship Id="rId5" Type="http://schemas.openxmlformats.org/officeDocument/2006/relationships/image" Target="../media/image2.png"/><Relationship Id="rId6" Type="http://schemas.openxmlformats.org/officeDocument/2006/relationships/image" Target="../media/image9.png"/><Relationship Id="rId7"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1.png"/><Relationship Id="rId4" Type="http://schemas.openxmlformats.org/officeDocument/2006/relationships/hyperlink" Target="https://arxiv.org/pdf/2209.03143"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9.png"/><Relationship Id="rId4" Type="http://schemas.openxmlformats.org/officeDocument/2006/relationships/hyperlink" Target="https://arxiv.org/abs/2107.03312"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8.png"/><Relationship Id="rId4" Type="http://schemas.openxmlformats.org/officeDocument/2006/relationships/hyperlink" Target="https://arxiv.org/pdf/2209.03143"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arxiv.org/pdf/2411.08742v1"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arxiv.org/pdf/2411.08742v1" TargetMode="External"/><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arxiv.org/pdf/2411.08742v1" TargetMode="External"/><Relationship Id="rId4" Type="http://schemas.openxmlformats.org/officeDocument/2006/relationships/image" Target="../media/image107.png"/><Relationship Id="rId5" Type="http://schemas.openxmlformats.org/officeDocument/2006/relationships/image" Target="../media/image8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arxiv.org/pdf/2411.08742v1" TargetMode="External"/><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arxiv.org/pdf/2406.14294" TargetMode="External"/><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hyperlink" Target="https://arxiv.org/pdf/2406.14294" TargetMode="External"/><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arxiv.org/pdf/2406.14294" TargetMode="External"/><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94.png"/><Relationship Id="rId4" Type="http://schemas.openxmlformats.org/officeDocument/2006/relationships/hyperlink" Target="https://arxiv.org/pdf/2503.03983"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4.png"/><Relationship Id="rId4" Type="http://schemas.openxmlformats.org/officeDocument/2006/relationships/hyperlink" Target="https://arxiv.org/pdf/2204.14198"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85.png"/><Relationship Id="rId4" Type="http://schemas.openxmlformats.org/officeDocument/2006/relationships/hyperlink" Target="https://arxiv.org/pdf/2405.02246"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arxiv.org/pdf/2404.00656v2"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arxiv.org/pdf/2404.00656v2" TargetMode="External"/><Relationship Id="rId4"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arxiv.org/pdf/2404.00656v2" TargetMode="External"/><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hyperlink" Target="https://arxiv.org/abs/2310.13289"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s://arxiv.org/abs/2310.13289" TargetMode="External"/><Relationship Id="rId4" Type="http://schemas.openxmlformats.org/officeDocument/2006/relationships/image" Target="../media/image8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hyperlink" Target="https://arxiv.org/abs/2505.13880" TargetMode="External"/><Relationship Id="rId4" Type="http://schemas.openxmlformats.org/officeDocument/2006/relationships/image" Target="../media/image10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s://arxiv.org/abs/2505.13880" TargetMode="External"/><Relationship Id="rId4" Type="http://schemas.openxmlformats.org/officeDocument/2006/relationships/image" Target="../media/image8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arxiv.org/abs/2505.13880" TargetMode="External"/><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arxiv.org/abs/2507.08128"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hyperlink" Target="https://arxiv.org/abs/2507.08128" TargetMode="External"/><Relationship Id="rId4" Type="http://schemas.openxmlformats.org/officeDocument/2006/relationships/image" Target="../media/image9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8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86.png"/><Relationship Id="rId4" Type="http://schemas.openxmlformats.org/officeDocument/2006/relationships/hyperlink" Target="https://arxiv.org/pdf/2510.25955"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86.png"/><Relationship Id="rId4" Type="http://schemas.openxmlformats.org/officeDocument/2006/relationships/hyperlink" Target="https://arxiv.org/pdf/2510.25955"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92.png"/><Relationship Id="rId4" Type="http://schemas.openxmlformats.org/officeDocument/2006/relationships/hyperlink" Target="https://arxiv.org/pdf/2510.25955"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93.png"/><Relationship Id="rId4" Type="http://schemas.openxmlformats.org/officeDocument/2006/relationships/hyperlink" Target="https://arxiv.org/pdf/2510.25955"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14.png"/><Relationship Id="rId4" Type="http://schemas.openxmlformats.org/officeDocument/2006/relationships/hyperlink" Target="https://arxiv.org/pdf/2309.13963"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14.png"/><Relationship Id="rId4" Type="http://schemas.openxmlformats.org/officeDocument/2006/relationships/hyperlink" Target="https://arxiv.org/pdf/2309.13963"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14.png"/><Relationship Id="rId4" Type="http://schemas.openxmlformats.org/officeDocument/2006/relationships/hyperlink" Target="https://arxiv.org/pdf/2309.13963" TargetMode="External"/></Relationships>
</file>

<file path=ppt/slides/_rels/slide9.xml.rels><?xml version="1.0" encoding="UTF-8" standalone="yes"?><Relationships xmlns="http://schemas.openxmlformats.org/package/2006/relationships"><Relationship Id="rId11" Type="http://schemas.openxmlformats.org/officeDocument/2006/relationships/image" Target="../media/image11.png"/><Relationship Id="rId10" Type="http://schemas.openxmlformats.org/officeDocument/2006/relationships/hyperlink" Target="http://drive.google.com/file/d/1EQ4h0OQFpf0lYCUkd7ilbcP6ayk5j8MP/view" TargetMode="External"/><Relationship Id="rId13" Type="http://schemas.openxmlformats.org/officeDocument/2006/relationships/hyperlink" Target="http://drive.google.com/file/d/1_5HSakm4gQ01v3DItNlPrd27-I5jlMDS/view" TargetMode="External"/><Relationship Id="rId12" Type="http://schemas.openxmlformats.org/officeDocument/2006/relationships/hyperlink" Target="http://drive.google.com/file/d/1qp71Pu66BsmdgUXgdv5M6G2D5lcLZHeh/view" TargetMode="External"/><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8.png"/><Relationship Id="rId9" Type="http://schemas.openxmlformats.org/officeDocument/2006/relationships/image" Target="../media/image36.png"/><Relationship Id="rId15" Type="http://schemas.openxmlformats.org/officeDocument/2006/relationships/hyperlink" Target="http://drive.google.com/file/d/17BF_vdX0yEdYucWGtLbPHN5fWW2esvXy/view" TargetMode="External"/><Relationship Id="rId14" Type="http://schemas.openxmlformats.org/officeDocument/2006/relationships/hyperlink" Target="http://drive.google.com/file/d/1qqBgBVem3Nzvjj3Ya6Cnp04UO_FUQiWg/view" TargetMode="External"/><Relationship Id="rId16" Type="http://schemas.openxmlformats.org/officeDocument/2006/relationships/image" Target="../media/image31.png"/><Relationship Id="rId5" Type="http://schemas.openxmlformats.org/officeDocument/2006/relationships/image" Target="../media/image7.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14.png"/><Relationship Id="rId4" Type="http://schemas.openxmlformats.org/officeDocument/2006/relationships/hyperlink" Target="https://arxiv.org/pdf/2309.13963" TargetMode="External"/></Relationships>
</file>

<file path=ppt/slides/_rels/slide91.xml.rels><?xml version="1.0" encoding="UTF-8" standalone="yes"?><Relationships xmlns="http://schemas.openxmlformats.org/package/2006/relationships"><Relationship Id="rId11" Type="http://schemas.openxmlformats.org/officeDocument/2006/relationships/image" Target="../media/image95.png"/><Relationship Id="rId10" Type="http://schemas.openxmlformats.org/officeDocument/2006/relationships/image" Target="../media/image105.png"/><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99.png"/><Relationship Id="rId5" Type="http://schemas.openxmlformats.org/officeDocument/2006/relationships/image" Target="../media/image91.png"/><Relationship Id="rId6" Type="http://schemas.openxmlformats.org/officeDocument/2006/relationships/image" Target="../media/image101.png"/><Relationship Id="rId7" Type="http://schemas.openxmlformats.org/officeDocument/2006/relationships/image" Target="../media/image100.png"/><Relationship Id="rId8" Type="http://schemas.openxmlformats.org/officeDocument/2006/relationships/image" Target="../media/image10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0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0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0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02.png"/><Relationship Id="rId4" Type="http://schemas.openxmlformats.org/officeDocument/2006/relationships/image" Target="../media/image11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02.png"/><Relationship Id="rId4" Type="http://schemas.openxmlformats.org/officeDocument/2006/relationships/image" Target="../media/image122.png"/><Relationship Id="rId5" Type="http://schemas.openxmlformats.org/officeDocument/2006/relationships/hyperlink" Target="https://arxiv.org/pdf/2507.13264v1"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idx="1" type="body"/>
          </p:nvPr>
        </p:nvSpPr>
        <p:spPr>
          <a:xfrm>
            <a:off x="7979806" y="4672904"/>
            <a:ext cx="971100" cy="259500"/>
          </a:xfrm>
          <a:prstGeom prst="rect">
            <a:avLst/>
          </a:prstGeom>
          <a:noFill/>
          <a:ln>
            <a:noFill/>
          </a:ln>
        </p:spPr>
        <p:txBody>
          <a:bodyPr anchorCtr="0" anchor="t" bIns="34275" lIns="68575" spcFirstLastPara="1" rIns="68575" wrap="square" tIns="34275">
            <a:normAutofit lnSpcReduction="10000"/>
          </a:bodyPr>
          <a:lstStyle/>
          <a:p>
            <a:pPr indent="0" lvl="0" marL="0" rtl="0" algn="r">
              <a:lnSpc>
                <a:spcPct val="90000"/>
              </a:lnSpc>
              <a:spcBef>
                <a:spcPts val="0"/>
              </a:spcBef>
              <a:spcAft>
                <a:spcPts val="1200"/>
              </a:spcAft>
              <a:buClr>
                <a:srgbClr val="EDECED"/>
              </a:buClr>
              <a:buSzPts val="15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6"/>
          <p:cNvSpPr txBox="1"/>
          <p:nvPr>
            <p:ph type="title"/>
          </p:nvPr>
        </p:nvSpPr>
        <p:spPr>
          <a:xfrm>
            <a:off x="6900" y="-1217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Voice Assistant Pipeline</a:t>
            </a:r>
            <a:endParaRPr>
              <a:latin typeface="Poppins"/>
              <a:ea typeface="Poppins"/>
              <a:cs typeface="Poppins"/>
              <a:sym typeface="Poppins"/>
            </a:endParaRPr>
          </a:p>
        </p:txBody>
      </p:sp>
      <p:pic>
        <p:nvPicPr>
          <p:cNvPr id="251" name="Google Shape;251;p26"/>
          <p:cNvPicPr preferRelativeResize="0"/>
          <p:nvPr/>
        </p:nvPicPr>
        <p:blipFill>
          <a:blip r:embed="rId3">
            <a:alphaModFix/>
          </a:blip>
          <a:stretch>
            <a:fillRect/>
          </a:stretch>
        </p:blipFill>
        <p:spPr>
          <a:xfrm flipH="1" rot="-2700004">
            <a:off x="130248" y="4304069"/>
            <a:ext cx="692451" cy="692451"/>
          </a:xfrm>
          <a:prstGeom prst="rect">
            <a:avLst/>
          </a:prstGeom>
          <a:noFill/>
          <a:ln>
            <a:noFill/>
          </a:ln>
        </p:spPr>
      </p:pic>
      <p:sp>
        <p:nvSpPr>
          <p:cNvPr id="252" name="Google Shape;252;p26"/>
          <p:cNvSpPr/>
          <p:nvPr/>
        </p:nvSpPr>
        <p:spPr>
          <a:xfrm>
            <a:off x="7729700" y="785938"/>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Speech</a:t>
            </a:r>
            <a:endParaRPr sz="1200">
              <a:latin typeface="Poppins"/>
              <a:ea typeface="Poppins"/>
              <a:cs typeface="Poppins"/>
              <a:sym typeface="Poppins"/>
            </a:endParaRPr>
          </a:p>
          <a:p>
            <a:pPr indent="0" lvl="0" marL="0" rtl="0" algn="ctr">
              <a:spcBef>
                <a:spcPts val="0"/>
              </a:spcBef>
              <a:spcAft>
                <a:spcPts val="0"/>
              </a:spcAft>
              <a:buNone/>
            </a:pPr>
            <a:r>
              <a:rPr lang="ru" sz="1200">
                <a:latin typeface="Poppins"/>
                <a:ea typeface="Poppins"/>
                <a:cs typeface="Poppins"/>
                <a:sym typeface="Poppins"/>
              </a:rPr>
              <a:t>Recognition</a:t>
            </a:r>
            <a:endParaRPr sz="1200">
              <a:latin typeface="Poppins"/>
              <a:ea typeface="Poppins"/>
              <a:cs typeface="Poppins"/>
              <a:sym typeface="Poppins"/>
            </a:endParaRPr>
          </a:p>
        </p:txBody>
      </p:sp>
      <p:cxnSp>
        <p:nvCxnSpPr>
          <p:cNvPr id="253" name="Google Shape;253;p26"/>
          <p:cNvCxnSpPr/>
          <p:nvPr/>
        </p:nvCxnSpPr>
        <p:spPr>
          <a:xfrm flipH="1">
            <a:off x="3517300" y="4820525"/>
            <a:ext cx="2901000" cy="4500"/>
          </a:xfrm>
          <a:prstGeom prst="straightConnector1">
            <a:avLst/>
          </a:prstGeom>
          <a:noFill/>
          <a:ln cap="flat" cmpd="sng" w="28575">
            <a:solidFill>
              <a:schemeClr val="dk2"/>
            </a:solidFill>
            <a:prstDash val="solid"/>
            <a:round/>
            <a:headEnd len="med" w="med" type="none"/>
            <a:tailEnd len="med" w="med" type="triangle"/>
          </a:ln>
        </p:spPr>
      </p:cxnSp>
      <p:pic>
        <p:nvPicPr>
          <p:cNvPr id="254" name="Google Shape;254;p26"/>
          <p:cNvPicPr preferRelativeResize="0"/>
          <p:nvPr/>
        </p:nvPicPr>
        <p:blipFill>
          <a:blip r:embed="rId4">
            <a:alphaModFix/>
          </a:blip>
          <a:stretch>
            <a:fillRect/>
          </a:stretch>
        </p:blipFill>
        <p:spPr>
          <a:xfrm>
            <a:off x="5229523" y="1155426"/>
            <a:ext cx="1026825" cy="775611"/>
          </a:xfrm>
          <a:prstGeom prst="rect">
            <a:avLst/>
          </a:prstGeom>
          <a:noFill/>
          <a:ln>
            <a:noFill/>
          </a:ln>
        </p:spPr>
      </p:pic>
      <p:sp>
        <p:nvSpPr>
          <p:cNvPr id="255" name="Google Shape;255;p26"/>
          <p:cNvSpPr txBox="1"/>
          <p:nvPr/>
        </p:nvSpPr>
        <p:spPr>
          <a:xfrm>
            <a:off x="7255350" y="2568675"/>
            <a:ext cx="1677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a:solidFill>
                  <a:srgbClr val="388E3C"/>
                </a:solidFill>
                <a:latin typeface="Poppins"/>
                <a:ea typeface="Poppins"/>
                <a:cs typeface="Poppins"/>
                <a:sym typeface="Poppins"/>
              </a:rPr>
              <a:t>сбер</a:t>
            </a:r>
            <a:r>
              <a:rPr lang="ru" sz="1200">
                <a:latin typeface="Poppins"/>
                <a:ea typeface="Poppins"/>
                <a:cs typeface="Poppins"/>
                <a:sym typeface="Poppins"/>
              </a:rPr>
              <a:t> измени пожалуйста условия по моему кредиту</a:t>
            </a:r>
            <a:endParaRPr sz="1200">
              <a:latin typeface="Poppins"/>
              <a:ea typeface="Poppins"/>
              <a:cs typeface="Poppins"/>
              <a:sym typeface="Poppins"/>
            </a:endParaRPr>
          </a:p>
        </p:txBody>
      </p:sp>
      <p:sp>
        <p:nvSpPr>
          <p:cNvPr id="256" name="Google Shape;256;p26"/>
          <p:cNvSpPr/>
          <p:nvPr/>
        </p:nvSpPr>
        <p:spPr>
          <a:xfrm>
            <a:off x="6376400" y="794938"/>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Endpoint</a:t>
            </a:r>
            <a:endParaRPr sz="1200">
              <a:latin typeface="Poppins"/>
              <a:ea typeface="Poppins"/>
              <a:cs typeface="Poppins"/>
              <a:sym typeface="Poppins"/>
            </a:endParaRPr>
          </a:p>
          <a:p>
            <a:pPr indent="0" lvl="0" marL="0" rtl="0" algn="ctr">
              <a:spcBef>
                <a:spcPts val="0"/>
              </a:spcBef>
              <a:spcAft>
                <a:spcPts val="0"/>
              </a:spcAft>
              <a:buNone/>
            </a:pPr>
            <a:r>
              <a:rPr lang="ru" sz="1200">
                <a:latin typeface="Poppins"/>
                <a:ea typeface="Poppins"/>
                <a:cs typeface="Poppins"/>
                <a:sym typeface="Poppins"/>
              </a:rPr>
              <a:t>Detection</a:t>
            </a:r>
            <a:endParaRPr sz="1200">
              <a:latin typeface="Poppins"/>
              <a:ea typeface="Poppins"/>
              <a:cs typeface="Poppins"/>
              <a:sym typeface="Poppins"/>
            </a:endParaRPr>
          </a:p>
        </p:txBody>
      </p:sp>
      <p:sp>
        <p:nvSpPr>
          <p:cNvPr id="257" name="Google Shape;257;p26"/>
          <p:cNvSpPr/>
          <p:nvPr/>
        </p:nvSpPr>
        <p:spPr>
          <a:xfrm>
            <a:off x="7729700" y="1380175"/>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Whisper Detection</a:t>
            </a:r>
            <a:endParaRPr sz="1200">
              <a:latin typeface="Poppins"/>
              <a:ea typeface="Poppins"/>
              <a:cs typeface="Poppins"/>
              <a:sym typeface="Poppins"/>
            </a:endParaRPr>
          </a:p>
        </p:txBody>
      </p:sp>
      <p:sp>
        <p:nvSpPr>
          <p:cNvPr id="258" name="Google Shape;258;p26"/>
          <p:cNvSpPr/>
          <p:nvPr/>
        </p:nvSpPr>
        <p:spPr>
          <a:xfrm>
            <a:off x="6376400" y="1380175"/>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Speaker Identification</a:t>
            </a:r>
            <a:endParaRPr sz="1200">
              <a:latin typeface="Poppins"/>
              <a:ea typeface="Poppins"/>
              <a:cs typeface="Poppins"/>
              <a:sym typeface="Poppins"/>
            </a:endParaRPr>
          </a:p>
        </p:txBody>
      </p:sp>
      <p:sp>
        <p:nvSpPr>
          <p:cNvPr id="259" name="Google Shape;259;p26"/>
          <p:cNvSpPr/>
          <p:nvPr/>
        </p:nvSpPr>
        <p:spPr>
          <a:xfrm>
            <a:off x="6498900" y="3357316"/>
            <a:ext cx="2522700" cy="17280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4000">
                <a:latin typeface="Poppins"/>
                <a:ea typeface="Poppins"/>
                <a:cs typeface="Poppins"/>
                <a:sym typeface="Poppins"/>
              </a:rPr>
              <a:t>LLM</a:t>
            </a:r>
            <a:endParaRPr sz="4000">
              <a:latin typeface="Poppins"/>
              <a:ea typeface="Poppins"/>
              <a:cs typeface="Poppins"/>
              <a:sym typeface="Poppins"/>
            </a:endParaRPr>
          </a:p>
        </p:txBody>
      </p:sp>
      <p:cxnSp>
        <p:nvCxnSpPr>
          <p:cNvPr id="260" name="Google Shape;260;p26"/>
          <p:cNvCxnSpPr/>
          <p:nvPr/>
        </p:nvCxnSpPr>
        <p:spPr>
          <a:xfrm>
            <a:off x="5538250" y="1974813"/>
            <a:ext cx="644400" cy="3300"/>
          </a:xfrm>
          <a:prstGeom prst="straightConnector1">
            <a:avLst/>
          </a:prstGeom>
          <a:noFill/>
          <a:ln cap="flat" cmpd="sng" w="28575">
            <a:solidFill>
              <a:schemeClr val="dk2"/>
            </a:solidFill>
            <a:prstDash val="solid"/>
            <a:round/>
            <a:headEnd len="med" w="med" type="none"/>
            <a:tailEnd len="med" w="med" type="triangle"/>
          </a:ln>
        </p:spPr>
      </p:cxnSp>
      <p:sp>
        <p:nvSpPr>
          <p:cNvPr id="261" name="Google Shape;261;p26"/>
          <p:cNvSpPr/>
          <p:nvPr/>
        </p:nvSpPr>
        <p:spPr>
          <a:xfrm>
            <a:off x="1391325" y="1775025"/>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t>Speech Enhancement</a:t>
            </a:r>
            <a:endParaRPr sz="1200"/>
          </a:p>
        </p:txBody>
      </p:sp>
      <p:pic>
        <p:nvPicPr>
          <p:cNvPr id="262" name="Google Shape;262;p26"/>
          <p:cNvPicPr preferRelativeResize="0"/>
          <p:nvPr/>
        </p:nvPicPr>
        <p:blipFill>
          <a:blip r:embed="rId5">
            <a:alphaModFix/>
          </a:blip>
          <a:stretch>
            <a:fillRect/>
          </a:stretch>
        </p:blipFill>
        <p:spPr>
          <a:xfrm flipH="1">
            <a:off x="2331913" y="2753744"/>
            <a:ext cx="508050" cy="508050"/>
          </a:xfrm>
          <a:prstGeom prst="rect">
            <a:avLst/>
          </a:prstGeom>
          <a:noFill/>
          <a:ln>
            <a:noFill/>
          </a:ln>
        </p:spPr>
      </p:pic>
      <p:pic>
        <p:nvPicPr>
          <p:cNvPr id="263" name="Google Shape;263;p26"/>
          <p:cNvPicPr preferRelativeResize="0"/>
          <p:nvPr/>
        </p:nvPicPr>
        <p:blipFill>
          <a:blip r:embed="rId6">
            <a:alphaModFix/>
          </a:blip>
          <a:stretch>
            <a:fillRect/>
          </a:stretch>
        </p:blipFill>
        <p:spPr>
          <a:xfrm rot="-5400000">
            <a:off x="374850" y="799487"/>
            <a:ext cx="508050" cy="508050"/>
          </a:xfrm>
          <a:prstGeom prst="rect">
            <a:avLst/>
          </a:prstGeom>
          <a:noFill/>
          <a:ln>
            <a:noFill/>
          </a:ln>
        </p:spPr>
      </p:pic>
      <p:pic>
        <p:nvPicPr>
          <p:cNvPr id="264" name="Google Shape;264;p26"/>
          <p:cNvPicPr preferRelativeResize="0"/>
          <p:nvPr/>
        </p:nvPicPr>
        <p:blipFill>
          <a:blip r:embed="rId6">
            <a:alphaModFix/>
          </a:blip>
          <a:stretch>
            <a:fillRect/>
          </a:stretch>
        </p:blipFill>
        <p:spPr>
          <a:xfrm rot="-5400000">
            <a:off x="374850" y="1775100"/>
            <a:ext cx="508050" cy="508050"/>
          </a:xfrm>
          <a:prstGeom prst="rect">
            <a:avLst/>
          </a:prstGeom>
          <a:noFill/>
          <a:ln>
            <a:noFill/>
          </a:ln>
        </p:spPr>
      </p:pic>
      <p:pic>
        <p:nvPicPr>
          <p:cNvPr id="265" name="Google Shape;265;p26"/>
          <p:cNvPicPr preferRelativeResize="0"/>
          <p:nvPr/>
        </p:nvPicPr>
        <p:blipFill>
          <a:blip r:embed="rId6">
            <a:alphaModFix/>
          </a:blip>
          <a:stretch>
            <a:fillRect/>
          </a:stretch>
        </p:blipFill>
        <p:spPr>
          <a:xfrm rot="-5400000">
            <a:off x="374850" y="2620675"/>
            <a:ext cx="508050" cy="508050"/>
          </a:xfrm>
          <a:prstGeom prst="rect">
            <a:avLst/>
          </a:prstGeom>
          <a:noFill/>
          <a:ln>
            <a:noFill/>
          </a:ln>
        </p:spPr>
      </p:pic>
      <p:cxnSp>
        <p:nvCxnSpPr>
          <p:cNvPr id="266" name="Google Shape;266;p26"/>
          <p:cNvCxnSpPr>
            <a:stCxn id="264" idx="2"/>
            <a:endCxn id="261" idx="1"/>
          </p:cNvCxnSpPr>
          <p:nvPr/>
        </p:nvCxnSpPr>
        <p:spPr>
          <a:xfrm>
            <a:off x="882900" y="2029125"/>
            <a:ext cx="508500" cy="0"/>
          </a:xfrm>
          <a:prstGeom prst="straightConnector1">
            <a:avLst/>
          </a:prstGeom>
          <a:noFill/>
          <a:ln cap="flat" cmpd="sng" w="9525">
            <a:solidFill>
              <a:schemeClr val="dk2"/>
            </a:solidFill>
            <a:prstDash val="solid"/>
            <a:round/>
            <a:headEnd len="med" w="med" type="none"/>
            <a:tailEnd len="med" w="med" type="none"/>
          </a:ln>
        </p:spPr>
      </p:cxnSp>
      <p:cxnSp>
        <p:nvCxnSpPr>
          <p:cNvPr id="267" name="Google Shape;267;p26"/>
          <p:cNvCxnSpPr>
            <a:stCxn id="263" idx="2"/>
            <a:endCxn id="261" idx="1"/>
          </p:cNvCxnSpPr>
          <p:nvPr/>
        </p:nvCxnSpPr>
        <p:spPr>
          <a:xfrm>
            <a:off x="882900" y="1053512"/>
            <a:ext cx="508500" cy="975600"/>
          </a:xfrm>
          <a:prstGeom prst="straightConnector1">
            <a:avLst/>
          </a:prstGeom>
          <a:noFill/>
          <a:ln cap="flat" cmpd="sng" w="9525">
            <a:solidFill>
              <a:schemeClr val="dk2"/>
            </a:solidFill>
            <a:prstDash val="solid"/>
            <a:round/>
            <a:headEnd len="med" w="med" type="none"/>
            <a:tailEnd len="med" w="med" type="none"/>
          </a:ln>
        </p:spPr>
      </p:cxnSp>
      <p:cxnSp>
        <p:nvCxnSpPr>
          <p:cNvPr id="268" name="Google Shape;268;p26"/>
          <p:cNvCxnSpPr>
            <a:stCxn id="265" idx="2"/>
            <a:endCxn id="261" idx="1"/>
          </p:cNvCxnSpPr>
          <p:nvPr/>
        </p:nvCxnSpPr>
        <p:spPr>
          <a:xfrm flipH="1" rot="10800000">
            <a:off x="882900" y="2029000"/>
            <a:ext cx="508500" cy="845700"/>
          </a:xfrm>
          <a:prstGeom prst="straightConnector1">
            <a:avLst/>
          </a:prstGeom>
          <a:noFill/>
          <a:ln cap="flat" cmpd="sng" w="9525">
            <a:solidFill>
              <a:schemeClr val="dk2"/>
            </a:solidFill>
            <a:prstDash val="solid"/>
            <a:round/>
            <a:headEnd len="med" w="med" type="none"/>
            <a:tailEnd len="med" w="med" type="none"/>
          </a:ln>
        </p:spPr>
      </p:cxnSp>
      <p:pic>
        <p:nvPicPr>
          <p:cNvPr id="269" name="Google Shape;269;p26"/>
          <p:cNvPicPr preferRelativeResize="0"/>
          <p:nvPr/>
        </p:nvPicPr>
        <p:blipFill>
          <a:blip r:embed="rId7">
            <a:alphaModFix/>
          </a:blip>
          <a:stretch>
            <a:fillRect/>
          </a:stretch>
        </p:blipFill>
        <p:spPr>
          <a:xfrm>
            <a:off x="1496778" y="891528"/>
            <a:ext cx="1026822" cy="775600"/>
          </a:xfrm>
          <a:prstGeom prst="rect">
            <a:avLst/>
          </a:prstGeom>
          <a:noFill/>
          <a:ln>
            <a:noFill/>
          </a:ln>
        </p:spPr>
      </p:pic>
      <p:pic>
        <p:nvPicPr>
          <p:cNvPr id="270" name="Google Shape;270;p26"/>
          <p:cNvPicPr preferRelativeResize="0"/>
          <p:nvPr/>
        </p:nvPicPr>
        <p:blipFill>
          <a:blip r:embed="rId8">
            <a:alphaModFix/>
          </a:blip>
          <a:stretch>
            <a:fillRect/>
          </a:stretch>
        </p:blipFill>
        <p:spPr>
          <a:xfrm>
            <a:off x="2835140" y="1282740"/>
            <a:ext cx="1026822" cy="775600"/>
          </a:xfrm>
          <a:prstGeom prst="rect">
            <a:avLst/>
          </a:prstGeom>
          <a:noFill/>
          <a:ln>
            <a:noFill/>
          </a:ln>
        </p:spPr>
      </p:pic>
      <p:pic>
        <p:nvPicPr>
          <p:cNvPr id="271" name="Google Shape;271;p26"/>
          <p:cNvPicPr preferRelativeResize="0"/>
          <p:nvPr/>
        </p:nvPicPr>
        <p:blipFill>
          <a:blip r:embed="rId9">
            <a:alphaModFix/>
          </a:blip>
          <a:stretch>
            <a:fillRect/>
          </a:stretch>
        </p:blipFill>
        <p:spPr>
          <a:xfrm>
            <a:off x="4006475" y="891537"/>
            <a:ext cx="1026811" cy="775600"/>
          </a:xfrm>
          <a:prstGeom prst="rect">
            <a:avLst/>
          </a:prstGeom>
          <a:noFill/>
          <a:ln>
            <a:noFill/>
          </a:ln>
        </p:spPr>
      </p:pic>
      <p:sp>
        <p:nvSpPr>
          <p:cNvPr id="272" name="Google Shape;272;p26"/>
          <p:cNvSpPr txBox="1"/>
          <p:nvPr/>
        </p:nvSpPr>
        <p:spPr>
          <a:xfrm>
            <a:off x="4130100" y="860688"/>
            <a:ext cx="60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rgbClr val="388E3C"/>
                </a:solidFill>
              </a:rPr>
              <a:t>сбер</a:t>
            </a:r>
            <a:r>
              <a:rPr lang="ru">
                <a:solidFill>
                  <a:schemeClr val="dk1"/>
                </a:solidFill>
              </a:rPr>
              <a:t> </a:t>
            </a:r>
            <a:endParaRPr/>
          </a:p>
        </p:txBody>
      </p:sp>
      <p:sp>
        <p:nvSpPr>
          <p:cNvPr id="273" name="Google Shape;273;p26"/>
          <p:cNvSpPr/>
          <p:nvPr/>
        </p:nvSpPr>
        <p:spPr>
          <a:xfrm>
            <a:off x="3873975" y="1746154"/>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t>Hotword</a:t>
            </a:r>
            <a:endParaRPr sz="1200"/>
          </a:p>
          <a:p>
            <a:pPr indent="0" lvl="0" marL="0" rtl="0" algn="ctr">
              <a:spcBef>
                <a:spcPts val="0"/>
              </a:spcBef>
              <a:spcAft>
                <a:spcPts val="0"/>
              </a:spcAft>
              <a:buNone/>
            </a:pPr>
            <a:r>
              <a:rPr lang="ru" sz="1200"/>
              <a:t>Detection</a:t>
            </a:r>
            <a:endParaRPr sz="1200"/>
          </a:p>
        </p:txBody>
      </p:sp>
      <p:cxnSp>
        <p:nvCxnSpPr>
          <p:cNvPr id="274" name="Google Shape;274;p26"/>
          <p:cNvCxnSpPr/>
          <p:nvPr/>
        </p:nvCxnSpPr>
        <p:spPr>
          <a:xfrm>
            <a:off x="3007075" y="2027463"/>
            <a:ext cx="644400" cy="3300"/>
          </a:xfrm>
          <a:prstGeom prst="straightConnector1">
            <a:avLst/>
          </a:prstGeom>
          <a:noFill/>
          <a:ln cap="flat" cmpd="sng" w="28575">
            <a:solidFill>
              <a:schemeClr val="dk2"/>
            </a:solidFill>
            <a:prstDash val="solid"/>
            <a:round/>
            <a:headEnd len="med" w="med" type="none"/>
            <a:tailEnd len="med" w="med" type="triangle"/>
          </a:ln>
        </p:spPr>
      </p:cxnSp>
      <p:sp>
        <p:nvSpPr>
          <p:cNvPr id="275" name="Google Shape;275;p26"/>
          <p:cNvSpPr/>
          <p:nvPr/>
        </p:nvSpPr>
        <p:spPr>
          <a:xfrm>
            <a:off x="2194063" y="4577029"/>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Text</a:t>
            </a:r>
            <a:endParaRPr sz="1200">
              <a:latin typeface="Poppins"/>
              <a:ea typeface="Poppins"/>
              <a:cs typeface="Poppins"/>
              <a:sym typeface="Poppins"/>
            </a:endParaRPr>
          </a:p>
          <a:p>
            <a:pPr indent="0" lvl="0" marL="0" rtl="0" algn="ctr">
              <a:spcBef>
                <a:spcPts val="0"/>
              </a:spcBef>
              <a:spcAft>
                <a:spcPts val="0"/>
              </a:spcAft>
              <a:buNone/>
            </a:pPr>
            <a:r>
              <a:rPr lang="ru" sz="1200">
                <a:latin typeface="Poppins"/>
                <a:ea typeface="Poppins"/>
                <a:cs typeface="Poppins"/>
                <a:sym typeface="Poppins"/>
              </a:rPr>
              <a:t>Normalization</a:t>
            </a:r>
            <a:endParaRPr sz="1200">
              <a:latin typeface="Poppins"/>
              <a:ea typeface="Poppins"/>
              <a:cs typeface="Poppins"/>
              <a:sym typeface="Poppins"/>
            </a:endParaRPr>
          </a:p>
        </p:txBody>
      </p:sp>
      <p:cxnSp>
        <p:nvCxnSpPr>
          <p:cNvPr id="276" name="Google Shape;276;p26"/>
          <p:cNvCxnSpPr/>
          <p:nvPr/>
        </p:nvCxnSpPr>
        <p:spPr>
          <a:xfrm flipH="1" rot="10800000">
            <a:off x="2839825" y="3365725"/>
            <a:ext cx="1800" cy="505800"/>
          </a:xfrm>
          <a:prstGeom prst="straightConnector1">
            <a:avLst/>
          </a:prstGeom>
          <a:noFill/>
          <a:ln cap="flat" cmpd="sng" w="28575">
            <a:solidFill>
              <a:schemeClr val="dk2"/>
            </a:solidFill>
            <a:prstDash val="solid"/>
            <a:round/>
            <a:headEnd len="med" w="med" type="none"/>
            <a:tailEnd len="med" w="med" type="triangle"/>
          </a:ln>
        </p:spPr>
      </p:cxnSp>
      <p:pic>
        <p:nvPicPr>
          <p:cNvPr id="277" name="Google Shape;277;p26"/>
          <p:cNvPicPr preferRelativeResize="0"/>
          <p:nvPr/>
        </p:nvPicPr>
        <p:blipFill>
          <a:blip r:embed="rId5">
            <a:alphaModFix/>
          </a:blip>
          <a:stretch>
            <a:fillRect/>
          </a:stretch>
        </p:blipFill>
        <p:spPr>
          <a:xfrm flipH="1" rot="10799992">
            <a:off x="2839976" y="2760270"/>
            <a:ext cx="508049" cy="508049"/>
          </a:xfrm>
          <a:prstGeom prst="rect">
            <a:avLst/>
          </a:prstGeom>
          <a:noFill/>
          <a:ln>
            <a:noFill/>
          </a:ln>
        </p:spPr>
      </p:pic>
      <p:sp>
        <p:nvSpPr>
          <p:cNvPr id="278" name="Google Shape;278;p26"/>
          <p:cNvSpPr/>
          <p:nvPr/>
        </p:nvSpPr>
        <p:spPr>
          <a:xfrm>
            <a:off x="135400" y="706200"/>
            <a:ext cx="5161500" cy="25374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79" name="Google Shape;279;p26"/>
          <p:cNvCxnSpPr/>
          <p:nvPr/>
        </p:nvCxnSpPr>
        <p:spPr>
          <a:xfrm rot="5400000">
            <a:off x="6786600" y="2961250"/>
            <a:ext cx="716400" cy="3300"/>
          </a:xfrm>
          <a:prstGeom prst="straightConnector1">
            <a:avLst/>
          </a:prstGeom>
          <a:noFill/>
          <a:ln cap="flat" cmpd="sng" w="28575">
            <a:solidFill>
              <a:schemeClr val="dk2"/>
            </a:solidFill>
            <a:prstDash val="solid"/>
            <a:round/>
            <a:headEnd len="med" w="med" type="none"/>
            <a:tailEnd len="med" w="med" type="triangle"/>
          </a:ln>
        </p:spPr>
      </p:cxnSp>
      <p:sp>
        <p:nvSpPr>
          <p:cNvPr id="280" name="Google Shape;280;p26"/>
          <p:cNvSpPr txBox="1"/>
          <p:nvPr/>
        </p:nvSpPr>
        <p:spPr>
          <a:xfrm>
            <a:off x="4011100" y="4160650"/>
            <a:ext cx="19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latin typeface="Poppins"/>
                <a:ea typeface="Poppins"/>
                <a:cs typeface="Poppins"/>
                <a:sym typeface="Poppins"/>
              </a:rPr>
              <a:t>Что нужно изменить?</a:t>
            </a:r>
            <a:endParaRPr>
              <a:latin typeface="Poppins"/>
              <a:ea typeface="Poppins"/>
              <a:cs typeface="Poppins"/>
              <a:sym typeface="Poppins"/>
            </a:endParaRPr>
          </a:p>
        </p:txBody>
      </p:sp>
      <p:sp>
        <p:nvSpPr>
          <p:cNvPr id="281" name="Google Shape;281;p26"/>
          <p:cNvSpPr/>
          <p:nvPr/>
        </p:nvSpPr>
        <p:spPr>
          <a:xfrm>
            <a:off x="6376375" y="1974413"/>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Speech Separation</a:t>
            </a:r>
            <a:endParaRPr sz="1200">
              <a:latin typeface="Poppins"/>
              <a:ea typeface="Poppins"/>
              <a:cs typeface="Poppins"/>
              <a:sym typeface="Poppins"/>
            </a:endParaRPr>
          </a:p>
        </p:txBody>
      </p:sp>
      <p:sp>
        <p:nvSpPr>
          <p:cNvPr id="282" name="Google Shape;282;p26"/>
          <p:cNvSpPr/>
          <p:nvPr/>
        </p:nvSpPr>
        <p:spPr>
          <a:xfrm>
            <a:off x="7729700" y="1974413"/>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Emotion</a:t>
            </a:r>
            <a:endParaRPr sz="1200">
              <a:latin typeface="Poppins"/>
              <a:ea typeface="Poppins"/>
              <a:cs typeface="Poppins"/>
              <a:sym typeface="Poppins"/>
            </a:endParaRPr>
          </a:p>
          <a:p>
            <a:pPr indent="0" lvl="0" marL="0" rtl="0" algn="ctr">
              <a:spcBef>
                <a:spcPts val="0"/>
              </a:spcBef>
              <a:spcAft>
                <a:spcPts val="0"/>
              </a:spcAft>
              <a:buNone/>
            </a:pPr>
            <a:r>
              <a:rPr lang="ru" sz="1200">
                <a:latin typeface="Poppins"/>
                <a:ea typeface="Poppins"/>
                <a:cs typeface="Poppins"/>
                <a:sym typeface="Poppins"/>
              </a:rPr>
              <a:t>Recognition</a:t>
            </a:r>
            <a:endParaRPr sz="1200">
              <a:latin typeface="Poppins"/>
              <a:ea typeface="Poppins"/>
              <a:cs typeface="Poppins"/>
              <a:sym typeface="Poppins"/>
            </a:endParaRPr>
          </a:p>
        </p:txBody>
      </p:sp>
      <p:sp>
        <p:nvSpPr>
          <p:cNvPr id="283" name="Google Shape;283;p26"/>
          <p:cNvSpPr/>
          <p:nvPr/>
        </p:nvSpPr>
        <p:spPr>
          <a:xfrm>
            <a:off x="6376400" y="191688"/>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Hotword</a:t>
            </a:r>
            <a:endParaRPr sz="1200">
              <a:latin typeface="Poppins"/>
              <a:ea typeface="Poppins"/>
              <a:cs typeface="Poppins"/>
              <a:sym typeface="Poppins"/>
            </a:endParaRPr>
          </a:p>
          <a:p>
            <a:pPr indent="0" lvl="0" marL="0" rtl="0" algn="ctr">
              <a:spcBef>
                <a:spcPts val="0"/>
              </a:spcBef>
              <a:spcAft>
                <a:spcPts val="0"/>
              </a:spcAft>
              <a:buNone/>
            </a:pPr>
            <a:r>
              <a:rPr lang="ru" sz="1200">
                <a:latin typeface="Poppins"/>
                <a:ea typeface="Poppins"/>
                <a:cs typeface="Poppins"/>
                <a:sym typeface="Poppins"/>
              </a:rPr>
              <a:t>Validation</a:t>
            </a:r>
            <a:endParaRPr sz="1200">
              <a:latin typeface="Poppins"/>
              <a:ea typeface="Poppins"/>
              <a:cs typeface="Poppins"/>
              <a:sym typeface="Poppins"/>
            </a:endParaRPr>
          </a:p>
        </p:txBody>
      </p:sp>
      <p:sp>
        <p:nvSpPr>
          <p:cNvPr id="284" name="Google Shape;284;p26"/>
          <p:cNvSpPr/>
          <p:nvPr/>
        </p:nvSpPr>
        <p:spPr>
          <a:xfrm>
            <a:off x="7729700" y="191688"/>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Intended Query Detection</a:t>
            </a:r>
            <a:endParaRPr sz="1200">
              <a:latin typeface="Poppins"/>
              <a:ea typeface="Poppins"/>
              <a:cs typeface="Poppins"/>
              <a:sym typeface="Poppins"/>
            </a:endParaRPr>
          </a:p>
        </p:txBody>
      </p:sp>
      <p:pic>
        <p:nvPicPr>
          <p:cNvPr id="285" name="Google Shape;285;p26" title="before_aec.mp3">
            <a:hlinkClick r:id="rId10"/>
          </p:cNvPr>
          <p:cNvPicPr preferRelativeResize="0"/>
          <p:nvPr/>
        </p:nvPicPr>
        <p:blipFill>
          <a:blip r:embed="rId11">
            <a:alphaModFix/>
          </a:blip>
          <a:stretch>
            <a:fillRect/>
          </a:stretch>
        </p:blipFill>
        <p:spPr>
          <a:xfrm>
            <a:off x="3416775" y="2770500"/>
            <a:ext cx="457200" cy="457200"/>
          </a:xfrm>
          <a:prstGeom prst="rect">
            <a:avLst/>
          </a:prstGeom>
          <a:noFill/>
          <a:ln>
            <a:noFill/>
          </a:ln>
        </p:spPr>
      </p:pic>
      <p:pic>
        <p:nvPicPr>
          <p:cNvPr id="286" name="Google Shape;286;p26" title="after_aec.mp3">
            <a:hlinkClick r:id="rId12"/>
          </p:cNvPr>
          <p:cNvPicPr preferRelativeResize="0"/>
          <p:nvPr/>
        </p:nvPicPr>
        <p:blipFill>
          <a:blip r:embed="rId11">
            <a:alphaModFix/>
          </a:blip>
          <a:stretch>
            <a:fillRect/>
          </a:stretch>
        </p:blipFill>
        <p:spPr>
          <a:xfrm>
            <a:off x="3098250" y="994375"/>
            <a:ext cx="457200" cy="457200"/>
          </a:xfrm>
          <a:prstGeom prst="rect">
            <a:avLst/>
          </a:prstGeom>
          <a:noFill/>
          <a:ln>
            <a:noFill/>
          </a:ln>
        </p:spPr>
      </p:pic>
      <p:pic>
        <p:nvPicPr>
          <p:cNvPr id="287" name="Google Shape;287;p26" title="before_aec_mic.mp3">
            <a:hlinkClick r:id="rId13"/>
          </p:cNvPr>
          <p:cNvPicPr preferRelativeResize="0"/>
          <p:nvPr/>
        </p:nvPicPr>
        <p:blipFill>
          <a:blip r:embed="rId11">
            <a:alphaModFix/>
          </a:blip>
          <a:stretch>
            <a:fillRect/>
          </a:stretch>
        </p:blipFill>
        <p:spPr>
          <a:xfrm>
            <a:off x="1010400" y="832200"/>
            <a:ext cx="457200" cy="457200"/>
          </a:xfrm>
          <a:prstGeom prst="rect">
            <a:avLst/>
          </a:prstGeom>
          <a:noFill/>
          <a:ln>
            <a:noFill/>
          </a:ln>
        </p:spPr>
      </p:pic>
      <p:pic>
        <p:nvPicPr>
          <p:cNvPr id="288" name="Google Shape;288;p26" title="what.mp3">
            <a:hlinkClick r:id="rId14"/>
          </p:cNvPr>
          <p:cNvPicPr preferRelativeResize="0"/>
          <p:nvPr/>
        </p:nvPicPr>
        <p:blipFill>
          <a:blip r:embed="rId11">
            <a:alphaModFix/>
          </a:blip>
          <a:stretch>
            <a:fillRect/>
          </a:stretch>
        </p:blipFill>
        <p:spPr>
          <a:xfrm>
            <a:off x="2194075" y="3389275"/>
            <a:ext cx="457200" cy="457200"/>
          </a:xfrm>
          <a:prstGeom prst="rect">
            <a:avLst/>
          </a:prstGeom>
          <a:noFill/>
          <a:ln>
            <a:noFill/>
          </a:ln>
        </p:spPr>
      </p:pic>
      <p:pic>
        <p:nvPicPr>
          <p:cNvPr id="289" name="Google Shape;289;p26" title="what_whisper.mp3">
            <a:hlinkClick r:id="rId15"/>
          </p:cNvPr>
          <p:cNvPicPr preferRelativeResize="0"/>
          <p:nvPr/>
        </p:nvPicPr>
        <p:blipFill>
          <a:blip r:embed="rId11">
            <a:alphaModFix/>
          </a:blip>
          <a:stretch>
            <a:fillRect/>
          </a:stretch>
        </p:blipFill>
        <p:spPr>
          <a:xfrm>
            <a:off x="1781575" y="3389275"/>
            <a:ext cx="457200" cy="457200"/>
          </a:xfrm>
          <a:prstGeom prst="rect">
            <a:avLst/>
          </a:prstGeom>
          <a:noFill/>
          <a:ln>
            <a:noFill/>
          </a:ln>
        </p:spPr>
      </p:pic>
      <p:pic>
        <p:nvPicPr>
          <p:cNvPr id="290" name="Google Shape;290;p26"/>
          <p:cNvPicPr preferRelativeResize="0"/>
          <p:nvPr/>
        </p:nvPicPr>
        <p:blipFill>
          <a:blip r:embed="rId16">
            <a:alphaModFix/>
          </a:blip>
          <a:stretch>
            <a:fillRect/>
          </a:stretch>
        </p:blipFill>
        <p:spPr>
          <a:xfrm>
            <a:off x="3114801" y="3306375"/>
            <a:ext cx="1026825" cy="775604"/>
          </a:xfrm>
          <a:prstGeom prst="rect">
            <a:avLst/>
          </a:prstGeom>
          <a:noFill/>
          <a:ln>
            <a:noFill/>
          </a:ln>
        </p:spPr>
      </p:pic>
      <p:sp>
        <p:nvSpPr>
          <p:cNvPr id="291" name="Google Shape;291;p26"/>
          <p:cNvSpPr/>
          <p:nvPr/>
        </p:nvSpPr>
        <p:spPr>
          <a:xfrm>
            <a:off x="2194063" y="3967429"/>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Speech</a:t>
            </a:r>
            <a:endParaRPr sz="1200">
              <a:latin typeface="Poppins"/>
              <a:ea typeface="Poppins"/>
              <a:cs typeface="Poppins"/>
              <a:sym typeface="Poppins"/>
            </a:endParaRPr>
          </a:p>
          <a:p>
            <a:pPr indent="0" lvl="0" marL="0" rtl="0" algn="ctr">
              <a:spcBef>
                <a:spcPts val="0"/>
              </a:spcBef>
              <a:spcAft>
                <a:spcPts val="0"/>
              </a:spcAft>
              <a:buNone/>
            </a:pPr>
            <a:r>
              <a:rPr lang="ru" sz="1200">
                <a:latin typeface="Poppins"/>
                <a:ea typeface="Poppins"/>
                <a:cs typeface="Poppins"/>
                <a:sym typeface="Poppins"/>
              </a:rPr>
              <a:t>Synthesis</a:t>
            </a:r>
            <a:endParaRPr sz="1200">
              <a:latin typeface="Poppins"/>
              <a:ea typeface="Poppins"/>
              <a:cs typeface="Poppins"/>
              <a:sym typeface="Poppins"/>
            </a:endParaRPr>
          </a:p>
        </p:txBody>
      </p:sp>
      <p:sp>
        <p:nvSpPr>
          <p:cNvPr id="292" name="Google Shape;292;p26"/>
          <p:cNvSpPr/>
          <p:nvPr/>
        </p:nvSpPr>
        <p:spPr>
          <a:xfrm>
            <a:off x="4026375" y="2333375"/>
            <a:ext cx="1026900" cy="3372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000">
                <a:latin typeface="Poppins"/>
                <a:ea typeface="Poppins"/>
                <a:cs typeface="Poppins"/>
                <a:sym typeface="Poppins"/>
              </a:rPr>
              <a:t>Noise Detection</a:t>
            </a:r>
            <a:endParaRPr sz="1000">
              <a:latin typeface="Poppins"/>
              <a:ea typeface="Poppins"/>
              <a:cs typeface="Poppins"/>
              <a:sym typeface="Poppins"/>
            </a:endParaRPr>
          </a:p>
        </p:txBody>
      </p:sp>
      <p:sp>
        <p:nvSpPr>
          <p:cNvPr id="293" name="Google Shape;293;p26"/>
          <p:cNvSpPr/>
          <p:nvPr/>
        </p:nvSpPr>
        <p:spPr>
          <a:xfrm>
            <a:off x="4026375" y="2706100"/>
            <a:ext cx="1026900" cy="3372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000">
                <a:latin typeface="Poppins"/>
                <a:ea typeface="Poppins"/>
                <a:cs typeface="Poppins"/>
                <a:sym typeface="Poppins"/>
              </a:rPr>
              <a:t>Quick Commands</a:t>
            </a:r>
            <a:endParaRPr sz="1000">
              <a:latin typeface="Poppins"/>
              <a:ea typeface="Poppins"/>
              <a:cs typeface="Poppins"/>
              <a:sym typeface="Poppins"/>
            </a:endParaRPr>
          </a:p>
        </p:txBody>
      </p:sp>
      <p:sp>
        <p:nvSpPr>
          <p:cNvPr id="294" name="Google Shape;294;p26"/>
          <p:cNvSpPr/>
          <p:nvPr/>
        </p:nvSpPr>
        <p:spPr>
          <a:xfrm>
            <a:off x="5338050" y="644300"/>
            <a:ext cx="979200" cy="2391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000">
                <a:latin typeface="Poppins"/>
                <a:ea typeface="Poppins"/>
                <a:cs typeface="Poppins"/>
                <a:sym typeface="Poppins"/>
              </a:rPr>
              <a:t>Prefetching</a:t>
            </a:r>
            <a:endParaRPr sz="1000">
              <a:latin typeface="Poppins"/>
              <a:ea typeface="Poppins"/>
              <a:cs typeface="Poppins"/>
              <a:sym typeface="Poppins"/>
            </a:endParaRPr>
          </a:p>
        </p:txBody>
      </p:sp>
      <p:sp>
        <p:nvSpPr>
          <p:cNvPr id="295" name="Google Shape;295;p26"/>
          <p:cNvSpPr/>
          <p:nvPr/>
        </p:nvSpPr>
        <p:spPr>
          <a:xfrm>
            <a:off x="5342700" y="191700"/>
            <a:ext cx="979200" cy="4002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000">
                <a:latin typeface="Poppins"/>
                <a:ea typeface="Poppins"/>
                <a:cs typeface="Poppins"/>
                <a:sym typeface="Poppins"/>
              </a:rPr>
              <a:t>Partial </a:t>
            </a:r>
            <a:endParaRPr sz="1000">
              <a:latin typeface="Poppins"/>
              <a:ea typeface="Poppins"/>
              <a:cs typeface="Poppins"/>
              <a:sym typeface="Poppins"/>
            </a:endParaRPr>
          </a:p>
          <a:p>
            <a:pPr indent="0" lvl="0" marL="0" rtl="0" algn="ctr">
              <a:spcBef>
                <a:spcPts val="0"/>
              </a:spcBef>
              <a:spcAft>
                <a:spcPts val="0"/>
              </a:spcAft>
              <a:buNone/>
            </a:pPr>
            <a:r>
              <a:rPr lang="ru" sz="1000">
                <a:latin typeface="Poppins"/>
                <a:ea typeface="Poppins"/>
                <a:cs typeface="Poppins"/>
                <a:sym typeface="Poppins"/>
              </a:rPr>
              <a:t>Recognition</a:t>
            </a:r>
            <a:endParaRPr sz="1000">
              <a:latin typeface="Poppins"/>
              <a:ea typeface="Poppins"/>
              <a:cs typeface="Poppins"/>
              <a:sym typeface="Poppins"/>
            </a:endParaRPr>
          </a:p>
        </p:txBody>
      </p:sp>
      <p:sp>
        <p:nvSpPr>
          <p:cNvPr id="296" name="Google Shape;296;p26"/>
          <p:cNvSpPr/>
          <p:nvPr/>
        </p:nvSpPr>
        <p:spPr>
          <a:xfrm>
            <a:off x="5342775" y="935800"/>
            <a:ext cx="979200" cy="2391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000">
                <a:latin typeface="Poppins"/>
                <a:ea typeface="Poppins"/>
                <a:cs typeface="Poppins"/>
                <a:sym typeface="Poppins"/>
              </a:rPr>
              <a:t>Punctuation</a:t>
            </a:r>
            <a:endParaRPr sz="1000">
              <a:latin typeface="Poppins"/>
              <a:ea typeface="Poppins"/>
              <a:cs typeface="Poppins"/>
              <a:sym typeface="Poppins"/>
            </a:endParaRPr>
          </a:p>
        </p:txBody>
      </p:sp>
      <p:sp>
        <p:nvSpPr>
          <p:cNvPr id="297" name="Google Shape;297;p26"/>
          <p:cNvSpPr/>
          <p:nvPr/>
        </p:nvSpPr>
        <p:spPr>
          <a:xfrm>
            <a:off x="1187713" y="2889800"/>
            <a:ext cx="839400" cy="24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a:latin typeface="Poppins"/>
                <a:ea typeface="Poppins"/>
                <a:cs typeface="Poppins"/>
                <a:sym typeface="Poppins"/>
              </a:rPr>
              <a:t>128 Mb</a:t>
            </a:r>
            <a:endParaRPr>
              <a:latin typeface="Poppins"/>
              <a:ea typeface="Poppins"/>
              <a:cs typeface="Poppins"/>
              <a:sym typeface="Poppin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p116"/>
          <p:cNvSpPr/>
          <p:nvPr/>
        </p:nvSpPr>
        <p:spPr>
          <a:xfrm>
            <a:off x="215900" y="1070725"/>
            <a:ext cx="86163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4" name="Google Shape;1914;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AudioLLM Training Stages &amp; Data</a:t>
            </a:r>
            <a:endParaRPr>
              <a:latin typeface="Poppins"/>
              <a:ea typeface="Poppins"/>
              <a:cs typeface="Poppins"/>
              <a:sym typeface="Poppins"/>
            </a:endParaRPr>
          </a:p>
        </p:txBody>
      </p:sp>
      <p:sp>
        <p:nvSpPr>
          <p:cNvPr id="1915" name="Google Shape;1915;p1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oppins"/>
              <a:buChar char="●"/>
            </a:pPr>
            <a:r>
              <a:rPr lang="ru">
                <a:solidFill>
                  <a:schemeClr val="dk1"/>
                </a:solidFill>
                <a:latin typeface="Poppins"/>
                <a:ea typeface="Poppins"/>
                <a:cs typeface="Poppins"/>
                <a:sym typeface="Poppins"/>
              </a:rPr>
              <a:t>Pre-training</a:t>
            </a:r>
            <a:endParaRPr>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LLM training (pretrain / sft / rl)</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Encoder training (SSL / ASR / Specific Training)</a:t>
            </a:r>
            <a:endParaRPr sz="1600">
              <a:solidFill>
                <a:schemeClr val="dk1"/>
              </a:solidFill>
              <a:latin typeface="Poppins"/>
              <a:ea typeface="Poppins"/>
              <a:cs typeface="Poppins"/>
              <a:sym typeface="Poppins"/>
            </a:endParaRPr>
          </a:p>
          <a:p>
            <a:pPr indent="-330200" lvl="0" marL="4572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Modality Alignment</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Usually - unfreeze adapter / encoder and train on simple tasks like ASR / AST / Classifications / Continutations / …</a:t>
            </a:r>
            <a:endParaRPr sz="1600">
              <a:solidFill>
                <a:schemeClr val="dk1"/>
              </a:solidFill>
              <a:latin typeface="Poppins"/>
              <a:ea typeface="Poppins"/>
              <a:cs typeface="Poppins"/>
              <a:sym typeface="Poppin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117"/>
          <p:cNvSpPr/>
          <p:nvPr/>
        </p:nvSpPr>
        <p:spPr>
          <a:xfrm>
            <a:off x="215900" y="1070725"/>
            <a:ext cx="86163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1" name="Google Shape;1921;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AudioLLM Training Stages &amp; Data</a:t>
            </a:r>
            <a:endParaRPr>
              <a:latin typeface="Poppins"/>
              <a:ea typeface="Poppins"/>
              <a:cs typeface="Poppins"/>
              <a:sym typeface="Poppins"/>
            </a:endParaRPr>
          </a:p>
        </p:txBody>
      </p:sp>
      <p:sp>
        <p:nvSpPr>
          <p:cNvPr id="1922" name="Google Shape;1922;p1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oppins"/>
              <a:buChar char="●"/>
            </a:pPr>
            <a:r>
              <a:rPr lang="ru">
                <a:solidFill>
                  <a:schemeClr val="dk1"/>
                </a:solidFill>
                <a:latin typeface="Poppins"/>
                <a:ea typeface="Poppins"/>
                <a:cs typeface="Poppins"/>
                <a:sym typeface="Poppins"/>
              </a:rPr>
              <a:t>Pre-training</a:t>
            </a:r>
            <a:endParaRPr>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LLM training (pretrain / sft / rl)</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Encoder training (SSL / ASR / Specific Training)</a:t>
            </a:r>
            <a:endParaRPr sz="1600">
              <a:solidFill>
                <a:schemeClr val="dk1"/>
              </a:solidFill>
              <a:latin typeface="Poppins"/>
              <a:ea typeface="Poppins"/>
              <a:cs typeface="Poppins"/>
              <a:sym typeface="Poppins"/>
            </a:endParaRPr>
          </a:p>
          <a:p>
            <a:pPr indent="-330200" lvl="0" marL="4572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Modality Alignment</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Usually - unfreeze adapter / encoder and train on simple tasks like ASR / AST / Classifications / Continutations / …</a:t>
            </a:r>
            <a:endParaRPr sz="1600">
              <a:solidFill>
                <a:schemeClr val="dk1"/>
              </a:solidFill>
              <a:latin typeface="Poppins"/>
              <a:ea typeface="Poppins"/>
              <a:cs typeface="Poppins"/>
              <a:sym typeface="Poppins"/>
            </a:endParaRPr>
          </a:p>
          <a:p>
            <a:pPr indent="0" lvl="0" marL="0" rtl="0" algn="l">
              <a:spcBef>
                <a:spcPts val="1200"/>
              </a:spcBef>
              <a:spcAft>
                <a:spcPts val="1200"/>
              </a:spcAft>
              <a:buNone/>
            </a:pPr>
            <a:r>
              <a:t/>
            </a:r>
            <a:endParaRPr sz="1600">
              <a:solidFill>
                <a:schemeClr val="dk1"/>
              </a:solidFill>
              <a:latin typeface="Poppins"/>
              <a:ea typeface="Poppins"/>
              <a:cs typeface="Poppins"/>
              <a:sym typeface="Poppi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p118"/>
          <p:cNvSpPr/>
          <p:nvPr/>
        </p:nvSpPr>
        <p:spPr>
          <a:xfrm>
            <a:off x="215900" y="1070725"/>
            <a:ext cx="86163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8" name="Google Shape;1928;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AudioLLM Training Stages &amp; Data</a:t>
            </a:r>
            <a:endParaRPr>
              <a:latin typeface="Poppins"/>
              <a:ea typeface="Poppins"/>
              <a:cs typeface="Poppins"/>
              <a:sym typeface="Poppins"/>
            </a:endParaRPr>
          </a:p>
        </p:txBody>
      </p:sp>
      <p:sp>
        <p:nvSpPr>
          <p:cNvPr id="1929" name="Google Shape;1929;p1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oppins"/>
              <a:buChar char="●"/>
            </a:pPr>
            <a:r>
              <a:rPr lang="ru">
                <a:solidFill>
                  <a:schemeClr val="dk1"/>
                </a:solidFill>
                <a:latin typeface="Poppins"/>
                <a:ea typeface="Poppins"/>
                <a:cs typeface="Poppins"/>
                <a:sym typeface="Poppins"/>
              </a:rPr>
              <a:t>Pre-training</a:t>
            </a:r>
            <a:endParaRPr>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LLM training (pretrain / sft / rl)</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Encoder training (SSL / ASR / Specific Training)</a:t>
            </a:r>
            <a:endParaRPr sz="1600">
              <a:solidFill>
                <a:schemeClr val="dk1"/>
              </a:solidFill>
              <a:latin typeface="Poppins"/>
              <a:ea typeface="Poppins"/>
              <a:cs typeface="Poppins"/>
              <a:sym typeface="Poppins"/>
            </a:endParaRPr>
          </a:p>
          <a:p>
            <a:pPr indent="-330200" lvl="0" marL="4572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Modality Alignment</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Usually - unfreeze adapter / encoder and train on simple tasks like ASR / AST / Classifications / Continutations / …</a:t>
            </a:r>
            <a:endParaRPr sz="1600">
              <a:solidFill>
                <a:schemeClr val="dk1"/>
              </a:solidFill>
              <a:latin typeface="Poppins"/>
              <a:ea typeface="Poppins"/>
              <a:cs typeface="Poppins"/>
              <a:sym typeface="Poppins"/>
            </a:endParaRPr>
          </a:p>
          <a:p>
            <a:pPr indent="-330200" lvl="0" marL="4572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Supervised fine-tuning</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Usually - finetuning on instructional datasets, unfreezing / adding Lora to LLM decoder</a:t>
            </a:r>
            <a:endParaRPr sz="1600">
              <a:solidFill>
                <a:schemeClr val="dk1"/>
              </a:solidFill>
              <a:latin typeface="Poppins"/>
              <a:ea typeface="Poppins"/>
              <a:cs typeface="Poppins"/>
              <a:sym typeface="Poppi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3" name="Shape 1933"/>
        <p:cNvGrpSpPr/>
        <p:nvPr/>
      </p:nvGrpSpPr>
      <p:grpSpPr>
        <a:xfrm>
          <a:off x="0" y="0"/>
          <a:ext cx="0" cy="0"/>
          <a:chOff x="0" y="0"/>
          <a:chExt cx="0" cy="0"/>
        </a:xfrm>
      </p:grpSpPr>
      <p:sp>
        <p:nvSpPr>
          <p:cNvPr id="1934" name="Google Shape;1934;p119"/>
          <p:cNvSpPr/>
          <p:nvPr/>
        </p:nvSpPr>
        <p:spPr>
          <a:xfrm>
            <a:off x="215900" y="1070725"/>
            <a:ext cx="86163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5" name="Google Shape;1935;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AudioLLM Training Stages &amp; Data</a:t>
            </a:r>
            <a:endParaRPr>
              <a:latin typeface="Poppins"/>
              <a:ea typeface="Poppins"/>
              <a:cs typeface="Poppins"/>
              <a:sym typeface="Poppins"/>
            </a:endParaRPr>
          </a:p>
        </p:txBody>
      </p:sp>
      <p:sp>
        <p:nvSpPr>
          <p:cNvPr id="1936" name="Google Shape;1936;p1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chemeClr val="dk1"/>
              </a:buClr>
              <a:buSzPts val="1800"/>
              <a:buFont typeface="Poppins"/>
              <a:buChar char="●"/>
            </a:pPr>
            <a:r>
              <a:rPr lang="ru">
                <a:solidFill>
                  <a:schemeClr val="dk1"/>
                </a:solidFill>
                <a:latin typeface="Poppins"/>
                <a:ea typeface="Poppins"/>
                <a:cs typeface="Poppins"/>
                <a:sym typeface="Poppins"/>
              </a:rPr>
              <a:t>Pre-training</a:t>
            </a:r>
            <a:endParaRPr>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LLM training (pretrain / sft / rl)</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Encoder training (SSL / ASR / Specific Training)</a:t>
            </a:r>
            <a:endParaRPr sz="1600">
              <a:solidFill>
                <a:schemeClr val="dk1"/>
              </a:solidFill>
              <a:latin typeface="Poppins"/>
              <a:ea typeface="Poppins"/>
              <a:cs typeface="Poppins"/>
              <a:sym typeface="Poppins"/>
            </a:endParaRPr>
          </a:p>
          <a:p>
            <a:pPr indent="-330200" lvl="0" marL="4572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Modality Alignment</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Usually - unfreeze adapter / encoder and train on simple tasks like ASR / AST / Classifications / Continutations / …</a:t>
            </a:r>
            <a:endParaRPr sz="1600">
              <a:solidFill>
                <a:schemeClr val="dk1"/>
              </a:solidFill>
              <a:latin typeface="Poppins"/>
              <a:ea typeface="Poppins"/>
              <a:cs typeface="Poppins"/>
              <a:sym typeface="Poppins"/>
            </a:endParaRPr>
          </a:p>
          <a:p>
            <a:pPr indent="-330200" lvl="0" marL="4572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Supervised fine-tuning</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Usually - finetuning on instructional datasets, unfreezing / adding Lora to LLM decoder</a:t>
            </a:r>
            <a:endParaRPr sz="1600">
              <a:solidFill>
                <a:schemeClr val="dk1"/>
              </a:solidFill>
              <a:latin typeface="Poppins"/>
              <a:ea typeface="Poppins"/>
              <a:cs typeface="Poppins"/>
              <a:sym typeface="Poppins"/>
            </a:endParaRPr>
          </a:p>
          <a:p>
            <a:pPr indent="-330200" lvl="0" marL="4572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Post training</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RL</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Context Extension</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Reasoning</a:t>
            </a:r>
            <a:endParaRPr sz="1600">
              <a:solidFill>
                <a:schemeClr val="dk1"/>
              </a:solidFill>
              <a:latin typeface="Poppins"/>
              <a:ea typeface="Poppins"/>
              <a:cs typeface="Poppins"/>
              <a:sym typeface="Poppi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p120"/>
          <p:cNvSpPr/>
          <p:nvPr/>
        </p:nvSpPr>
        <p:spPr>
          <a:xfrm>
            <a:off x="215900" y="1070725"/>
            <a:ext cx="86163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2" name="Google Shape;1942;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AudioLLM Training Stages &amp; Data</a:t>
            </a:r>
            <a:endParaRPr>
              <a:latin typeface="Poppins"/>
              <a:ea typeface="Poppins"/>
              <a:cs typeface="Poppins"/>
              <a:sym typeface="Poppins"/>
            </a:endParaRPr>
          </a:p>
        </p:txBody>
      </p:sp>
      <p:sp>
        <p:nvSpPr>
          <p:cNvPr id="1943" name="Google Shape;1943;p1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oppins"/>
              <a:buChar char="●"/>
            </a:pPr>
            <a:r>
              <a:rPr lang="ru">
                <a:solidFill>
                  <a:schemeClr val="dk1"/>
                </a:solidFill>
                <a:latin typeface="Poppins"/>
                <a:ea typeface="Poppins"/>
                <a:cs typeface="Poppins"/>
                <a:sym typeface="Poppins"/>
              </a:rPr>
              <a:t>Alignment</a:t>
            </a:r>
            <a:r>
              <a:rPr lang="ru">
                <a:solidFill>
                  <a:schemeClr val="dk1"/>
                </a:solidFill>
                <a:latin typeface="Poppins"/>
                <a:ea typeface="Poppins"/>
                <a:cs typeface="Poppins"/>
                <a:sym typeface="Poppins"/>
              </a:rPr>
              <a:t> data:</a:t>
            </a:r>
            <a:endParaRPr>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ASR data</a:t>
            </a:r>
            <a:endParaRPr sz="1600">
              <a:solidFill>
                <a:schemeClr val="dk1"/>
              </a:solidFill>
              <a:latin typeface="Poppins"/>
              <a:ea typeface="Poppins"/>
              <a:cs typeface="Poppins"/>
              <a:sym typeface="Poppins"/>
            </a:endParaRPr>
          </a:p>
          <a:p>
            <a:pPr indent="-330200" lvl="2" marL="13716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AudioChatLLAMa creation</a:t>
            </a:r>
            <a:endParaRPr sz="1600">
              <a:solidFill>
                <a:schemeClr val="dk1"/>
              </a:solidFill>
              <a:latin typeface="Poppins"/>
              <a:ea typeface="Poppins"/>
              <a:cs typeface="Poppins"/>
              <a:sym typeface="Poppins"/>
            </a:endParaRPr>
          </a:p>
          <a:p>
            <a:pPr indent="0" lvl="0" marL="1371600" rtl="0" algn="l">
              <a:spcBef>
                <a:spcPts val="1200"/>
              </a:spcBef>
              <a:spcAft>
                <a:spcPts val="1200"/>
              </a:spcAft>
              <a:buNone/>
            </a:pPr>
            <a:r>
              <a:t/>
            </a:r>
            <a:endParaRPr sz="1600">
              <a:solidFill>
                <a:schemeClr val="dk1"/>
              </a:solidFill>
              <a:latin typeface="Poppins"/>
              <a:ea typeface="Poppins"/>
              <a:cs typeface="Poppins"/>
              <a:sym typeface="Poppin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7" name="Shape 1947"/>
        <p:cNvGrpSpPr/>
        <p:nvPr/>
      </p:nvGrpSpPr>
      <p:grpSpPr>
        <a:xfrm>
          <a:off x="0" y="0"/>
          <a:ext cx="0" cy="0"/>
          <a:chOff x="0" y="0"/>
          <a:chExt cx="0" cy="0"/>
        </a:xfrm>
      </p:grpSpPr>
      <p:sp>
        <p:nvSpPr>
          <p:cNvPr id="1948" name="Google Shape;1948;p121"/>
          <p:cNvSpPr/>
          <p:nvPr/>
        </p:nvSpPr>
        <p:spPr>
          <a:xfrm>
            <a:off x="215900" y="1070725"/>
            <a:ext cx="86163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9" name="Google Shape;1949;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AudioLLM Training Stages &amp; Data</a:t>
            </a:r>
            <a:endParaRPr>
              <a:latin typeface="Poppins"/>
              <a:ea typeface="Poppins"/>
              <a:cs typeface="Poppins"/>
              <a:sym typeface="Poppins"/>
            </a:endParaRPr>
          </a:p>
        </p:txBody>
      </p:sp>
      <p:sp>
        <p:nvSpPr>
          <p:cNvPr id="1950" name="Google Shape;1950;p1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oppins"/>
              <a:buChar char="●"/>
            </a:pPr>
            <a:r>
              <a:rPr lang="ru">
                <a:solidFill>
                  <a:schemeClr val="dk1"/>
                </a:solidFill>
                <a:latin typeface="Poppins"/>
                <a:ea typeface="Poppins"/>
                <a:cs typeface="Poppins"/>
                <a:sym typeface="Poppins"/>
              </a:rPr>
              <a:t>Alignment</a:t>
            </a:r>
            <a:r>
              <a:rPr lang="ru">
                <a:solidFill>
                  <a:schemeClr val="dk1"/>
                </a:solidFill>
                <a:latin typeface="Poppins"/>
                <a:ea typeface="Poppins"/>
                <a:cs typeface="Poppins"/>
                <a:sym typeface="Poppins"/>
              </a:rPr>
              <a:t> data:</a:t>
            </a:r>
            <a:endParaRPr>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ASR data</a:t>
            </a:r>
            <a:endParaRPr sz="1600">
              <a:solidFill>
                <a:schemeClr val="dk1"/>
              </a:solidFill>
              <a:latin typeface="Poppins"/>
              <a:ea typeface="Poppins"/>
              <a:cs typeface="Poppins"/>
              <a:sym typeface="Poppins"/>
            </a:endParaRPr>
          </a:p>
          <a:p>
            <a:pPr indent="-330200" lvl="2" marL="13716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AudioChatLLAMa creation</a:t>
            </a:r>
            <a:endParaRPr sz="1600">
              <a:solidFill>
                <a:schemeClr val="dk1"/>
              </a:solidFill>
              <a:latin typeface="Poppins"/>
              <a:ea typeface="Poppins"/>
              <a:cs typeface="Poppins"/>
              <a:sym typeface="Poppins"/>
            </a:endParaRPr>
          </a:p>
          <a:p>
            <a:pPr indent="0" lvl="0" marL="1371600" rtl="0" algn="l">
              <a:spcBef>
                <a:spcPts val="1200"/>
              </a:spcBef>
              <a:spcAft>
                <a:spcPts val="1200"/>
              </a:spcAft>
              <a:buNone/>
            </a:pPr>
            <a:r>
              <a:t/>
            </a:r>
            <a:endParaRPr sz="1600">
              <a:solidFill>
                <a:schemeClr val="dk1"/>
              </a:solidFill>
              <a:latin typeface="Poppins"/>
              <a:ea typeface="Poppins"/>
              <a:cs typeface="Poppins"/>
              <a:sym typeface="Poppins"/>
            </a:endParaRPr>
          </a:p>
        </p:txBody>
      </p:sp>
      <p:pic>
        <p:nvPicPr>
          <p:cNvPr id="1951" name="Google Shape;1951;p121" title="Screenshot 2025-11-12 at 17.05.21.png"/>
          <p:cNvPicPr preferRelativeResize="0"/>
          <p:nvPr/>
        </p:nvPicPr>
        <p:blipFill>
          <a:blip r:embed="rId3">
            <a:alphaModFix/>
          </a:blip>
          <a:stretch>
            <a:fillRect/>
          </a:stretch>
        </p:blipFill>
        <p:spPr>
          <a:xfrm>
            <a:off x="984250" y="2173002"/>
            <a:ext cx="7553048" cy="2442100"/>
          </a:xfrm>
          <a:prstGeom prst="rect">
            <a:avLst/>
          </a:prstGeom>
          <a:noFill/>
          <a:ln>
            <a:noFill/>
          </a:ln>
        </p:spPr>
      </p:pic>
      <p:sp>
        <p:nvSpPr>
          <p:cNvPr id="1952" name="Google Shape;1952;p121"/>
          <p:cNvSpPr txBox="1"/>
          <p:nvPr/>
        </p:nvSpPr>
        <p:spPr>
          <a:xfrm>
            <a:off x="7125150" y="4738350"/>
            <a:ext cx="1365300" cy="1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4"/>
              </a:rPr>
              <a:t>https://arxiv.org/pdf/2311.06753v2</a:t>
            </a:r>
            <a:endParaRPr sz="600">
              <a:solidFill>
                <a:schemeClr val="dk2"/>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122"/>
          <p:cNvSpPr/>
          <p:nvPr/>
        </p:nvSpPr>
        <p:spPr>
          <a:xfrm>
            <a:off x="215900" y="1070725"/>
            <a:ext cx="86163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8" name="Google Shape;1958;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AudioLLM Training Stages &amp; Data</a:t>
            </a:r>
            <a:endParaRPr>
              <a:latin typeface="Poppins"/>
              <a:ea typeface="Poppins"/>
              <a:cs typeface="Poppins"/>
              <a:sym typeface="Poppins"/>
            </a:endParaRPr>
          </a:p>
        </p:txBody>
      </p:sp>
      <p:sp>
        <p:nvSpPr>
          <p:cNvPr id="1959" name="Google Shape;1959;p1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oppins"/>
              <a:buChar char="●"/>
            </a:pPr>
            <a:r>
              <a:rPr lang="ru">
                <a:solidFill>
                  <a:schemeClr val="dk1"/>
                </a:solidFill>
                <a:latin typeface="Poppins"/>
                <a:ea typeface="Poppins"/>
                <a:cs typeface="Poppins"/>
                <a:sym typeface="Poppins"/>
              </a:rPr>
              <a:t>Alignment</a:t>
            </a:r>
            <a:r>
              <a:rPr lang="ru">
                <a:solidFill>
                  <a:schemeClr val="dk1"/>
                </a:solidFill>
                <a:latin typeface="Poppins"/>
                <a:ea typeface="Poppins"/>
                <a:cs typeface="Poppins"/>
                <a:sym typeface="Poppins"/>
              </a:rPr>
              <a:t> data:</a:t>
            </a:r>
            <a:endParaRPr>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ASR data</a:t>
            </a:r>
            <a:endParaRPr sz="1600">
              <a:solidFill>
                <a:schemeClr val="dk1"/>
              </a:solidFill>
              <a:latin typeface="Poppins"/>
              <a:ea typeface="Poppins"/>
              <a:cs typeface="Poppins"/>
              <a:sym typeface="Poppins"/>
            </a:endParaRPr>
          </a:p>
          <a:p>
            <a:pPr indent="-330200" lvl="2" marL="13716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AudioChatLLAMa creation</a:t>
            </a:r>
            <a:endParaRPr sz="1600">
              <a:solidFill>
                <a:schemeClr val="dk1"/>
              </a:solidFill>
              <a:latin typeface="Poppins"/>
              <a:ea typeface="Poppins"/>
              <a:cs typeface="Poppins"/>
              <a:sym typeface="Poppins"/>
            </a:endParaRPr>
          </a:p>
          <a:p>
            <a:pPr indent="-330200" lvl="2" marL="13716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Voxtral Interleaving-style creation</a:t>
            </a:r>
            <a:endParaRPr sz="1600">
              <a:solidFill>
                <a:schemeClr val="dk1"/>
              </a:solidFill>
              <a:latin typeface="Poppins"/>
              <a:ea typeface="Poppins"/>
              <a:cs typeface="Poppins"/>
              <a:sym typeface="Poppins"/>
            </a:endParaRPr>
          </a:p>
        </p:txBody>
      </p:sp>
      <p:pic>
        <p:nvPicPr>
          <p:cNvPr id="1960" name="Google Shape;1960;p122" title="Screenshot 2025-11-12 at 17.06.15.png"/>
          <p:cNvPicPr preferRelativeResize="0"/>
          <p:nvPr/>
        </p:nvPicPr>
        <p:blipFill>
          <a:blip r:embed="rId3">
            <a:alphaModFix/>
          </a:blip>
          <a:stretch>
            <a:fillRect/>
          </a:stretch>
        </p:blipFill>
        <p:spPr>
          <a:xfrm>
            <a:off x="964963" y="2489577"/>
            <a:ext cx="7214075" cy="1976125"/>
          </a:xfrm>
          <a:prstGeom prst="rect">
            <a:avLst/>
          </a:prstGeom>
          <a:noFill/>
          <a:ln>
            <a:noFill/>
          </a:ln>
        </p:spPr>
      </p:pic>
      <p:sp>
        <p:nvSpPr>
          <p:cNvPr id="1961" name="Google Shape;1961;p122"/>
          <p:cNvSpPr txBox="1"/>
          <p:nvPr/>
        </p:nvSpPr>
        <p:spPr>
          <a:xfrm>
            <a:off x="7204425" y="4703625"/>
            <a:ext cx="14001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4"/>
              </a:rPr>
              <a:t>https://arxiv.org/pdf/2507.13264v1</a:t>
            </a:r>
            <a:endParaRPr sz="600">
              <a:solidFill>
                <a:schemeClr val="dk2"/>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sp>
        <p:nvSpPr>
          <p:cNvPr id="1966" name="Google Shape;1966;p123"/>
          <p:cNvSpPr/>
          <p:nvPr/>
        </p:nvSpPr>
        <p:spPr>
          <a:xfrm>
            <a:off x="215900" y="1070725"/>
            <a:ext cx="86163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7" name="Google Shape;1967;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AudioLLM Training Stages &amp; Data</a:t>
            </a:r>
            <a:endParaRPr>
              <a:latin typeface="Poppins"/>
              <a:ea typeface="Poppins"/>
              <a:cs typeface="Poppins"/>
              <a:sym typeface="Poppins"/>
            </a:endParaRPr>
          </a:p>
        </p:txBody>
      </p:sp>
      <p:sp>
        <p:nvSpPr>
          <p:cNvPr id="1968" name="Google Shape;1968;p1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oppins"/>
              <a:buChar char="●"/>
            </a:pPr>
            <a:r>
              <a:rPr lang="ru">
                <a:solidFill>
                  <a:schemeClr val="dk1"/>
                </a:solidFill>
                <a:latin typeface="Poppins"/>
                <a:ea typeface="Poppins"/>
                <a:cs typeface="Poppins"/>
                <a:sym typeface="Poppins"/>
              </a:rPr>
              <a:t>Alignment</a:t>
            </a:r>
            <a:r>
              <a:rPr lang="ru">
                <a:solidFill>
                  <a:schemeClr val="dk1"/>
                </a:solidFill>
                <a:latin typeface="Poppins"/>
                <a:ea typeface="Poppins"/>
                <a:cs typeface="Poppins"/>
                <a:sym typeface="Poppins"/>
              </a:rPr>
              <a:t> data:</a:t>
            </a:r>
            <a:endParaRPr>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ASR data</a:t>
            </a:r>
            <a:endParaRPr sz="1600">
              <a:solidFill>
                <a:schemeClr val="dk1"/>
              </a:solidFill>
              <a:latin typeface="Poppins"/>
              <a:ea typeface="Poppins"/>
              <a:cs typeface="Poppins"/>
              <a:sym typeface="Poppins"/>
            </a:endParaRPr>
          </a:p>
          <a:p>
            <a:pPr indent="-330200" lvl="2" marL="13716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AudioChatLLAMa creation</a:t>
            </a:r>
            <a:endParaRPr sz="1600">
              <a:solidFill>
                <a:schemeClr val="dk1"/>
              </a:solidFill>
              <a:latin typeface="Poppins"/>
              <a:ea typeface="Poppins"/>
              <a:cs typeface="Poppins"/>
              <a:sym typeface="Poppins"/>
            </a:endParaRPr>
          </a:p>
          <a:p>
            <a:pPr indent="-330200" lvl="2" marL="13716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Voxtral Interleaving-style creation</a:t>
            </a:r>
            <a:endParaRPr sz="1600">
              <a:solidFill>
                <a:schemeClr val="dk1"/>
              </a:solidFill>
              <a:latin typeface="Poppins"/>
              <a:ea typeface="Poppins"/>
              <a:cs typeface="Poppins"/>
              <a:sym typeface="Poppins"/>
            </a:endParaRPr>
          </a:p>
          <a:p>
            <a:pPr indent="-330200" lvl="2" marL="13716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Transcription-based question &amp; answer generation</a:t>
            </a:r>
            <a:endParaRPr sz="1600">
              <a:solidFill>
                <a:schemeClr val="dk1"/>
              </a:solidFill>
              <a:latin typeface="Poppins"/>
              <a:ea typeface="Poppins"/>
              <a:cs typeface="Poppins"/>
              <a:sym typeface="Poppins"/>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124"/>
          <p:cNvSpPr/>
          <p:nvPr/>
        </p:nvSpPr>
        <p:spPr>
          <a:xfrm>
            <a:off x="215900" y="1070725"/>
            <a:ext cx="86163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4" name="Google Shape;1974;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AudioLLM Training Stages &amp; Data</a:t>
            </a:r>
            <a:endParaRPr>
              <a:latin typeface="Poppins"/>
              <a:ea typeface="Poppins"/>
              <a:cs typeface="Poppins"/>
              <a:sym typeface="Poppins"/>
            </a:endParaRPr>
          </a:p>
        </p:txBody>
      </p:sp>
      <p:sp>
        <p:nvSpPr>
          <p:cNvPr id="1975" name="Google Shape;1975;p1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oppins"/>
              <a:buChar char="●"/>
            </a:pPr>
            <a:r>
              <a:rPr lang="ru">
                <a:solidFill>
                  <a:schemeClr val="dk1"/>
                </a:solidFill>
                <a:latin typeface="Poppins"/>
                <a:ea typeface="Poppins"/>
                <a:cs typeface="Poppins"/>
                <a:sym typeface="Poppins"/>
              </a:rPr>
              <a:t>Alignment</a:t>
            </a:r>
            <a:r>
              <a:rPr lang="ru">
                <a:solidFill>
                  <a:schemeClr val="dk1"/>
                </a:solidFill>
                <a:latin typeface="Poppins"/>
                <a:ea typeface="Poppins"/>
                <a:cs typeface="Poppins"/>
                <a:sym typeface="Poppins"/>
              </a:rPr>
              <a:t> data:</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ASR data</a:t>
            </a:r>
            <a:endParaRPr sz="1600">
              <a:solidFill>
                <a:schemeClr val="dk1"/>
              </a:solidFill>
              <a:latin typeface="Poppins"/>
              <a:ea typeface="Poppins"/>
              <a:cs typeface="Poppins"/>
              <a:sym typeface="Poppins"/>
            </a:endParaRPr>
          </a:p>
          <a:p>
            <a:pPr indent="-330200" lvl="2" marL="13716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AudioChatLLAMa creation</a:t>
            </a:r>
            <a:endParaRPr sz="1600">
              <a:solidFill>
                <a:schemeClr val="dk1"/>
              </a:solidFill>
              <a:latin typeface="Poppins"/>
              <a:ea typeface="Poppins"/>
              <a:cs typeface="Poppins"/>
              <a:sym typeface="Poppins"/>
            </a:endParaRPr>
          </a:p>
          <a:p>
            <a:pPr indent="-330200" lvl="2" marL="13716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Voxtral Interleaving-style creation</a:t>
            </a:r>
            <a:endParaRPr sz="1600">
              <a:solidFill>
                <a:schemeClr val="dk1"/>
              </a:solidFill>
              <a:latin typeface="Poppins"/>
              <a:ea typeface="Poppins"/>
              <a:cs typeface="Poppins"/>
              <a:sym typeface="Poppins"/>
            </a:endParaRPr>
          </a:p>
          <a:p>
            <a:pPr indent="-330200" lvl="2" marL="13716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Transcription-based question &amp; answer generation</a:t>
            </a:r>
            <a:endParaRPr sz="1600">
              <a:solidFill>
                <a:schemeClr val="dk1"/>
              </a:solidFill>
              <a:latin typeface="Poppins"/>
              <a:ea typeface="Poppins"/>
              <a:cs typeface="Poppins"/>
              <a:sym typeface="Poppins"/>
            </a:endParaRPr>
          </a:p>
          <a:p>
            <a:pPr indent="-330200" lvl="2" marL="13716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Traditional ASR</a:t>
            </a:r>
            <a:endParaRPr sz="1600">
              <a:solidFill>
                <a:schemeClr val="dk1"/>
              </a:solidFill>
              <a:latin typeface="Poppins"/>
              <a:ea typeface="Poppins"/>
              <a:cs typeface="Poppins"/>
              <a:sym typeface="Poppins"/>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p125"/>
          <p:cNvSpPr/>
          <p:nvPr/>
        </p:nvSpPr>
        <p:spPr>
          <a:xfrm>
            <a:off x="215900" y="1070725"/>
            <a:ext cx="86163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1" name="Google Shape;1981;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AudioLLM Training Stages &amp; Data</a:t>
            </a:r>
            <a:endParaRPr>
              <a:latin typeface="Poppins"/>
              <a:ea typeface="Poppins"/>
              <a:cs typeface="Poppins"/>
              <a:sym typeface="Poppins"/>
            </a:endParaRPr>
          </a:p>
        </p:txBody>
      </p:sp>
      <p:sp>
        <p:nvSpPr>
          <p:cNvPr id="1982" name="Google Shape;1982;p1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oppins"/>
              <a:buChar char="●"/>
            </a:pPr>
            <a:r>
              <a:rPr lang="ru">
                <a:solidFill>
                  <a:schemeClr val="dk1"/>
                </a:solidFill>
                <a:latin typeface="Poppins"/>
                <a:ea typeface="Poppins"/>
                <a:cs typeface="Poppins"/>
                <a:sym typeface="Poppins"/>
              </a:rPr>
              <a:t>Alignment</a:t>
            </a:r>
            <a:r>
              <a:rPr lang="ru">
                <a:solidFill>
                  <a:schemeClr val="dk1"/>
                </a:solidFill>
                <a:latin typeface="Poppins"/>
                <a:ea typeface="Poppins"/>
                <a:cs typeface="Poppins"/>
                <a:sym typeface="Poppins"/>
              </a:rPr>
              <a:t> data:</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ASR data</a:t>
            </a:r>
            <a:endParaRPr sz="1600">
              <a:solidFill>
                <a:schemeClr val="dk1"/>
              </a:solidFill>
              <a:latin typeface="Poppins"/>
              <a:ea typeface="Poppins"/>
              <a:cs typeface="Poppins"/>
              <a:sym typeface="Poppins"/>
            </a:endParaRPr>
          </a:p>
          <a:p>
            <a:pPr indent="-330200" lvl="2" marL="13716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AudioChatLLAMa creation</a:t>
            </a:r>
            <a:endParaRPr sz="1600">
              <a:solidFill>
                <a:schemeClr val="dk1"/>
              </a:solidFill>
              <a:latin typeface="Poppins"/>
              <a:ea typeface="Poppins"/>
              <a:cs typeface="Poppins"/>
              <a:sym typeface="Poppins"/>
            </a:endParaRPr>
          </a:p>
          <a:p>
            <a:pPr indent="-330200" lvl="2" marL="13716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Voxtral Interleaving-style creation</a:t>
            </a:r>
            <a:endParaRPr sz="1600">
              <a:solidFill>
                <a:schemeClr val="dk1"/>
              </a:solidFill>
              <a:latin typeface="Poppins"/>
              <a:ea typeface="Poppins"/>
              <a:cs typeface="Poppins"/>
              <a:sym typeface="Poppins"/>
            </a:endParaRPr>
          </a:p>
          <a:p>
            <a:pPr indent="-330200" lvl="2" marL="13716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Transcription-based question &amp; answer generation</a:t>
            </a:r>
            <a:endParaRPr sz="1600">
              <a:solidFill>
                <a:schemeClr val="dk1"/>
              </a:solidFill>
              <a:latin typeface="Poppins"/>
              <a:ea typeface="Poppins"/>
              <a:cs typeface="Poppins"/>
              <a:sym typeface="Poppins"/>
            </a:endParaRPr>
          </a:p>
          <a:p>
            <a:pPr indent="-330200" lvl="2" marL="13716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Traditional ASR</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Audio Captioning Data</a:t>
            </a:r>
            <a:endParaRPr sz="1600">
              <a:solidFill>
                <a:schemeClr val="dk1"/>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7"/>
          <p:cNvSpPr txBox="1"/>
          <p:nvPr>
            <p:ph type="title"/>
          </p:nvPr>
        </p:nvSpPr>
        <p:spPr>
          <a:xfrm>
            <a:off x="6900" y="-12175"/>
            <a:ext cx="5832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Voice Assistant Pipeline: Endgame</a:t>
            </a:r>
            <a:endParaRPr>
              <a:latin typeface="Poppins"/>
              <a:ea typeface="Poppins"/>
              <a:cs typeface="Poppins"/>
              <a:sym typeface="Poppins"/>
            </a:endParaRPr>
          </a:p>
        </p:txBody>
      </p:sp>
      <p:pic>
        <p:nvPicPr>
          <p:cNvPr id="303" name="Google Shape;303;p27"/>
          <p:cNvPicPr preferRelativeResize="0"/>
          <p:nvPr/>
        </p:nvPicPr>
        <p:blipFill>
          <a:blip r:embed="rId3">
            <a:alphaModFix/>
          </a:blip>
          <a:stretch>
            <a:fillRect/>
          </a:stretch>
        </p:blipFill>
        <p:spPr>
          <a:xfrm flipH="1" rot="-2700004">
            <a:off x="130248" y="4304069"/>
            <a:ext cx="692451" cy="692451"/>
          </a:xfrm>
          <a:prstGeom prst="rect">
            <a:avLst/>
          </a:prstGeom>
          <a:noFill/>
          <a:ln>
            <a:noFill/>
          </a:ln>
        </p:spPr>
      </p:pic>
      <p:cxnSp>
        <p:nvCxnSpPr>
          <p:cNvPr id="304" name="Google Shape;304;p27"/>
          <p:cNvCxnSpPr/>
          <p:nvPr/>
        </p:nvCxnSpPr>
        <p:spPr>
          <a:xfrm flipH="1">
            <a:off x="3517300" y="4820525"/>
            <a:ext cx="2901000" cy="4500"/>
          </a:xfrm>
          <a:prstGeom prst="straightConnector1">
            <a:avLst/>
          </a:prstGeom>
          <a:noFill/>
          <a:ln cap="flat" cmpd="sng" w="28575">
            <a:solidFill>
              <a:schemeClr val="dk2"/>
            </a:solidFill>
            <a:prstDash val="solid"/>
            <a:round/>
            <a:headEnd len="med" w="med" type="none"/>
            <a:tailEnd len="med" w="med" type="triangle"/>
          </a:ln>
        </p:spPr>
      </p:cxnSp>
      <p:pic>
        <p:nvPicPr>
          <p:cNvPr id="305" name="Google Shape;305;p27"/>
          <p:cNvPicPr preferRelativeResize="0"/>
          <p:nvPr/>
        </p:nvPicPr>
        <p:blipFill>
          <a:blip r:embed="rId4">
            <a:alphaModFix/>
          </a:blip>
          <a:stretch>
            <a:fillRect/>
          </a:stretch>
        </p:blipFill>
        <p:spPr>
          <a:xfrm>
            <a:off x="5229523" y="1155426"/>
            <a:ext cx="1026825" cy="775611"/>
          </a:xfrm>
          <a:prstGeom prst="rect">
            <a:avLst/>
          </a:prstGeom>
          <a:noFill/>
          <a:ln>
            <a:noFill/>
          </a:ln>
        </p:spPr>
      </p:pic>
      <p:sp>
        <p:nvSpPr>
          <p:cNvPr id="306" name="Google Shape;306;p27"/>
          <p:cNvSpPr txBox="1"/>
          <p:nvPr/>
        </p:nvSpPr>
        <p:spPr>
          <a:xfrm>
            <a:off x="7245650" y="2753425"/>
            <a:ext cx="206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a:solidFill>
                  <a:srgbClr val="388E3C"/>
                </a:solidFill>
                <a:latin typeface="Poppins"/>
                <a:ea typeface="Poppins"/>
                <a:cs typeface="Poppins"/>
                <a:sym typeface="Poppins"/>
              </a:rPr>
              <a:t>&lt;Audio Representations&gt;</a:t>
            </a:r>
            <a:endParaRPr sz="1200">
              <a:latin typeface="Poppins"/>
              <a:ea typeface="Poppins"/>
              <a:cs typeface="Poppins"/>
              <a:sym typeface="Poppins"/>
            </a:endParaRPr>
          </a:p>
        </p:txBody>
      </p:sp>
      <p:sp>
        <p:nvSpPr>
          <p:cNvPr id="307" name="Google Shape;307;p27"/>
          <p:cNvSpPr/>
          <p:nvPr/>
        </p:nvSpPr>
        <p:spPr>
          <a:xfrm>
            <a:off x="6498900" y="3357316"/>
            <a:ext cx="2522700" cy="17280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4000">
                <a:latin typeface="Poppins"/>
                <a:ea typeface="Poppins"/>
                <a:cs typeface="Poppins"/>
                <a:sym typeface="Poppins"/>
              </a:rPr>
              <a:t>LLM</a:t>
            </a:r>
            <a:endParaRPr sz="4000">
              <a:latin typeface="Poppins"/>
              <a:ea typeface="Poppins"/>
              <a:cs typeface="Poppins"/>
              <a:sym typeface="Poppins"/>
            </a:endParaRPr>
          </a:p>
        </p:txBody>
      </p:sp>
      <p:cxnSp>
        <p:nvCxnSpPr>
          <p:cNvPr id="308" name="Google Shape;308;p27"/>
          <p:cNvCxnSpPr/>
          <p:nvPr/>
        </p:nvCxnSpPr>
        <p:spPr>
          <a:xfrm>
            <a:off x="5538250" y="1974813"/>
            <a:ext cx="644400" cy="3300"/>
          </a:xfrm>
          <a:prstGeom prst="straightConnector1">
            <a:avLst/>
          </a:prstGeom>
          <a:noFill/>
          <a:ln cap="flat" cmpd="sng" w="28575">
            <a:solidFill>
              <a:schemeClr val="dk2"/>
            </a:solidFill>
            <a:prstDash val="solid"/>
            <a:round/>
            <a:headEnd len="med" w="med" type="none"/>
            <a:tailEnd len="med" w="med" type="triangle"/>
          </a:ln>
        </p:spPr>
      </p:cxnSp>
      <p:sp>
        <p:nvSpPr>
          <p:cNvPr id="309" name="Google Shape;309;p27"/>
          <p:cNvSpPr/>
          <p:nvPr/>
        </p:nvSpPr>
        <p:spPr>
          <a:xfrm>
            <a:off x="1391325" y="1775025"/>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t>Speech Enhancement</a:t>
            </a:r>
            <a:endParaRPr sz="1200"/>
          </a:p>
        </p:txBody>
      </p:sp>
      <p:pic>
        <p:nvPicPr>
          <p:cNvPr id="310" name="Google Shape;310;p27"/>
          <p:cNvPicPr preferRelativeResize="0"/>
          <p:nvPr/>
        </p:nvPicPr>
        <p:blipFill>
          <a:blip r:embed="rId5">
            <a:alphaModFix/>
          </a:blip>
          <a:stretch>
            <a:fillRect/>
          </a:stretch>
        </p:blipFill>
        <p:spPr>
          <a:xfrm flipH="1">
            <a:off x="2331913" y="2753744"/>
            <a:ext cx="508050" cy="508050"/>
          </a:xfrm>
          <a:prstGeom prst="rect">
            <a:avLst/>
          </a:prstGeom>
          <a:noFill/>
          <a:ln>
            <a:noFill/>
          </a:ln>
        </p:spPr>
      </p:pic>
      <p:pic>
        <p:nvPicPr>
          <p:cNvPr id="311" name="Google Shape;311;p27"/>
          <p:cNvPicPr preferRelativeResize="0"/>
          <p:nvPr/>
        </p:nvPicPr>
        <p:blipFill>
          <a:blip r:embed="rId6">
            <a:alphaModFix/>
          </a:blip>
          <a:stretch>
            <a:fillRect/>
          </a:stretch>
        </p:blipFill>
        <p:spPr>
          <a:xfrm rot="-5400000">
            <a:off x="374850" y="799487"/>
            <a:ext cx="508050" cy="508050"/>
          </a:xfrm>
          <a:prstGeom prst="rect">
            <a:avLst/>
          </a:prstGeom>
          <a:noFill/>
          <a:ln>
            <a:noFill/>
          </a:ln>
        </p:spPr>
      </p:pic>
      <p:pic>
        <p:nvPicPr>
          <p:cNvPr id="312" name="Google Shape;312;p27"/>
          <p:cNvPicPr preferRelativeResize="0"/>
          <p:nvPr/>
        </p:nvPicPr>
        <p:blipFill>
          <a:blip r:embed="rId6">
            <a:alphaModFix/>
          </a:blip>
          <a:stretch>
            <a:fillRect/>
          </a:stretch>
        </p:blipFill>
        <p:spPr>
          <a:xfrm rot="-5400000">
            <a:off x="374850" y="1775100"/>
            <a:ext cx="508050" cy="508050"/>
          </a:xfrm>
          <a:prstGeom prst="rect">
            <a:avLst/>
          </a:prstGeom>
          <a:noFill/>
          <a:ln>
            <a:noFill/>
          </a:ln>
        </p:spPr>
      </p:pic>
      <p:pic>
        <p:nvPicPr>
          <p:cNvPr id="313" name="Google Shape;313;p27"/>
          <p:cNvPicPr preferRelativeResize="0"/>
          <p:nvPr/>
        </p:nvPicPr>
        <p:blipFill>
          <a:blip r:embed="rId6">
            <a:alphaModFix/>
          </a:blip>
          <a:stretch>
            <a:fillRect/>
          </a:stretch>
        </p:blipFill>
        <p:spPr>
          <a:xfrm rot="-5400000">
            <a:off x="374850" y="2620675"/>
            <a:ext cx="508050" cy="508050"/>
          </a:xfrm>
          <a:prstGeom prst="rect">
            <a:avLst/>
          </a:prstGeom>
          <a:noFill/>
          <a:ln>
            <a:noFill/>
          </a:ln>
        </p:spPr>
      </p:pic>
      <p:cxnSp>
        <p:nvCxnSpPr>
          <p:cNvPr id="314" name="Google Shape;314;p27"/>
          <p:cNvCxnSpPr>
            <a:stCxn id="312" idx="2"/>
            <a:endCxn id="309" idx="1"/>
          </p:cNvCxnSpPr>
          <p:nvPr/>
        </p:nvCxnSpPr>
        <p:spPr>
          <a:xfrm>
            <a:off x="882900" y="2029125"/>
            <a:ext cx="508500" cy="0"/>
          </a:xfrm>
          <a:prstGeom prst="straightConnector1">
            <a:avLst/>
          </a:prstGeom>
          <a:noFill/>
          <a:ln cap="flat" cmpd="sng" w="9525">
            <a:solidFill>
              <a:schemeClr val="dk2"/>
            </a:solidFill>
            <a:prstDash val="solid"/>
            <a:round/>
            <a:headEnd len="med" w="med" type="none"/>
            <a:tailEnd len="med" w="med" type="none"/>
          </a:ln>
        </p:spPr>
      </p:cxnSp>
      <p:cxnSp>
        <p:nvCxnSpPr>
          <p:cNvPr id="315" name="Google Shape;315;p27"/>
          <p:cNvCxnSpPr>
            <a:stCxn id="311" idx="2"/>
            <a:endCxn id="309" idx="1"/>
          </p:cNvCxnSpPr>
          <p:nvPr/>
        </p:nvCxnSpPr>
        <p:spPr>
          <a:xfrm>
            <a:off x="882900" y="1053512"/>
            <a:ext cx="508500" cy="975600"/>
          </a:xfrm>
          <a:prstGeom prst="straightConnector1">
            <a:avLst/>
          </a:prstGeom>
          <a:noFill/>
          <a:ln cap="flat" cmpd="sng" w="9525">
            <a:solidFill>
              <a:schemeClr val="dk2"/>
            </a:solidFill>
            <a:prstDash val="solid"/>
            <a:round/>
            <a:headEnd len="med" w="med" type="none"/>
            <a:tailEnd len="med" w="med" type="none"/>
          </a:ln>
        </p:spPr>
      </p:cxnSp>
      <p:cxnSp>
        <p:nvCxnSpPr>
          <p:cNvPr id="316" name="Google Shape;316;p27"/>
          <p:cNvCxnSpPr>
            <a:stCxn id="313" idx="2"/>
            <a:endCxn id="309" idx="1"/>
          </p:cNvCxnSpPr>
          <p:nvPr/>
        </p:nvCxnSpPr>
        <p:spPr>
          <a:xfrm flipH="1" rot="10800000">
            <a:off x="882900" y="2029000"/>
            <a:ext cx="508500" cy="845700"/>
          </a:xfrm>
          <a:prstGeom prst="straightConnector1">
            <a:avLst/>
          </a:prstGeom>
          <a:noFill/>
          <a:ln cap="flat" cmpd="sng" w="9525">
            <a:solidFill>
              <a:schemeClr val="dk2"/>
            </a:solidFill>
            <a:prstDash val="solid"/>
            <a:round/>
            <a:headEnd len="med" w="med" type="none"/>
            <a:tailEnd len="med" w="med" type="none"/>
          </a:ln>
        </p:spPr>
      </p:cxnSp>
      <p:pic>
        <p:nvPicPr>
          <p:cNvPr id="317" name="Google Shape;317;p27"/>
          <p:cNvPicPr preferRelativeResize="0"/>
          <p:nvPr/>
        </p:nvPicPr>
        <p:blipFill>
          <a:blip r:embed="rId7">
            <a:alphaModFix/>
          </a:blip>
          <a:stretch>
            <a:fillRect/>
          </a:stretch>
        </p:blipFill>
        <p:spPr>
          <a:xfrm>
            <a:off x="1496778" y="891528"/>
            <a:ext cx="1026822" cy="775600"/>
          </a:xfrm>
          <a:prstGeom prst="rect">
            <a:avLst/>
          </a:prstGeom>
          <a:noFill/>
          <a:ln>
            <a:noFill/>
          </a:ln>
        </p:spPr>
      </p:pic>
      <p:pic>
        <p:nvPicPr>
          <p:cNvPr id="318" name="Google Shape;318;p27"/>
          <p:cNvPicPr preferRelativeResize="0"/>
          <p:nvPr/>
        </p:nvPicPr>
        <p:blipFill>
          <a:blip r:embed="rId8">
            <a:alphaModFix/>
          </a:blip>
          <a:stretch>
            <a:fillRect/>
          </a:stretch>
        </p:blipFill>
        <p:spPr>
          <a:xfrm>
            <a:off x="2835140" y="1282740"/>
            <a:ext cx="1026822" cy="775600"/>
          </a:xfrm>
          <a:prstGeom prst="rect">
            <a:avLst/>
          </a:prstGeom>
          <a:noFill/>
          <a:ln>
            <a:noFill/>
          </a:ln>
        </p:spPr>
      </p:pic>
      <p:pic>
        <p:nvPicPr>
          <p:cNvPr id="319" name="Google Shape;319;p27"/>
          <p:cNvPicPr preferRelativeResize="0"/>
          <p:nvPr/>
        </p:nvPicPr>
        <p:blipFill>
          <a:blip r:embed="rId9">
            <a:alphaModFix/>
          </a:blip>
          <a:stretch>
            <a:fillRect/>
          </a:stretch>
        </p:blipFill>
        <p:spPr>
          <a:xfrm>
            <a:off x="4006475" y="891537"/>
            <a:ext cx="1026811" cy="775600"/>
          </a:xfrm>
          <a:prstGeom prst="rect">
            <a:avLst/>
          </a:prstGeom>
          <a:noFill/>
          <a:ln>
            <a:noFill/>
          </a:ln>
        </p:spPr>
      </p:pic>
      <p:sp>
        <p:nvSpPr>
          <p:cNvPr id="320" name="Google Shape;320;p27"/>
          <p:cNvSpPr txBox="1"/>
          <p:nvPr/>
        </p:nvSpPr>
        <p:spPr>
          <a:xfrm>
            <a:off x="4130100" y="860688"/>
            <a:ext cx="60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rgbClr val="388E3C"/>
                </a:solidFill>
              </a:rPr>
              <a:t>сбер</a:t>
            </a:r>
            <a:r>
              <a:rPr lang="ru">
                <a:solidFill>
                  <a:schemeClr val="dk1"/>
                </a:solidFill>
              </a:rPr>
              <a:t> </a:t>
            </a:r>
            <a:endParaRPr/>
          </a:p>
        </p:txBody>
      </p:sp>
      <p:sp>
        <p:nvSpPr>
          <p:cNvPr id="321" name="Google Shape;321;p27"/>
          <p:cNvSpPr/>
          <p:nvPr/>
        </p:nvSpPr>
        <p:spPr>
          <a:xfrm>
            <a:off x="3873975" y="1746154"/>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t>Hotword</a:t>
            </a:r>
            <a:endParaRPr sz="1200"/>
          </a:p>
          <a:p>
            <a:pPr indent="0" lvl="0" marL="0" rtl="0" algn="ctr">
              <a:spcBef>
                <a:spcPts val="0"/>
              </a:spcBef>
              <a:spcAft>
                <a:spcPts val="0"/>
              </a:spcAft>
              <a:buNone/>
            </a:pPr>
            <a:r>
              <a:rPr lang="ru" sz="1200"/>
              <a:t>Detection</a:t>
            </a:r>
            <a:endParaRPr sz="1200"/>
          </a:p>
        </p:txBody>
      </p:sp>
      <p:cxnSp>
        <p:nvCxnSpPr>
          <p:cNvPr id="322" name="Google Shape;322;p27"/>
          <p:cNvCxnSpPr/>
          <p:nvPr/>
        </p:nvCxnSpPr>
        <p:spPr>
          <a:xfrm>
            <a:off x="3007075" y="2027463"/>
            <a:ext cx="644400" cy="3300"/>
          </a:xfrm>
          <a:prstGeom prst="straightConnector1">
            <a:avLst/>
          </a:prstGeom>
          <a:noFill/>
          <a:ln cap="flat" cmpd="sng" w="28575">
            <a:solidFill>
              <a:schemeClr val="dk2"/>
            </a:solidFill>
            <a:prstDash val="solid"/>
            <a:round/>
            <a:headEnd len="med" w="med" type="none"/>
            <a:tailEnd len="med" w="med" type="triangle"/>
          </a:ln>
        </p:spPr>
      </p:cxnSp>
      <p:cxnSp>
        <p:nvCxnSpPr>
          <p:cNvPr id="323" name="Google Shape;323;p27"/>
          <p:cNvCxnSpPr/>
          <p:nvPr/>
        </p:nvCxnSpPr>
        <p:spPr>
          <a:xfrm flipH="1" rot="10800000">
            <a:off x="2839825" y="3365725"/>
            <a:ext cx="1800" cy="505800"/>
          </a:xfrm>
          <a:prstGeom prst="straightConnector1">
            <a:avLst/>
          </a:prstGeom>
          <a:noFill/>
          <a:ln cap="flat" cmpd="sng" w="28575">
            <a:solidFill>
              <a:schemeClr val="dk2"/>
            </a:solidFill>
            <a:prstDash val="solid"/>
            <a:round/>
            <a:headEnd len="med" w="med" type="none"/>
            <a:tailEnd len="med" w="med" type="triangle"/>
          </a:ln>
        </p:spPr>
      </p:cxnSp>
      <p:pic>
        <p:nvPicPr>
          <p:cNvPr id="324" name="Google Shape;324;p27"/>
          <p:cNvPicPr preferRelativeResize="0"/>
          <p:nvPr/>
        </p:nvPicPr>
        <p:blipFill>
          <a:blip r:embed="rId5">
            <a:alphaModFix/>
          </a:blip>
          <a:stretch>
            <a:fillRect/>
          </a:stretch>
        </p:blipFill>
        <p:spPr>
          <a:xfrm flipH="1" rot="10799992">
            <a:off x="2839976" y="2760270"/>
            <a:ext cx="508049" cy="508049"/>
          </a:xfrm>
          <a:prstGeom prst="rect">
            <a:avLst/>
          </a:prstGeom>
          <a:noFill/>
          <a:ln>
            <a:noFill/>
          </a:ln>
        </p:spPr>
      </p:pic>
      <p:sp>
        <p:nvSpPr>
          <p:cNvPr id="325" name="Google Shape;325;p27"/>
          <p:cNvSpPr/>
          <p:nvPr/>
        </p:nvSpPr>
        <p:spPr>
          <a:xfrm>
            <a:off x="183000" y="706200"/>
            <a:ext cx="5161500" cy="25374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326" name="Google Shape;326;p27"/>
          <p:cNvCxnSpPr/>
          <p:nvPr/>
        </p:nvCxnSpPr>
        <p:spPr>
          <a:xfrm rot="5400000">
            <a:off x="6786600" y="2961250"/>
            <a:ext cx="716400" cy="3300"/>
          </a:xfrm>
          <a:prstGeom prst="straightConnector1">
            <a:avLst/>
          </a:prstGeom>
          <a:noFill/>
          <a:ln cap="flat" cmpd="sng" w="28575">
            <a:solidFill>
              <a:schemeClr val="dk2"/>
            </a:solidFill>
            <a:prstDash val="solid"/>
            <a:round/>
            <a:headEnd len="med" w="med" type="none"/>
            <a:tailEnd len="med" w="med" type="triangle"/>
          </a:ln>
        </p:spPr>
      </p:cxnSp>
      <p:sp>
        <p:nvSpPr>
          <p:cNvPr id="327" name="Google Shape;327;p27"/>
          <p:cNvSpPr/>
          <p:nvPr/>
        </p:nvSpPr>
        <p:spPr>
          <a:xfrm>
            <a:off x="6376400" y="191744"/>
            <a:ext cx="2645100" cy="2327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Audio Encoder</a:t>
            </a:r>
            <a:endParaRPr sz="1200">
              <a:latin typeface="Poppins"/>
              <a:ea typeface="Poppins"/>
              <a:cs typeface="Poppins"/>
              <a:sym typeface="Poppins"/>
            </a:endParaRPr>
          </a:p>
        </p:txBody>
      </p:sp>
      <p:pic>
        <p:nvPicPr>
          <p:cNvPr id="328" name="Google Shape;328;p27" title="before_aec.mp3">
            <a:hlinkClick r:id="rId10"/>
          </p:cNvPr>
          <p:cNvPicPr preferRelativeResize="0"/>
          <p:nvPr/>
        </p:nvPicPr>
        <p:blipFill>
          <a:blip r:embed="rId11">
            <a:alphaModFix/>
          </a:blip>
          <a:stretch>
            <a:fillRect/>
          </a:stretch>
        </p:blipFill>
        <p:spPr>
          <a:xfrm>
            <a:off x="3416775" y="2770500"/>
            <a:ext cx="457200" cy="457200"/>
          </a:xfrm>
          <a:prstGeom prst="rect">
            <a:avLst/>
          </a:prstGeom>
          <a:noFill/>
          <a:ln>
            <a:noFill/>
          </a:ln>
        </p:spPr>
      </p:pic>
      <p:pic>
        <p:nvPicPr>
          <p:cNvPr id="329" name="Google Shape;329;p27" title="after_aec.mp3">
            <a:hlinkClick r:id="rId12"/>
          </p:cNvPr>
          <p:cNvPicPr preferRelativeResize="0"/>
          <p:nvPr/>
        </p:nvPicPr>
        <p:blipFill>
          <a:blip r:embed="rId11">
            <a:alphaModFix/>
          </a:blip>
          <a:stretch>
            <a:fillRect/>
          </a:stretch>
        </p:blipFill>
        <p:spPr>
          <a:xfrm>
            <a:off x="3098250" y="994375"/>
            <a:ext cx="457200" cy="457200"/>
          </a:xfrm>
          <a:prstGeom prst="rect">
            <a:avLst/>
          </a:prstGeom>
          <a:noFill/>
          <a:ln>
            <a:noFill/>
          </a:ln>
        </p:spPr>
      </p:pic>
      <p:pic>
        <p:nvPicPr>
          <p:cNvPr id="330" name="Google Shape;330;p27" title="before_aec_mic.mp3">
            <a:hlinkClick r:id="rId13"/>
          </p:cNvPr>
          <p:cNvPicPr preferRelativeResize="0"/>
          <p:nvPr/>
        </p:nvPicPr>
        <p:blipFill>
          <a:blip r:embed="rId11">
            <a:alphaModFix/>
          </a:blip>
          <a:stretch>
            <a:fillRect/>
          </a:stretch>
        </p:blipFill>
        <p:spPr>
          <a:xfrm>
            <a:off x="1010400" y="832200"/>
            <a:ext cx="457200" cy="457200"/>
          </a:xfrm>
          <a:prstGeom prst="rect">
            <a:avLst/>
          </a:prstGeom>
          <a:noFill/>
          <a:ln>
            <a:noFill/>
          </a:ln>
        </p:spPr>
      </p:pic>
      <p:pic>
        <p:nvPicPr>
          <p:cNvPr id="331" name="Google Shape;331;p27" title="what.mp3">
            <a:hlinkClick r:id="rId14"/>
          </p:cNvPr>
          <p:cNvPicPr preferRelativeResize="0"/>
          <p:nvPr/>
        </p:nvPicPr>
        <p:blipFill>
          <a:blip r:embed="rId11">
            <a:alphaModFix/>
          </a:blip>
          <a:stretch>
            <a:fillRect/>
          </a:stretch>
        </p:blipFill>
        <p:spPr>
          <a:xfrm>
            <a:off x="2194075" y="3389275"/>
            <a:ext cx="457200" cy="457200"/>
          </a:xfrm>
          <a:prstGeom prst="rect">
            <a:avLst/>
          </a:prstGeom>
          <a:noFill/>
          <a:ln>
            <a:noFill/>
          </a:ln>
        </p:spPr>
      </p:pic>
      <p:pic>
        <p:nvPicPr>
          <p:cNvPr id="332" name="Google Shape;332;p27" title="what_whisper.mp3">
            <a:hlinkClick r:id="rId15"/>
          </p:cNvPr>
          <p:cNvPicPr preferRelativeResize="0"/>
          <p:nvPr/>
        </p:nvPicPr>
        <p:blipFill>
          <a:blip r:embed="rId11">
            <a:alphaModFix/>
          </a:blip>
          <a:stretch>
            <a:fillRect/>
          </a:stretch>
        </p:blipFill>
        <p:spPr>
          <a:xfrm>
            <a:off x="1781575" y="3389275"/>
            <a:ext cx="457200" cy="457200"/>
          </a:xfrm>
          <a:prstGeom prst="rect">
            <a:avLst/>
          </a:prstGeom>
          <a:noFill/>
          <a:ln>
            <a:noFill/>
          </a:ln>
        </p:spPr>
      </p:pic>
      <p:pic>
        <p:nvPicPr>
          <p:cNvPr id="333" name="Google Shape;333;p27"/>
          <p:cNvPicPr preferRelativeResize="0"/>
          <p:nvPr/>
        </p:nvPicPr>
        <p:blipFill>
          <a:blip r:embed="rId16">
            <a:alphaModFix/>
          </a:blip>
          <a:stretch>
            <a:fillRect/>
          </a:stretch>
        </p:blipFill>
        <p:spPr>
          <a:xfrm>
            <a:off x="3114801" y="3306375"/>
            <a:ext cx="1026825" cy="775604"/>
          </a:xfrm>
          <a:prstGeom prst="rect">
            <a:avLst/>
          </a:prstGeom>
          <a:noFill/>
          <a:ln>
            <a:noFill/>
          </a:ln>
        </p:spPr>
      </p:pic>
      <p:sp>
        <p:nvSpPr>
          <p:cNvPr id="334" name="Google Shape;334;p27"/>
          <p:cNvSpPr/>
          <p:nvPr/>
        </p:nvSpPr>
        <p:spPr>
          <a:xfrm>
            <a:off x="2194075" y="3967420"/>
            <a:ext cx="1291800" cy="11178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Audio Decoder</a:t>
            </a:r>
            <a:endParaRPr sz="1200">
              <a:latin typeface="Poppins"/>
              <a:ea typeface="Poppins"/>
              <a:cs typeface="Poppins"/>
              <a:sym typeface="Poppins"/>
            </a:endParaRPr>
          </a:p>
        </p:txBody>
      </p:sp>
      <p:sp>
        <p:nvSpPr>
          <p:cNvPr id="335" name="Google Shape;335;p27"/>
          <p:cNvSpPr/>
          <p:nvPr/>
        </p:nvSpPr>
        <p:spPr>
          <a:xfrm>
            <a:off x="4026375" y="2333375"/>
            <a:ext cx="1026900" cy="3372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000">
                <a:latin typeface="Poppins"/>
                <a:ea typeface="Poppins"/>
                <a:cs typeface="Poppins"/>
                <a:sym typeface="Poppins"/>
              </a:rPr>
              <a:t>Noise Detection</a:t>
            </a:r>
            <a:endParaRPr sz="1000">
              <a:latin typeface="Poppins"/>
              <a:ea typeface="Poppins"/>
              <a:cs typeface="Poppins"/>
              <a:sym typeface="Poppins"/>
            </a:endParaRPr>
          </a:p>
        </p:txBody>
      </p:sp>
      <p:sp>
        <p:nvSpPr>
          <p:cNvPr id="336" name="Google Shape;336;p27"/>
          <p:cNvSpPr/>
          <p:nvPr/>
        </p:nvSpPr>
        <p:spPr>
          <a:xfrm>
            <a:off x="4026375" y="2706100"/>
            <a:ext cx="1026900" cy="3372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000">
                <a:latin typeface="Poppins"/>
                <a:ea typeface="Poppins"/>
                <a:cs typeface="Poppins"/>
                <a:sym typeface="Poppins"/>
              </a:rPr>
              <a:t>Quick Commands</a:t>
            </a:r>
            <a:endParaRPr sz="1000">
              <a:latin typeface="Poppins"/>
              <a:ea typeface="Poppins"/>
              <a:cs typeface="Poppins"/>
              <a:sym typeface="Poppins"/>
            </a:endParaRPr>
          </a:p>
        </p:txBody>
      </p:sp>
      <p:sp>
        <p:nvSpPr>
          <p:cNvPr id="337" name="Google Shape;337;p27"/>
          <p:cNvSpPr/>
          <p:nvPr/>
        </p:nvSpPr>
        <p:spPr>
          <a:xfrm>
            <a:off x="1187713" y="2889800"/>
            <a:ext cx="839400" cy="24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a:latin typeface="Poppins"/>
                <a:ea typeface="Poppins"/>
                <a:cs typeface="Poppins"/>
                <a:sym typeface="Poppins"/>
              </a:rPr>
              <a:t>128 Mb</a:t>
            </a:r>
            <a:endParaRPr>
              <a:latin typeface="Poppins"/>
              <a:ea typeface="Poppins"/>
              <a:cs typeface="Poppins"/>
              <a:sym typeface="Poppins"/>
            </a:endParaRPr>
          </a:p>
        </p:txBody>
      </p:sp>
      <p:sp>
        <p:nvSpPr>
          <p:cNvPr id="338" name="Google Shape;338;p27"/>
          <p:cNvSpPr txBox="1"/>
          <p:nvPr/>
        </p:nvSpPr>
        <p:spPr>
          <a:xfrm>
            <a:off x="4074900" y="4266600"/>
            <a:ext cx="206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a:solidFill>
                  <a:srgbClr val="388E3C"/>
                </a:solidFill>
                <a:latin typeface="Poppins"/>
                <a:ea typeface="Poppins"/>
                <a:cs typeface="Poppins"/>
                <a:sym typeface="Poppins"/>
              </a:rPr>
              <a:t>&lt;Audio Representations&gt;</a:t>
            </a:r>
            <a:endParaRPr sz="1200">
              <a:latin typeface="Poppins"/>
              <a:ea typeface="Poppins"/>
              <a:cs typeface="Poppins"/>
              <a:sym typeface="Poppin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126"/>
          <p:cNvSpPr/>
          <p:nvPr/>
        </p:nvSpPr>
        <p:spPr>
          <a:xfrm>
            <a:off x="215900" y="1070725"/>
            <a:ext cx="86163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8" name="Google Shape;1988;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AudioLLM Training Stages &amp; Data</a:t>
            </a:r>
            <a:endParaRPr>
              <a:latin typeface="Poppins"/>
              <a:ea typeface="Poppins"/>
              <a:cs typeface="Poppins"/>
              <a:sym typeface="Poppins"/>
            </a:endParaRPr>
          </a:p>
        </p:txBody>
      </p:sp>
      <p:sp>
        <p:nvSpPr>
          <p:cNvPr id="1989" name="Google Shape;1989;p1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oppins"/>
              <a:buChar char="●"/>
            </a:pPr>
            <a:r>
              <a:rPr lang="ru">
                <a:solidFill>
                  <a:schemeClr val="dk1"/>
                </a:solidFill>
                <a:latin typeface="Poppins"/>
                <a:ea typeface="Poppins"/>
                <a:cs typeface="Poppins"/>
                <a:sym typeface="Poppins"/>
              </a:rPr>
              <a:t>Alignment</a:t>
            </a:r>
            <a:r>
              <a:rPr lang="ru">
                <a:solidFill>
                  <a:schemeClr val="dk1"/>
                </a:solidFill>
                <a:latin typeface="Poppins"/>
                <a:ea typeface="Poppins"/>
                <a:cs typeface="Poppins"/>
                <a:sym typeface="Poppins"/>
              </a:rPr>
              <a:t> data:</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ASR &amp; AST data</a:t>
            </a:r>
            <a:endParaRPr sz="1600">
              <a:solidFill>
                <a:schemeClr val="dk1"/>
              </a:solidFill>
              <a:latin typeface="Poppins"/>
              <a:ea typeface="Poppins"/>
              <a:cs typeface="Poppins"/>
              <a:sym typeface="Poppins"/>
            </a:endParaRPr>
          </a:p>
          <a:p>
            <a:pPr indent="-330200" lvl="2" marL="13716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AudioChatLLAMa creation</a:t>
            </a:r>
            <a:endParaRPr sz="1600">
              <a:solidFill>
                <a:schemeClr val="dk1"/>
              </a:solidFill>
              <a:latin typeface="Poppins"/>
              <a:ea typeface="Poppins"/>
              <a:cs typeface="Poppins"/>
              <a:sym typeface="Poppins"/>
            </a:endParaRPr>
          </a:p>
          <a:p>
            <a:pPr indent="-330200" lvl="2" marL="13716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Voxtral Interleaving-style creation</a:t>
            </a:r>
            <a:endParaRPr sz="1600">
              <a:solidFill>
                <a:schemeClr val="dk1"/>
              </a:solidFill>
              <a:latin typeface="Poppins"/>
              <a:ea typeface="Poppins"/>
              <a:cs typeface="Poppins"/>
              <a:sym typeface="Poppins"/>
            </a:endParaRPr>
          </a:p>
          <a:p>
            <a:pPr indent="-330200" lvl="2" marL="13716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Transcription-based question &amp; answer generation</a:t>
            </a:r>
            <a:endParaRPr sz="1600">
              <a:solidFill>
                <a:schemeClr val="dk1"/>
              </a:solidFill>
              <a:latin typeface="Poppins"/>
              <a:ea typeface="Poppins"/>
              <a:cs typeface="Poppins"/>
              <a:sym typeface="Poppins"/>
            </a:endParaRPr>
          </a:p>
          <a:p>
            <a:pPr indent="-330200" lvl="2" marL="13716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Traditional ASR</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Audio Captioning Data</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Any Open-Source data</a:t>
            </a:r>
            <a:endParaRPr sz="1600">
              <a:solidFill>
                <a:schemeClr val="dk1"/>
              </a:solidFill>
              <a:latin typeface="Poppins"/>
              <a:ea typeface="Poppins"/>
              <a:cs typeface="Poppins"/>
              <a:sym typeface="Poppin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127"/>
          <p:cNvSpPr/>
          <p:nvPr/>
        </p:nvSpPr>
        <p:spPr>
          <a:xfrm>
            <a:off x="215900" y="1070725"/>
            <a:ext cx="86163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5" name="Google Shape;1995;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AudioLLM Training Stages &amp; Data</a:t>
            </a:r>
            <a:endParaRPr>
              <a:latin typeface="Poppins"/>
              <a:ea typeface="Poppins"/>
              <a:cs typeface="Poppins"/>
              <a:sym typeface="Poppins"/>
            </a:endParaRPr>
          </a:p>
        </p:txBody>
      </p:sp>
      <p:sp>
        <p:nvSpPr>
          <p:cNvPr id="1996" name="Google Shape;1996;p1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oppins"/>
              <a:buChar char="●"/>
            </a:pPr>
            <a:r>
              <a:rPr lang="ru">
                <a:solidFill>
                  <a:schemeClr val="dk1"/>
                </a:solidFill>
                <a:latin typeface="Poppins"/>
                <a:ea typeface="Poppins"/>
                <a:cs typeface="Poppins"/>
                <a:sym typeface="Poppins"/>
              </a:rPr>
              <a:t>SFT (supervised fine-tuning) data:</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ASR &amp; AST data</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Captioning data</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Synthetic data (LLM &amp; TTS using)</a:t>
            </a:r>
            <a:endParaRPr sz="1600">
              <a:solidFill>
                <a:schemeClr val="dk1"/>
              </a:solidFill>
              <a:latin typeface="Poppins"/>
              <a:ea typeface="Poppins"/>
              <a:cs typeface="Poppins"/>
              <a:sym typeface="Poppins"/>
            </a:endParaRPr>
          </a:p>
          <a:p>
            <a:pPr indent="-330200" lvl="2" marL="13716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Audio Question Answering</a:t>
            </a:r>
            <a:endParaRPr sz="1600">
              <a:solidFill>
                <a:schemeClr val="dk1"/>
              </a:solidFill>
              <a:latin typeface="Poppins"/>
              <a:ea typeface="Poppins"/>
              <a:cs typeface="Poppins"/>
              <a:sym typeface="Poppins"/>
            </a:endParaRPr>
          </a:p>
          <a:p>
            <a:pPr indent="-330200" lvl="2" marL="13716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Multiturn dialogues</a:t>
            </a:r>
            <a:endParaRPr sz="1600">
              <a:solidFill>
                <a:schemeClr val="dk1"/>
              </a:solidFill>
              <a:latin typeface="Poppins"/>
              <a:ea typeface="Poppins"/>
              <a:cs typeface="Poppins"/>
              <a:sym typeface="Poppins"/>
            </a:endParaRPr>
          </a:p>
          <a:p>
            <a:pPr indent="-330200" lvl="2" marL="13716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Summarizations</a:t>
            </a:r>
            <a:endParaRPr sz="1600">
              <a:solidFill>
                <a:schemeClr val="dk1"/>
              </a:solidFill>
              <a:latin typeface="Poppins"/>
              <a:ea typeface="Poppins"/>
              <a:cs typeface="Poppins"/>
              <a:sym typeface="Poppins"/>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sp>
        <p:nvSpPr>
          <p:cNvPr id="2001" name="Google Shape;2001;p128"/>
          <p:cNvSpPr/>
          <p:nvPr/>
        </p:nvSpPr>
        <p:spPr>
          <a:xfrm>
            <a:off x="215900" y="1070725"/>
            <a:ext cx="8616300" cy="17124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2" name="Google Shape;2002;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Case Study Voxtral</a:t>
            </a:r>
            <a:endParaRPr>
              <a:latin typeface="Poppins"/>
              <a:ea typeface="Poppins"/>
              <a:cs typeface="Poppins"/>
              <a:sym typeface="Poppins"/>
            </a:endParaRPr>
          </a:p>
        </p:txBody>
      </p:sp>
      <p:sp>
        <p:nvSpPr>
          <p:cNvPr id="2003" name="Google Shape;2003;p128"/>
          <p:cNvSpPr txBox="1"/>
          <p:nvPr/>
        </p:nvSpPr>
        <p:spPr>
          <a:xfrm>
            <a:off x="555625" y="1163096"/>
            <a:ext cx="8028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latin typeface="Poppins"/>
                <a:ea typeface="Poppins"/>
                <a:cs typeface="Poppins"/>
                <a:sym typeface="Poppins"/>
              </a:rPr>
              <a:t>Model: Whisper Encoder + Linear Adapter + Transformer Decoder</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a:p>
            <a:pPr indent="0" lvl="0" marL="0" rtl="0" algn="l">
              <a:spcBef>
                <a:spcPts val="0"/>
              </a:spcBef>
              <a:spcAft>
                <a:spcPts val="0"/>
              </a:spcAft>
              <a:buNone/>
            </a:pPr>
            <a:r>
              <a:rPr lang="ru" sz="1800">
                <a:solidFill>
                  <a:schemeClr val="dk1"/>
                </a:solidFill>
                <a:latin typeface="Poppins"/>
                <a:ea typeface="Poppins"/>
                <a:cs typeface="Poppins"/>
                <a:sym typeface="Poppins"/>
              </a:rPr>
              <a:t>Subsampling: 4x to 12.5Hz</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a:p>
            <a:pPr indent="0" lvl="0" marL="0" rtl="0" algn="l">
              <a:spcBef>
                <a:spcPts val="0"/>
              </a:spcBef>
              <a:spcAft>
                <a:spcPts val="0"/>
              </a:spcAft>
              <a:buNone/>
            </a:pPr>
            <a:r>
              <a:rPr lang="ru" sz="1800">
                <a:solidFill>
                  <a:schemeClr val="dk1"/>
                </a:solidFill>
                <a:latin typeface="Poppins"/>
                <a:ea typeface="Poppins"/>
                <a:cs typeface="Poppins"/>
                <a:sym typeface="Poppins"/>
              </a:rPr>
              <a:t>Decoder: 3B for Mini, 24B for Small</a:t>
            </a:r>
            <a:endParaRPr sz="1800">
              <a:solidFill>
                <a:schemeClr val="dk1"/>
              </a:solidFill>
              <a:latin typeface="Poppins"/>
              <a:ea typeface="Poppins"/>
              <a:cs typeface="Poppins"/>
              <a:sym typeface="Poppins"/>
            </a:endParaRPr>
          </a:p>
        </p:txBody>
      </p:sp>
      <p:pic>
        <p:nvPicPr>
          <p:cNvPr id="2004" name="Google Shape;2004;p128" title="Screenshot 2025-11-12 at 17.33.05.png"/>
          <p:cNvPicPr preferRelativeResize="0"/>
          <p:nvPr/>
        </p:nvPicPr>
        <p:blipFill>
          <a:blip r:embed="rId3">
            <a:alphaModFix/>
          </a:blip>
          <a:stretch>
            <a:fillRect/>
          </a:stretch>
        </p:blipFill>
        <p:spPr>
          <a:xfrm>
            <a:off x="152400" y="2783125"/>
            <a:ext cx="8839204" cy="2084636"/>
          </a:xfrm>
          <a:prstGeom prst="rect">
            <a:avLst/>
          </a:prstGeom>
          <a:noFill/>
          <a:ln>
            <a:noFill/>
          </a:ln>
        </p:spPr>
      </p:pic>
      <p:sp>
        <p:nvSpPr>
          <p:cNvPr id="2005" name="Google Shape;2005;p128"/>
          <p:cNvSpPr txBox="1"/>
          <p:nvPr/>
        </p:nvSpPr>
        <p:spPr>
          <a:xfrm>
            <a:off x="7591950" y="4879275"/>
            <a:ext cx="14001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4"/>
              </a:rPr>
              <a:t>https://arxiv.org/pdf/2507.13264v1</a:t>
            </a:r>
            <a:endParaRPr sz="600">
              <a:solidFill>
                <a:schemeClr val="dk2"/>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9" name="Shape 2009"/>
        <p:cNvGrpSpPr/>
        <p:nvPr/>
      </p:nvGrpSpPr>
      <p:grpSpPr>
        <a:xfrm>
          <a:off x="0" y="0"/>
          <a:ext cx="0" cy="0"/>
          <a:chOff x="0" y="0"/>
          <a:chExt cx="0" cy="0"/>
        </a:xfrm>
      </p:grpSpPr>
      <p:sp>
        <p:nvSpPr>
          <p:cNvPr id="2010" name="Google Shape;2010;p129"/>
          <p:cNvSpPr/>
          <p:nvPr/>
        </p:nvSpPr>
        <p:spPr>
          <a:xfrm>
            <a:off x="215900" y="1070725"/>
            <a:ext cx="8616300" cy="36690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1" name="Google Shape;2011;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Case Study Voxtral: Pretraining Stage</a:t>
            </a:r>
            <a:endParaRPr>
              <a:latin typeface="Poppins"/>
              <a:ea typeface="Poppins"/>
              <a:cs typeface="Poppins"/>
              <a:sym typeface="Poppins"/>
            </a:endParaRPr>
          </a:p>
        </p:txBody>
      </p:sp>
      <p:sp>
        <p:nvSpPr>
          <p:cNvPr id="2012" name="Google Shape;2012;p129"/>
          <p:cNvSpPr txBox="1"/>
          <p:nvPr/>
        </p:nvSpPr>
        <p:spPr>
          <a:xfrm>
            <a:off x="555625" y="1163120"/>
            <a:ext cx="8028300" cy="3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Freeze all, except adapter -&gt; Unfreeze all?</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Interleaving-style data</a:t>
            </a:r>
            <a:endParaRPr sz="1800">
              <a:solidFill>
                <a:schemeClr val="dk1"/>
              </a:solidFill>
              <a:latin typeface="Poppins"/>
              <a:ea typeface="Poppins"/>
              <a:cs typeface="Poppins"/>
              <a:sym typeface="Poppins"/>
            </a:endParaRPr>
          </a:p>
        </p:txBody>
      </p:sp>
      <p:pic>
        <p:nvPicPr>
          <p:cNvPr id="2013" name="Google Shape;2013;p129" title="Screenshot 2025-11-12 at 17.06.15.png"/>
          <p:cNvPicPr preferRelativeResize="0"/>
          <p:nvPr/>
        </p:nvPicPr>
        <p:blipFill>
          <a:blip r:embed="rId3">
            <a:alphaModFix/>
          </a:blip>
          <a:stretch>
            <a:fillRect/>
          </a:stretch>
        </p:blipFill>
        <p:spPr>
          <a:xfrm>
            <a:off x="964963" y="2659677"/>
            <a:ext cx="7214075" cy="1976125"/>
          </a:xfrm>
          <a:prstGeom prst="rect">
            <a:avLst/>
          </a:prstGeom>
          <a:noFill/>
          <a:ln>
            <a:noFill/>
          </a:ln>
        </p:spPr>
      </p:pic>
      <p:sp>
        <p:nvSpPr>
          <p:cNvPr id="2014" name="Google Shape;2014;p129"/>
          <p:cNvSpPr txBox="1"/>
          <p:nvPr/>
        </p:nvSpPr>
        <p:spPr>
          <a:xfrm>
            <a:off x="7591950" y="4879275"/>
            <a:ext cx="14001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4"/>
              </a:rPr>
              <a:t>https://arxiv.org/pdf/2507.13264v1</a:t>
            </a:r>
            <a:endParaRPr sz="600">
              <a:solidFill>
                <a:schemeClr val="dk2"/>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8" name="Shape 2018"/>
        <p:cNvGrpSpPr/>
        <p:nvPr/>
      </p:nvGrpSpPr>
      <p:grpSpPr>
        <a:xfrm>
          <a:off x="0" y="0"/>
          <a:ext cx="0" cy="0"/>
          <a:chOff x="0" y="0"/>
          <a:chExt cx="0" cy="0"/>
        </a:xfrm>
      </p:grpSpPr>
      <p:sp>
        <p:nvSpPr>
          <p:cNvPr id="2019" name="Google Shape;2019;p130"/>
          <p:cNvSpPr/>
          <p:nvPr/>
        </p:nvSpPr>
        <p:spPr>
          <a:xfrm>
            <a:off x="215900" y="1070725"/>
            <a:ext cx="3900300" cy="36690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0" name="Google Shape;2020;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Case Study Voxtral: SFT Stage Data</a:t>
            </a:r>
            <a:endParaRPr>
              <a:latin typeface="Poppins"/>
              <a:ea typeface="Poppins"/>
              <a:cs typeface="Poppins"/>
              <a:sym typeface="Poppins"/>
            </a:endParaRPr>
          </a:p>
        </p:txBody>
      </p:sp>
      <p:sp>
        <p:nvSpPr>
          <p:cNvPr id="2021" name="Google Shape;2021;p130"/>
          <p:cNvSpPr txBox="1"/>
          <p:nvPr/>
        </p:nvSpPr>
        <p:spPr>
          <a:xfrm>
            <a:off x="369680" y="1163120"/>
            <a:ext cx="3634200" cy="3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latin typeface="Poppins"/>
                <a:ea typeface="Poppins"/>
                <a:cs typeface="Poppins"/>
                <a:sym typeface="Poppins"/>
              </a:rPr>
              <a:t>Audio context, Text Query</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Synthetic QA created with Mistral Large on transcripts:</a:t>
            </a:r>
            <a:endParaRPr>
              <a:solidFill>
                <a:schemeClr val="dk1"/>
              </a:solidFill>
              <a:latin typeface="Poppins"/>
              <a:ea typeface="Poppins"/>
              <a:cs typeface="Poppins"/>
              <a:sym typeface="Poppins"/>
            </a:endParaRPr>
          </a:p>
          <a:p>
            <a:pPr indent="-317500" lvl="1" marL="9144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Factual questions</a:t>
            </a:r>
            <a:endParaRPr>
              <a:solidFill>
                <a:schemeClr val="dk1"/>
              </a:solidFill>
              <a:latin typeface="Poppins"/>
              <a:ea typeface="Poppins"/>
              <a:cs typeface="Poppins"/>
              <a:sym typeface="Poppins"/>
            </a:endParaRPr>
          </a:p>
          <a:p>
            <a:pPr indent="-317500" lvl="1" marL="9144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Needle-In-Haystack Retrieval</a:t>
            </a:r>
            <a:endParaRPr>
              <a:solidFill>
                <a:schemeClr val="dk1"/>
              </a:solidFill>
              <a:latin typeface="Poppins"/>
              <a:ea typeface="Poppins"/>
              <a:cs typeface="Poppins"/>
              <a:sym typeface="Poppins"/>
            </a:endParaRPr>
          </a:p>
          <a:p>
            <a:pPr indent="-317500" lvl="1" marL="9144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Reasoning</a:t>
            </a:r>
            <a:endParaRPr>
              <a:solidFill>
                <a:schemeClr val="dk1"/>
              </a:solidFill>
              <a:latin typeface="Poppins"/>
              <a:ea typeface="Poppins"/>
              <a:cs typeface="Poppins"/>
              <a:sym typeface="Poppins"/>
            </a:endParaRPr>
          </a:p>
          <a:p>
            <a:pPr indent="-317500" lvl="1" marL="9144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Multilingual</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Synthetic summarization &amp; translation</a:t>
            </a:r>
            <a:endParaRPr>
              <a:solidFill>
                <a:schemeClr val="dk1"/>
              </a:solidFill>
              <a:latin typeface="Poppins"/>
              <a:ea typeface="Poppins"/>
              <a:cs typeface="Poppins"/>
              <a:sym typeface="Poppins"/>
            </a:endParaRPr>
          </a:p>
        </p:txBody>
      </p:sp>
      <p:sp>
        <p:nvSpPr>
          <p:cNvPr id="2022" name="Google Shape;2022;p130"/>
          <p:cNvSpPr/>
          <p:nvPr/>
        </p:nvSpPr>
        <p:spPr>
          <a:xfrm>
            <a:off x="4572000" y="1070725"/>
            <a:ext cx="3900300" cy="36690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3" name="Google Shape;2023;p130"/>
          <p:cNvSpPr txBox="1"/>
          <p:nvPr/>
        </p:nvSpPr>
        <p:spPr>
          <a:xfrm>
            <a:off x="4725780" y="1163120"/>
            <a:ext cx="3634200" cy="3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latin typeface="Poppins"/>
                <a:ea typeface="Poppins"/>
                <a:cs typeface="Poppins"/>
                <a:sym typeface="Poppins"/>
              </a:rPr>
              <a:t>Audio-Only Input</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Synthetic text sft data with TTS model</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Extract questions from ASR data and generate text answer with Mistral Large</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ASR with special token</a:t>
            </a:r>
            <a:endParaRPr>
              <a:solidFill>
                <a:schemeClr val="dk1"/>
              </a:solidFill>
              <a:latin typeface="Poppins"/>
              <a:ea typeface="Poppins"/>
              <a:cs typeface="Poppins"/>
              <a:sym typeface="Poppins"/>
            </a:endParaRPr>
          </a:p>
        </p:txBody>
      </p:sp>
      <p:sp>
        <p:nvSpPr>
          <p:cNvPr id="2024" name="Google Shape;2024;p130"/>
          <p:cNvSpPr txBox="1"/>
          <p:nvPr/>
        </p:nvSpPr>
        <p:spPr>
          <a:xfrm>
            <a:off x="7591950" y="4879275"/>
            <a:ext cx="14001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3"/>
              </a:rPr>
              <a:t>https://arxiv.org/pdf/2507.13264v1</a:t>
            </a:r>
            <a:endParaRPr sz="600">
              <a:solidFill>
                <a:schemeClr val="dk2"/>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131"/>
          <p:cNvSpPr/>
          <p:nvPr/>
        </p:nvSpPr>
        <p:spPr>
          <a:xfrm>
            <a:off x="215900" y="1070725"/>
            <a:ext cx="7800900" cy="12084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0" name="Google Shape;2030;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Case Study Voxtral: DPO </a:t>
            </a:r>
            <a:endParaRPr>
              <a:latin typeface="Poppins"/>
              <a:ea typeface="Poppins"/>
              <a:cs typeface="Poppins"/>
              <a:sym typeface="Poppins"/>
            </a:endParaRPr>
          </a:p>
        </p:txBody>
      </p:sp>
      <p:sp>
        <p:nvSpPr>
          <p:cNvPr id="2031" name="Google Shape;2031;p131"/>
          <p:cNvSpPr txBox="1"/>
          <p:nvPr/>
        </p:nvSpPr>
        <p:spPr>
          <a:xfrm>
            <a:off x="578300" y="1326700"/>
            <a:ext cx="7087200" cy="87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latin typeface="Poppins"/>
                <a:ea typeface="Poppins"/>
                <a:cs typeface="Poppins"/>
                <a:sym typeface="Poppins"/>
              </a:rPr>
              <a:t>Online-DPO with text reward model, working on transcriptions + answers</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032" name="Google Shape;2032;p131"/>
          <p:cNvSpPr txBox="1"/>
          <p:nvPr/>
        </p:nvSpPr>
        <p:spPr>
          <a:xfrm>
            <a:off x="7591950" y="4879275"/>
            <a:ext cx="14001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3"/>
              </a:rPr>
              <a:t>https://arxiv.org/pdf/2507.13264v1</a:t>
            </a:r>
            <a:endParaRPr sz="600">
              <a:solidFill>
                <a:schemeClr val="dk2"/>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6" name="Shape 2036"/>
        <p:cNvGrpSpPr/>
        <p:nvPr/>
      </p:nvGrpSpPr>
      <p:grpSpPr>
        <a:xfrm>
          <a:off x="0" y="0"/>
          <a:ext cx="0" cy="0"/>
          <a:chOff x="0" y="0"/>
          <a:chExt cx="0" cy="0"/>
        </a:xfrm>
      </p:grpSpPr>
      <p:sp>
        <p:nvSpPr>
          <p:cNvPr id="2037" name="Google Shape;2037;p132"/>
          <p:cNvSpPr/>
          <p:nvPr/>
        </p:nvSpPr>
        <p:spPr>
          <a:xfrm>
            <a:off x="215900" y="1070725"/>
            <a:ext cx="7800900" cy="35670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38" name="Google Shape;2038;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Case Study Voxtral: Evaluation </a:t>
            </a:r>
            <a:endParaRPr>
              <a:latin typeface="Poppins"/>
              <a:ea typeface="Poppins"/>
              <a:cs typeface="Poppins"/>
              <a:sym typeface="Poppins"/>
            </a:endParaRPr>
          </a:p>
        </p:txBody>
      </p:sp>
      <p:sp>
        <p:nvSpPr>
          <p:cNvPr id="2039" name="Google Shape;2039;p132"/>
          <p:cNvSpPr txBox="1"/>
          <p:nvPr/>
        </p:nvSpPr>
        <p:spPr>
          <a:xfrm>
            <a:off x="578300" y="1304024"/>
            <a:ext cx="7087200" cy="3099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Speech Recognition</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Speech Translation</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040" name="Google Shape;2040;p132"/>
          <p:cNvSpPr txBox="1"/>
          <p:nvPr/>
        </p:nvSpPr>
        <p:spPr>
          <a:xfrm>
            <a:off x="7591950" y="4879275"/>
            <a:ext cx="14001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3"/>
              </a:rPr>
              <a:t>https://arxiv.org/pdf/2507.13264v1</a:t>
            </a:r>
            <a:endParaRPr sz="600">
              <a:solidFill>
                <a:schemeClr val="dk2"/>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133"/>
          <p:cNvSpPr/>
          <p:nvPr/>
        </p:nvSpPr>
        <p:spPr>
          <a:xfrm>
            <a:off x="215900" y="1070725"/>
            <a:ext cx="7800900" cy="35670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46" name="Google Shape;2046;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Case Study Voxtral: Evaluation </a:t>
            </a:r>
            <a:endParaRPr>
              <a:latin typeface="Poppins"/>
              <a:ea typeface="Poppins"/>
              <a:cs typeface="Poppins"/>
              <a:sym typeface="Poppins"/>
            </a:endParaRPr>
          </a:p>
        </p:txBody>
      </p:sp>
      <p:sp>
        <p:nvSpPr>
          <p:cNvPr id="2047" name="Google Shape;2047;p133"/>
          <p:cNvSpPr txBox="1"/>
          <p:nvPr/>
        </p:nvSpPr>
        <p:spPr>
          <a:xfrm>
            <a:off x="578300" y="1304024"/>
            <a:ext cx="7087200" cy="3099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Speech Recognition</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Speech Translation</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Custom sets:</a:t>
            </a:r>
            <a:endParaRPr sz="1800">
              <a:solidFill>
                <a:schemeClr val="dk1"/>
              </a:solidFill>
              <a:latin typeface="Poppins"/>
              <a:ea typeface="Poppins"/>
              <a:cs typeface="Poppins"/>
              <a:sym typeface="Poppins"/>
            </a:endParaRPr>
          </a:p>
          <a:p>
            <a:pPr indent="-342900" lvl="1" marL="9144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Filtering &amp; Synthesis:</a:t>
            </a:r>
            <a:endParaRPr sz="1800">
              <a:solidFill>
                <a:schemeClr val="dk1"/>
              </a:solidFill>
              <a:latin typeface="Poppins"/>
              <a:ea typeface="Poppins"/>
              <a:cs typeface="Poppins"/>
              <a:sym typeface="Poppins"/>
            </a:endParaRPr>
          </a:p>
          <a:p>
            <a:pPr indent="-342900" lvl="2" marL="13716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GSM8K</a:t>
            </a:r>
            <a:endParaRPr sz="1800">
              <a:solidFill>
                <a:schemeClr val="dk1"/>
              </a:solidFill>
              <a:latin typeface="Poppins"/>
              <a:ea typeface="Poppins"/>
              <a:cs typeface="Poppins"/>
              <a:sym typeface="Poppins"/>
            </a:endParaRPr>
          </a:p>
          <a:p>
            <a:pPr indent="-342900" lvl="2" marL="13716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TriviaQA</a:t>
            </a:r>
            <a:endParaRPr sz="1800">
              <a:solidFill>
                <a:schemeClr val="dk1"/>
              </a:solidFill>
              <a:latin typeface="Poppins"/>
              <a:ea typeface="Poppins"/>
              <a:cs typeface="Poppins"/>
              <a:sym typeface="Poppins"/>
            </a:endParaRPr>
          </a:p>
          <a:p>
            <a:pPr indent="-342900" lvl="2" marL="13716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MMLU</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048" name="Google Shape;2048;p133"/>
          <p:cNvSpPr txBox="1"/>
          <p:nvPr/>
        </p:nvSpPr>
        <p:spPr>
          <a:xfrm>
            <a:off x="7591950" y="4879275"/>
            <a:ext cx="14001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3"/>
              </a:rPr>
              <a:t>https://arxiv.org/pdf/2507.13264v1</a:t>
            </a:r>
            <a:endParaRPr sz="600">
              <a:solidFill>
                <a:schemeClr val="dk2"/>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sp>
        <p:nvSpPr>
          <p:cNvPr id="2053" name="Google Shape;2053;p134"/>
          <p:cNvSpPr/>
          <p:nvPr/>
        </p:nvSpPr>
        <p:spPr>
          <a:xfrm>
            <a:off x="215900" y="1070725"/>
            <a:ext cx="7800900" cy="35670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54" name="Google Shape;2054;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Case Study Voxtral: Evaluation </a:t>
            </a:r>
            <a:endParaRPr>
              <a:latin typeface="Poppins"/>
              <a:ea typeface="Poppins"/>
              <a:cs typeface="Poppins"/>
              <a:sym typeface="Poppins"/>
            </a:endParaRPr>
          </a:p>
        </p:txBody>
      </p:sp>
      <p:sp>
        <p:nvSpPr>
          <p:cNvPr id="2055" name="Google Shape;2055;p134"/>
          <p:cNvSpPr txBox="1"/>
          <p:nvPr/>
        </p:nvSpPr>
        <p:spPr>
          <a:xfrm>
            <a:off x="578300" y="1304024"/>
            <a:ext cx="7087200" cy="3099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Speech Recognition</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Speech Translation</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Custom sets:</a:t>
            </a:r>
            <a:endParaRPr sz="1800">
              <a:solidFill>
                <a:schemeClr val="dk1"/>
              </a:solidFill>
              <a:latin typeface="Poppins"/>
              <a:ea typeface="Poppins"/>
              <a:cs typeface="Poppins"/>
              <a:sym typeface="Poppins"/>
            </a:endParaRPr>
          </a:p>
          <a:p>
            <a:pPr indent="-342900" lvl="1" marL="9144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Filtering &amp; Synthesis</a:t>
            </a:r>
            <a:endParaRPr sz="1800">
              <a:solidFill>
                <a:schemeClr val="dk1"/>
              </a:solidFill>
              <a:latin typeface="Poppins"/>
              <a:ea typeface="Poppins"/>
              <a:cs typeface="Poppins"/>
              <a:sym typeface="Poppins"/>
            </a:endParaRPr>
          </a:p>
          <a:p>
            <a:pPr indent="-342900" lvl="1" marL="9144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LLM-Judge Speech Understanding Benchmark:</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056" name="Google Shape;2056;p134"/>
          <p:cNvSpPr txBox="1"/>
          <p:nvPr/>
        </p:nvSpPr>
        <p:spPr>
          <a:xfrm>
            <a:off x="7591950" y="4879275"/>
            <a:ext cx="14001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3"/>
              </a:rPr>
              <a:t>https://arxiv.org/pdf/2507.13264v1</a:t>
            </a:r>
            <a:endParaRPr sz="600">
              <a:solidFill>
                <a:schemeClr val="dk2"/>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0" name="Shape 2060"/>
        <p:cNvGrpSpPr/>
        <p:nvPr/>
      </p:nvGrpSpPr>
      <p:grpSpPr>
        <a:xfrm>
          <a:off x="0" y="0"/>
          <a:ext cx="0" cy="0"/>
          <a:chOff x="0" y="0"/>
          <a:chExt cx="0" cy="0"/>
        </a:xfrm>
      </p:grpSpPr>
      <p:sp>
        <p:nvSpPr>
          <p:cNvPr id="2061" name="Google Shape;2061;p135"/>
          <p:cNvSpPr/>
          <p:nvPr/>
        </p:nvSpPr>
        <p:spPr>
          <a:xfrm>
            <a:off x="215900" y="1070725"/>
            <a:ext cx="7800900" cy="35670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2" name="Google Shape;2062;p1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Case Study Voxtral: Evaluation </a:t>
            </a:r>
            <a:endParaRPr>
              <a:latin typeface="Poppins"/>
              <a:ea typeface="Poppins"/>
              <a:cs typeface="Poppins"/>
              <a:sym typeface="Poppins"/>
            </a:endParaRPr>
          </a:p>
        </p:txBody>
      </p:sp>
      <p:sp>
        <p:nvSpPr>
          <p:cNvPr id="2063" name="Google Shape;2063;p135"/>
          <p:cNvSpPr txBox="1"/>
          <p:nvPr/>
        </p:nvSpPr>
        <p:spPr>
          <a:xfrm>
            <a:off x="578300" y="1304024"/>
            <a:ext cx="7087200" cy="3099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Speech Recognition</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Speech Translation</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Custom sets:</a:t>
            </a:r>
            <a:endParaRPr sz="1800">
              <a:solidFill>
                <a:schemeClr val="dk1"/>
              </a:solidFill>
              <a:latin typeface="Poppins"/>
              <a:ea typeface="Poppins"/>
              <a:cs typeface="Poppins"/>
              <a:sym typeface="Poppins"/>
            </a:endParaRPr>
          </a:p>
          <a:p>
            <a:pPr indent="-342900" lvl="1" marL="9144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Filtering &amp; Synthesis</a:t>
            </a:r>
            <a:endParaRPr sz="1800">
              <a:solidFill>
                <a:schemeClr val="dk1"/>
              </a:solidFill>
              <a:latin typeface="Poppins"/>
              <a:ea typeface="Poppins"/>
              <a:cs typeface="Poppins"/>
              <a:sym typeface="Poppins"/>
            </a:endParaRPr>
          </a:p>
          <a:p>
            <a:pPr indent="-342900" lvl="1" marL="9144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LLM-Judge Speech Understanding Benchmark:</a:t>
            </a:r>
            <a:endParaRPr sz="1800">
              <a:solidFill>
                <a:schemeClr val="dk1"/>
              </a:solidFill>
              <a:latin typeface="Poppins"/>
              <a:ea typeface="Poppins"/>
              <a:cs typeface="Poppins"/>
              <a:sym typeface="Poppins"/>
            </a:endParaRPr>
          </a:p>
          <a:p>
            <a:pPr indent="-342900" lvl="2" marL="13716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Binary helpfulness score: correct / incorrect</a:t>
            </a:r>
            <a:endParaRPr sz="1800">
              <a:solidFill>
                <a:schemeClr val="dk1"/>
              </a:solidFill>
              <a:latin typeface="Poppins"/>
              <a:ea typeface="Poppins"/>
              <a:cs typeface="Poppins"/>
              <a:sym typeface="Poppins"/>
            </a:endParaRPr>
          </a:p>
          <a:p>
            <a:pPr indent="-342900" lvl="2" marL="13716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Grade Score: from 0 to 5</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064" name="Google Shape;2064;p135"/>
          <p:cNvSpPr txBox="1"/>
          <p:nvPr/>
        </p:nvSpPr>
        <p:spPr>
          <a:xfrm>
            <a:off x="7591950" y="4879275"/>
            <a:ext cx="14001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3"/>
              </a:rPr>
              <a:t>https://arxiv.org/pdf/2507.13264v1</a:t>
            </a:r>
            <a:endParaRPr sz="6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8"/>
          <p:cNvSpPr/>
          <p:nvPr/>
        </p:nvSpPr>
        <p:spPr>
          <a:xfrm>
            <a:off x="311700" y="1219200"/>
            <a:ext cx="8115300" cy="1981200"/>
          </a:xfrm>
          <a:prstGeom prst="roundRect">
            <a:avLst>
              <a:gd fmla="val 16667" name="adj"/>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44" name="Google Shape;344;p28"/>
          <p:cNvSpPr txBox="1"/>
          <p:nvPr/>
        </p:nvSpPr>
        <p:spPr>
          <a:xfrm>
            <a:off x="311700" y="2832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u" sz="2800">
                <a:latin typeface="Poppins"/>
                <a:ea typeface="Poppins"/>
                <a:cs typeface="Poppins"/>
                <a:sym typeface="Poppins"/>
              </a:rPr>
              <a:t>AudioLLM For ASR</a:t>
            </a:r>
            <a:endParaRPr sz="2800">
              <a:solidFill>
                <a:srgbClr val="000000"/>
              </a:solidFill>
              <a:latin typeface="Poppins"/>
              <a:ea typeface="Poppins"/>
              <a:cs typeface="Poppins"/>
              <a:sym typeface="Poppins"/>
            </a:endParaRPr>
          </a:p>
        </p:txBody>
      </p:sp>
      <p:sp>
        <p:nvSpPr>
          <p:cNvPr id="345" name="Google Shape;345;p28"/>
          <p:cNvSpPr txBox="1"/>
          <p:nvPr/>
        </p:nvSpPr>
        <p:spPr>
          <a:xfrm>
            <a:off x="417600" y="1346400"/>
            <a:ext cx="8006400" cy="3211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Hard to compare Approaches</a:t>
            </a:r>
            <a:endParaRPr sz="18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Hard enough to compare Models</a:t>
            </a:r>
            <a:endParaRPr sz="18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Insufficiency of WER</a:t>
            </a:r>
            <a:endParaRPr sz="1800">
              <a:solidFill>
                <a:schemeClr val="dk1"/>
              </a:solidFill>
              <a:latin typeface="Poppins"/>
              <a:ea typeface="Poppins"/>
              <a:cs typeface="Poppins"/>
              <a:sym typeface="Poppin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8" name="Shape 2068"/>
        <p:cNvGrpSpPr/>
        <p:nvPr/>
      </p:nvGrpSpPr>
      <p:grpSpPr>
        <a:xfrm>
          <a:off x="0" y="0"/>
          <a:ext cx="0" cy="0"/>
          <a:chOff x="0" y="0"/>
          <a:chExt cx="0" cy="0"/>
        </a:xfrm>
      </p:grpSpPr>
      <p:sp>
        <p:nvSpPr>
          <p:cNvPr id="2069" name="Google Shape;2069;p136"/>
          <p:cNvSpPr/>
          <p:nvPr/>
        </p:nvSpPr>
        <p:spPr>
          <a:xfrm>
            <a:off x="215900" y="1070725"/>
            <a:ext cx="7800900" cy="35670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0" name="Google Shape;2070;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Case Study Voxtral: Evaluation </a:t>
            </a:r>
            <a:endParaRPr>
              <a:latin typeface="Poppins"/>
              <a:ea typeface="Poppins"/>
              <a:cs typeface="Poppins"/>
              <a:sym typeface="Poppins"/>
            </a:endParaRPr>
          </a:p>
        </p:txBody>
      </p:sp>
      <p:sp>
        <p:nvSpPr>
          <p:cNvPr id="2071" name="Google Shape;2071;p136"/>
          <p:cNvSpPr txBox="1"/>
          <p:nvPr/>
        </p:nvSpPr>
        <p:spPr>
          <a:xfrm>
            <a:off x="578300" y="1304024"/>
            <a:ext cx="7087200" cy="3099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Speech Recognition</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Speech Translation</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Custom sets:</a:t>
            </a:r>
            <a:endParaRPr sz="1800">
              <a:solidFill>
                <a:schemeClr val="dk1"/>
              </a:solidFill>
              <a:latin typeface="Poppins"/>
              <a:ea typeface="Poppins"/>
              <a:cs typeface="Poppins"/>
              <a:sym typeface="Poppins"/>
            </a:endParaRPr>
          </a:p>
          <a:p>
            <a:pPr indent="-342900" lvl="1" marL="9144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Filtering &amp; Synthesis</a:t>
            </a:r>
            <a:endParaRPr sz="1800">
              <a:solidFill>
                <a:schemeClr val="dk1"/>
              </a:solidFill>
              <a:latin typeface="Poppins"/>
              <a:ea typeface="Poppins"/>
              <a:cs typeface="Poppins"/>
              <a:sym typeface="Poppins"/>
            </a:endParaRPr>
          </a:p>
          <a:p>
            <a:pPr indent="-342900" lvl="1" marL="9144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LLM-Judge Speech Understanding Benchmark:</a:t>
            </a:r>
            <a:endParaRPr sz="1800">
              <a:solidFill>
                <a:schemeClr val="dk1"/>
              </a:solidFill>
              <a:latin typeface="Poppins"/>
              <a:ea typeface="Poppins"/>
              <a:cs typeface="Poppins"/>
              <a:sym typeface="Poppins"/>
            </a:endParaRPr>
          </a:p>
          <a:p>
            <a:pPr indent="-342900" lvl="2" marL="13716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Binary helpfulness score: correct / incorrect</a:t>
            </a:r>
            <a:endParaRPr sz="1800">
              <a:solidFill>
                <a:schemeClr val="dk1"/>
              </a:solidFill>
              <a:latin typeface="Poppins"/>
              <a:ea typeface="Poppins"/>
              <a:cs typeface="Poppins"/>
              <a:sym typeface="Poppins"/>
            </a:endParaRPr>
          </a:p>
          <a:p>
            <a:pPr indent="-342900" lvl="2" marL="13716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Grade Score: from 0 to 5</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Text Benches</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p:txBody>
      </p:sp>
      <p:sp>
        <p:nvSpPr>
          <p:cNvPr id="2072" name="Google Shape;2072;p136"/>
          <p:cNvSpPr txBox="1"/>
          <p:nvPr/>
        </p:nvSpPr>
        <p:spPr>
          <a:xfrm>
            <a:off x="7591950" y="4879275"/>
            <a:ext cx="14001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3"/>
              </a:rPr>
              <a:t>https://arxiv.org/pdf/2507.13264v1</a:t>
            </a:r>
            <a:endParaRPr sz="600">
              <a:solidFill>
                <a:schemeClr val="dk2"/>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137"/>
          <p:cNvSpPr/>
          <p:nvPr/>
        </p:nvSpPr>
        <p:spPr>
          <a:xfrm>
            <a:off x="215900" y="1070725"/>
            <a:ext cx="7800900" cy="39639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8" name="Google Shape;2078;p1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Case Study Voxtral: Speech Recognition Metrics </a:t>
            </a:r>
            <a:endParaRPr>
              <a:latin typeface="Poppins"/>
              <a:ea typeface="Poppins"/>
              <a:cs typeface="Poppins"/>
              <a:sym typeface="Poppins"/>
            </a:endParaRPr>
          </a:p>
        </p:txBody>
      </p:sp>
      <p:pic>
        <p:nvPicPr>
          <p:cNvPr id="2079" name="Google Shape;2079;p137"/>
          <p:cNvPicPr preferRelativeResize="0"/>
          <p:nvPr/>
        </p:nvPicPr>
        <p:blipFill>
          <a:blip r:embed="rId3">
            <a:alphaModFix/>
          </a:blip>
          <a:stretch>
            <a:fillRect/>
          </a:stretch>
        </p:blipFill>
        <p:spPr>
          <a:xfrm>
            <a:off x="945400" y="1147901"/>
            <a:ext cx="6266374" cy="3767126"/>
          </a:xfrm>
          <a:prstGeom prst="rect">
            <a:avLst/>
          </a:prstGeom>
          <a:noFill/>
          <a:ln>
            <a:noFill/>
          </a:ln>
        </p:spPr>
      </p:pic>
      <p:sp>
        <p:nvSpPr>
          <p:cNvPr id="2080" name="Google Shape;2080;p137"/>
          <p:cNvSpPr txBox="1"/>
          <p:nvPr/>
        </p:nvSpPr>
        <p:spPr>
          <a:xfrm>
            <a:off x="7591950" y="4879275"/>
            <a:ext cx="14001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4"/>
              </a:rPr>
              <a:t>https://arxiv.org/pdf/2507.13264v1</a:t>
            </a:r>
            <a:endParaRPr sz="600">
              <a:solidFill>
                <a:schemeClr val="dk2"/>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138"/>
          <p:cNvSpPr/>
          <p:nvPr/>
        </p:nvSpPr>
        <p:spPr>
          <a:xfrm>
            <a:off x="215900" y="1070725"/>
            <a:ext cx="7800900" cy="39639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6" name="Google Shape;2086;p1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Case Study Voxtral: Speech Translation Metrics </a:t>
            </a:r>
            <a:endParaRPr>
              <a:latin typeface="Poppins"/>
              <a:ea typeface="Poppins"/>
              <a:cs typeface="Poppins"/>
              <a:sym typeface="Poppins"/>
            </a:endParaRPr>
          </a:p>
        </p:txBody>
      </p:sp>
      <p:pic>
        <p:nvPicPr>
          <p:cNvPr id="2087" name="Google Shape;2087;p138" title="Screenshot 2025-11-12 at 18.17.43.png"/>
          <p:cNvPicPr preferRelativeResize="0"/>
          <p:nvPr/>
        </p:nvPicPr>
        <p:blipFill>
          <a:blip r:embed="rId3">
            <a:alphaModFix/>
          </a:blip>
          <a:stretch>
            <a:fillRect/>
          </a:stretch>
        </p:blipFill>
        <p:spPr>
          <a:xfrm>
            <a:off x="723450" y="1191400"/>
            <a:ext cx="6679900" cy="3593775"/>
          </a:xfrm>
          <a:prstGeom prst="rect">
            <a:avLst/>
          </a:prstGeom>
          <a:noFill/>
          <a:ln>
            <a:noFill/>
          </a:ln>
        </p:spPr>
      </p:pic>
      <p:sp>
        <p:nvSpPr>
          <p:cNvPr id="2088" name="Google Shape;2088;p138"/>
          <p:cNvSpPr txBox="1"/>
          <p:nvPr/>
        </p:nvSpPr>
        <p:spPr>
          <a:xfrm>
            <a:off x="7591950" y="4879275"/>
            <a:ext cx="14001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4"/>
              </a:rPr>
              <a:t>https://arxiv.org/pdf/2507.13264v1</a:t>
            </a:r>
            <a:endParaRPr sz="600">
              <a:solidFill>
                <a:schemeClr val="dk2"/>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139"/>
          <p:cNvSpPr/>
          <p:nvPr/>
        </p:nvSpPr>
        <p:spPr>
          <a:xfrm>
            <a:off x="215900" y="1070725"/>
            <a:ext cx="7800900" cy="39639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4" name="Google Shape;2094;p1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Case Study Voxtral: Speech Understanding Metrics </a:t>
            </a:r>
            <a:endParaRPr>
              <a:latin typeface="Poppins"/>
              <a:ea typeface="Poppins"/>
              <a:cs typeface="Poppins"/>
              <a:sym typeface="Poppins"/>
            </a:endParaRPr>
          </a:p>
        </p:txBody>
      </p:sp>
      <p:pic>
        <p:nvPicPr>
          <p:cNvPr id="2095" name="Google Shape;2095;p139" title="Screenshot 2025-11-12 at 18.18.13.png"/>
          <p:cNvPicPr preferRelativeResize="0"/>
          <p:nvPr/>
        </p:nvPicPr>
        <p:blipFill rotWithShape="1">
          <a:blip r:embed="rId3">
            <a:alphaModFix/>
          </a:blip>
          <a:srcRect b="12642" l="0" r="0" t="12635"/>
          <a:stretch/>
        </p:blipFill>
        <p:spPr>
          <a:xfrm>
            <a:off x="462650" y="1191400"/>
            <a:ext cx="6679900" cy="3593776"/>
          </a:xfrm>
          <a:prstGeom prst="rect">
            <a:avLst/>
          </a:prstGeom>
          <a:noFill/>
          <a:ln>
            <a:noFill/>
          </a:ln>
        </p:spPr>
      </p:pic>
      <p:sp>
        <p:nvSpPr>
          <p:cNvPr id="2096" name="Google Shape;2096;p139"/>
          <p:cNvSpPr txBox="1"/>
          <p:nvPr/>
        </p:nvSpPr>
        <p:spPr>
          <a:xfrm>
            <a:off x="7591950" y="4879275"/>
            <a:ext cx="14001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4"/>
              </a:rPr>
              <a:t>https://arxiv.org/pdf/2507.13264v1</a:t>
            </a:r>
            <a:endParaRPr sz="600">
              <a:solidFill>
                <a:schemeClr val="dk2"/>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140"/>
          <p:cNvSpPr/>
          <p:nvPr/>
        </p:nvSpPr>
        <p:spPr>
          <a:xfrm>
            <a:off x="215900" y="1070725"/>
            <a:ext cx="7800900" cy="39639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2" name="Google Shape;2102;p1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Case Study Voxtral: Speech Understanding Metrics </a:t>
            </a:r>
            <a:endParaRPr>
              <a:latin typeface="Poppins"/>
              <a:ea typeface="Poppins"/>
              <a:cs typeface="Poppins"/>
              <a:sym typeface="Poppins"/>
            </a:endParaRPr>
          </a:p>
        </p:txBody>
      </p:sp>
      <p:pic>
        <p:nvPicPr>
          <p:cNvPr id="2103" name="Google Shape;2103;p140" title="Screenshot 2025-11-12 at 18.18.43.png"/>
          <p:cNvPicPr preferRelativeResize="0"/>
          <p:nvPr/>
        </p:nvPicPr>
        <p:blipFill>
          <a:blip r:embed="rId3">
            <a:alphaModFix/>
          </a:blip>
          <a:stretch>
            <a:fillRect/>
          </a:stretch>
        </p:blipFill>
        <p:spPr>
          <a:xfrm>
            <a:off x="839100" y="1165825"/>
            <a:ext cx="6289501" cy="3773701"/>
          </a:xfrm>
          <a:prstGeom prst="rect">
            <a:avLst/>
          </a:prstGeom>
          <a:noFill/>
          <a:ln>
            <a:noFill/>
          </a:ln>
        </p:spPr>
      </p:pic>
      <p:sp>
        <p:nvSpPr>
          <p:cNvPr id="2104" name="Google Shape;2104;p140"/>
          <p:cNvSpPr txBox="1"/>
          <p:nvPr/>
        </p:nvSpPr>
        <p:spPr>
          <a:xfrm>
            <a:off x="7591950" y="4879275"/>
            <a:ext cx="14001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4"/>
              </a:rPr>
              <a:t>https://arxiv.org/pdf/2507.13264v1</a:t>
            </a:r>
            <a:endParaRPr sz="600">
              <a:solidFill>
                <a:schemeClr val="dk2"/>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8" name="Shape 2108"/>
        <p:cNvGrpSpPr/>
        <p:nvPr/>
      </p:nvGrpSpPr>
      <p:grpSpPr>
        <a:xfrm>
          <a:off x="0" y="0"/>
          <a:ext cx="0" cy="0"/>
          <a:chOff x="0" y="0"/>
          <a:chExt cx="0" cy="0"/>
        </a:xfrm>
      </p:grpSpPr>
      <p:sp>
        <p:nvSpPr>
          <p:cNvPr id="2109" name="Google Shape;2109;p141"/>
          <p:cNvSpPr/>
          <p:nvPr/>
        </p:nvSpPr>
        <p:spPr>
          <a:xfrm>
            <a:off x="215900" y="1070725"/>
            <a:ext cx="8685600" cy="39639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0" name="Google Shape;2110;p1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Case Study Voxtral: Pretrain Taks Ablation </a:t>
            </a:r>
            <a:endParaRPr>
              <a:latin typeface="Poppins"/>
              <a:ea typeface="Poppins"/>
              <a:cs typeface="Poppins"/>
              <a:sym typeface="Poppins"/>
            </a:endParaRPr>
          </a:p>
        </p:txBody>
      </p:sp>
      <p:pic>
        <p:nvPicPr>
          <p:cNvPr id="2111" name="Google Shape;2111;p141"/>
          <p:cNvPicPr preferRelativeResize="0"/>
          <p:nvPr/>
        </p:nvPicPr>
        <p:blipFill>
          <a:blip r:embed="rId3">
            <a:alphaModFix/>
          </a:blip>
          <a:stretch>
            <a:fillRect/>
          </a:stretch>
        </p:blipFill>
        <p:spPr>
          <a:xfrm>
            <a:off x="551375" y="1321000"/>
            <a:ext cx="8014652" cy="2501500"/>
          </a:xfrm>
          <a:prstGeom prst="rect">
            <a:avLst/>
          </a:prstGeom>
          <a:solidFill>
            <a:schemeClr val="lt1"/>
          </a:solidFill>
          <a:ln cap="flat" cmpd="sng" w="9525">
            <a:solidFill>
              <a:srgbClr val="B7B7B7"/>
            </a:solidFill>
            <a:prstDash val="solid"/>
            <a:round/>
            <a:headEnd len="sm" w="sm" type="none"/>
            <a:tailEnd len="sm" w="sm" type="none"/>
          </a:ln>
        </p:spPr>
      </p:pic>
      <p:sp>
        <p:nvSpPr>
          <p:cNvPr id="2112" name="Google Shape;2112;p141"/>
          <p:cNvSpPr txBox="1"/>
          <p:nvPr/>
        </p:nvSpPr>
        <p:spPr>
          <a:xfrm>
            <a:off x="7591950" y="4879275"/>
            <a:ext cx="14001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4"/>
              </a:rPr>
              <a:t>https://arxiv.org/pdf/2507.13264v1</a:t>
            </a:r>
            <a:endParaRPr sz="600">
              <a:solidFill>
                <a:schemeClr val="dk2"/>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142"/>
          <p:cNvSpPr/>
          <p:nvPr/>
        </p:nvSpPr>
        <p:spPr>
          <a:xfrm>
            <a:off x="215900" y="1070725"/>
            <a:ext cx="8685600" cy="39639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8" name="Google Shape;2118;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Case Study Voxtral: DPO effect </a:t>
            </a:r>
            <a:endParaRPr>
              <a:latin typeface="Poppins"/>
              <a:ea typeface="Poppins"/>
              <a:cs typeface="Poppins"/>
              <a:sym typeface="Poppins"/>
            </a:endParaRPr>
          </a:p>
        </p:txBody>
      </p:sp>
      <p:pic>
        <p:nvPicPr>
          <p:cNvPr id="2119" name="Google Shape;2119;p142"/>
          <p:cNvPicPr preferRelativeResize="0"/>
          <p:nvPr/>
        </p:nvPicPr>
        <p:blipFill>
          <a:blip r:embed="rId3">
            <a:alphaModFix/>
          </a:blip>
          <a:stretch>
            <a:fillRect/>
          </a:stretch>
        </p:blipFill>
        <p:spPr>
          <a:xfrm>
            <a:off x="415188" y="1480325"/>
            <a:ext cx="8287025" cy="2953351"/>
          </a:xfrm>
          <a:prstGeom prst="rect">
            <a:avLst/>
          </a:prstGeom>
          <a:solidFill>
            <a:schemeClr val="lt1"/>
          </a:solidFill>
          <a:ln cap="flat" cmpd="sng" w="9525">
            <a:solidFill>
              <a:srgbClr val="B7B7B7"/>
            </a:solidFill>
            <a:prstDash val="solid"/>
            <a:round/>
            <a:headEnd len="sm" w="sm" type="none"/>
            <a:tailEnd len="sm" w="sm" type="none"/>
          </a:ln>
        </p:spPr>
      </p:pic>
      <p:sp>
        <p:nvSpPr>
          <p:cNvPr id="2120" name="Google Shape;2120;p142"/>
          <p:cNvSpPr txBox="1"/>
          <p:nvPr/>
        </p:nvSpPr>
        <p:spPr>
          <a:xfrm>
            <a:off x="7591950" y="4879275"/>
            <a:ext cx="14001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4"/>
              </a:rPr>
              <a:t>https://arxiv.org/pdf/2507.13264v1</a:t>
            </a:r>
            <a:endParaRPr sz="600">
              <a:solidFill>
                <a:schemeClr val="dk2"/>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4" name="Shape 2124"/>
        <p:cNvGrpSpPr/>
        <p:nvPr/>
      </p:nvGrpSpPr>
      <p:grpSpPr>
        <a:xfrm>
          <a:off x="0" y="0"/>
          <a:ext cx="0" cy="0"/>
          <a:chOff x="0" y="0"/>
          <a:chExt cx="0" cy="0"/>
        </a:xfrm>
      </p:grpSpPr>
      <p:sp>
        <p:nvSpPr>
          <p:cNvPr id="2125" name="Google Shape;2125;p143"/>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u" sz="2800">
                <a:latin typeface="Poppins"/>
                <a:ea typeface="Poppins"/>
                <a:cs typeface="Poppins"/>
                <a:sym typeface="Poppins"/>
              </a:rPr>
              <a:t>Recap</a:t>
            </a:r>
            <a:endParaRPr sz="2800">
              <a:solidFill>
                <a:srgbClr val="000000"/>
              </a:solidFill>
              <a:latin typeface="Poppins"/>
              <a:ea typeface="Poppins"/>
              <a:cs typeface="Poppins"/>
              <a:sym typeface="Poppins"/>
            </a:endParaRPr>
          </a:p>
        </p:txBody>
      </p:sp>
      <p:sp>
        <p:nvSpPr>
          <p:cNvPr id="2126" name="Google Shape;2126;p143"/>
          <p:cNvSpPr txBox="1"/>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Why LLM</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Why AudioLLM</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What is Audio LLM</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Types of AudioLLM</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Audio-conditioned LLM tasks</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Audio Input: encoders &amp; speech tokens</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Integration Audio embeddings into LLM</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Training stages and data</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Case Study</a:t>
            </a:r>
            <a:endParaRPr sz="1800">
              <a:solidFill>
                <a:schemeClr val="dk1"/>
              </a:solidFill>
              <a:latin typeface="Poppins"/>
              <a:ea typeface="Poppins"/>
              <a:cs typeface="Poppins"/>
              <a:sym typeface="Poppins"/>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144"/>
          <p:cNvSpPr txBox="1"/>
          <p:nvPr/>
        </p:nvSpPr>
        <p:spPr>
          <a:xfrm>
            <a:off x="311708" y="1430375"/>
            <a:ext cx="8520600" cy="205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ru" sz="4080">
                <a:solidFill>
                  <a:srgbClr val="000000"/>
                </a:solidFill>
              </a:rPr>
              <a:t>Спасибо за внимание!</a:t>
            </a:r>
            <a:endParaRPr sz="4080">
              <a:solidFill>
                <a:srgbClr val="000000"/>
              </a:solidFill>
            </a:endParaRPr>
          </a:p>
        </p:txBody>
      </p:sp>
      <p:sp>
        <p:nvSpPr>
          <p:cNvPr id="2132" name="Google Shape;2132;p144"/>
          <p:cNvSpPr txBox="1"/>
          <p:nvPr/>
        </p:nvSpPr>
        <p:spPr>
          <a:xfrm>
            <a:off x="5597400" y="4176525"/>
            <a:ext cx="2405700" cy="559500"/>
          </a:xfrm>
          <a:prstGeom prst="rect">
            <a:avLst/>
          </a:prstGeom>
          <a:noFill/>
          <a:ln>
            <a:noFill/>
          </a:ln>
        </p:spPr>
        <p:txBody>
          <a:bodyPr anchorCtr="0" anchor="t" bIns="91425" lIns="91425" spcFirstLastPara="1" rIns="91425" wrap="square" tIns="91425">
            <a:normAutofit fontScale="85000"/>
          </a:bodyPr>
          <a:lstStyle/>
          <a:p>
            <a:pPr indent="0" lvl="0" marL="0" rtl="0" algn="l">
              <a:lnSpc>
                <a:spcPct val="115000"/>
              </a:lnSpc>
              <a:spcBef>
                <a:spcPts val="0"/>
              </a:spcBef>
              <a:spcAft>
                <a:spcPts val="1200"/>
              </a:spcAft>
              <a:buNone/>
            </a:pPr>
            <a:r>
              <a:rPr lang="ru" sz="1800">
                <a:solidFill>
                  <a:srgbClr val="595959"/>
                </a:solidFill>
              </a:rPr>
              <a:t>@Alexandr_Maximenko</a:t>
            </a:r>
            <a:endParaRPr sz="1800">
              <a:solidFill>
                <a:srgbClr val="595959"/>
              </a:solidFill>
            </a:endParaRPr>
          </a:p>
        </p:txBody>
      </p:sp>
      <p:pic>
        <p:nvPicPr>
          <p:cNvPr id="2133" name="Google Shape;2133;p144"/>
          <p:cNvPicPr preferRelativeResize="0"/>
          <p:nvPr/>
        </p:nvPicPr>
        <p:blipFill>
          <a:blip r:embed="rId3">
            <a:alphaModFix/>
          </a:blip>
          <a:stretch>
            <a:fillRect/>
          </a:stretch>
        </p:blipFill>
        <p:spPr>
          <a:xfrm>
            <a:off x="5227913" y="4247238"/>
            <a:ext cx="369475" cy="369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9"/>
          <p:cNvSpPr txBox="1"/>
          <p:nvPr/>
        </p:nvSpPr>
        <p:spPr>
          <a:xfrm>
            <a:off x="311700" y="2832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u" sz="2800">
                <a:latin typeface="Poppins"/>
                <a:ea typeface="Poppins"/>
                <a:cs typeface="Poppins"/>
                <a:sym typeface="Poppins"/>
              </a:rPr>
              <a:t>AudioLLM For ASR</a:t>
            </a:r>
            <a:endParaRPr sz="2800">
              <a:solidFill>
                <a:srgbClr val="000000"/>
              </a:solidFill>
              <a:latin typeface="Poppins"/>
              <a:ea typeface="Poppins"/>
              <a:cs typeface="Poppins"/>
              <a:sym typeface="Poppins"/>
            </a:endParaRPr>
          </a:p>
        </p:txBody>
      </p:sp>
      <p:graphicFrame>
        <p:nvGraphicFramePr>
          <p:cNvPr id="351" name="Google Shape;351;p29"/>
          <p:cNvGraphicFramePr/>
          <p:nvPr/>
        </p:nvGraphicFramePr>
        <p:xfrm>
          <a:off x="217850" y="1290666"/>
          <a:ext cx="3000000" cy="3000000"/>
        </p:xfrm>
        <a:graphic>
          <a:graphicData uri="http://schemas.openxmlformats.org/drawingml/2006/table">
            <a:tbl>
              <a:tblPr bandRow="1" firstRow="1">
                <a:noFill/>
                <a:tableStyleId>{09B2F903-C4D0-4545-A4E9-4D257F6E6A8B}</a:tableStyleId>
              </a:tblPr>
              <a:tblGrid>
                <a:gridCol w="1651650"/>
                <a:gridCol w="956625"/>
                <a:gridCol w="1031325"/>
                <a:gridCol w="792150"/>
                <a:gridCol w="1330250"/>
                <a:gridCol w="1255525"/>
                <a:gridCol w="1128800"/>
              </a:tblGrid>
              <a:tr h="388625">
                <a:tc>
                  <a:txBody>
                    <a:bodyPr/>
                    <a:lstStyle/>
                    <a:p>
                      <a:pPr indent="0" lvl="0" marL="0" marR="0" rtl="0" algn="l">
                        <a:spcBef>
                          <a:spcPts val="0"/>
                        </a:spcBef>
                        <a:spcAft>
                          <a:spcPts val="0"/>
                        </a:spcAft>
                        <a:buNone/>
                      </a:pPr>
                      <a:r>
                        <a:rPr i="0" lang="ru" sz="1200" u="none" cap="none" strike="noStrike">
                          <a:solidFill>
                            <a:srgbClr val="FFFFFF"/>
                          </a:solidFill>
                          <a:latin typeface="Poppins"/>
                          <a:ea typeface="Poppins"/>
                          <a:cs typeface="Poppins"/>
                          <a:sym typeface="Poppins"/>
                        </a:rPr>
                        <a:t>Task</a:t>
                      </a:r>
                      <a:endParaRPr>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D253F"/>
                    </a:solidFill>
                  </a:tcPr>
                </a:tc>
                <a:tc>
                  <a:txBody>
                    <a:bodyPr/>
                    <a:lstStyle/>
                    <a:p>
                      <a:pPr indent="0" lvl="0" marL="0" marR="0" rtl="0" algn="l">
                        <a:spcBef>
                          <a:spcPts val="0"/>
                        </a:spcBef>
                        <a:spcAft>
                          <a:spcPts val="0"/>
                        </a:spcAft>
                        <a:buNone/>
                      </a:pPr>
                      <a:r>
                        <a:rPr i="0" lang="ru" sz="1200" u="none" cap="none" strike="noStrike">
                          <a:solidFill>
                            <a:srgbClr val="FFFFFF"/>
                          </a:solidFill>
                          <a:latin typeface="Poppins"/>
                          <a:ea typeface="Poppins"/>
                          <a:cs typeface="Poppins"/>
                          <a:sym typeface="Poppins"/>
                        </a:rPr>
                        <a:t>Llama 3 8B</a:t>
                      </a:r>
                      <a:endParaRPr>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D253F"/>
                    </a:solidFill>
                  </a:tcPr>
                </a:tc>
                <a:tc>
                  <a:txBody>
                    <a:bodyPr/>
                    <a:lstStyle/>
                    <a:p>
                      <a:pPr indent="0" lvl="0" marL="0" marR="0" rtl="0" algn="l">
                        <a:spcBef>
                          <a:spcPts val="0"/>
                        </a:spcBef>
                        <a:spcAft>
                          <a:spcPts val="0"/>
                        </a:spcAft>
                        <a:buNone/>
                      </a:pPr>
                      <a:r>
                        <a:rPr i="0" lang="ru" sz="1200" u="none" cap="none" strike="noStrike">
                          <a:solidFill>
                            <a:srgbClr val="FFFFFF"/>
                          </a:solidFill>
                          <a:latin typeface="Poppins"/>
                          <a:ea typeface="Poppins"/>
                          <a:cs typeface="Poppins"/>
                          <a:sym typeface="Poppins"/>
                        </a:rPr>
                        <a:t>Llama 3 70B</a:t>
                      </a:r>
                      <a:endParaRPr>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D253F"/>
                    </a:solidFill>
                  </a:tcPr>
                </a:tc>
                <a:tc>
                  <a:txBody>
                    <a:bodyPr/>
                    <a:lstStyle/>
                    <a:p>
                      <a:pPr indent="0" lvl="0" marL="0" marR="0" rtl="0" algn="l">
                        <a:spcBef>
                          <a:spcPts val="0"/>
                        </a:spcBef>
                        <a:spcAft>
                          <a:spcPts val="0"/>
                        </a:spcAft>
                        <a:buNone/>
                      </a:pPr>
                      <a:r>
                        <a:rPr i="0" lang="ru" sz="1200" u="none" cap="none" strike="noStrike">
                          <a:solidFill>
                            <a:srgbClr val="FFFFFF"/>
                          </a:solidFill>
                          <a:latin typeface="Poppins"/>
                          <a:ea typeface="Poppins"/>
                          <a:cs typeface="Poppins"/>
                          <a:sym typeface="Poppins"/>
                        </a:rPr>
                        <a:t>Whisper</a:t>
                      </a:r>
                      <a:endParaRPr>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D253F"/>
                    </a:solidFill>
                  </a:tcPr>
                </a:tc>
                <a:tc>
                  <a:txBody>
                    <a:bodyPr/>
                    <a:lstStyle/>
                    <a:p>
                      <a:pPr indent="0" lvl="0" marL="0" marR="0" rtl="0" algn="l">
                        <a:spcBef>
                          <a:spcPts val="0"/>
                        </a:spcBef>
                        <a:spcAft>
                          <a:spcPts val="0"/>
                        </a:spcAft>
                        <a:buNone/>
                      </a:pPr>
                      <a:r>
                        <a:rPr i="0" lang="ru" sz="1200" u="none" cap="none" strike="noStrike">
                          <a:solidFill>
                            <a:srgbClr val="FFFFFF"/>
                          </a:solidFill>
                          <a:latin typeface="Poppins"/>
                          <a:ea typeface="Poppins"/>
                          <a:cs typeface="Poppins"/>
                          <a:sym typeface="Poppins"/>
                        </a:rPr>
                        <a:t>SeamlessM4T </a:t>
                      </a:r>
                      <a:endParaRPr>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D253F"/>
                    </a:solidFill>
                  </a:tcPr>
                </a:tc>
                <a:tc>
                  <a:txBody>
                    <a:bodyPr/>
                    <a:lstStyle/>
                    <a:p>
                      <a:pPr indent="0" lvl="0" marL="0" marR="0" rtl="0" algn="l">
                        <a:spcBef>
                          <a:spcPts val="0"/>
                        </a:spcBef>
                        <a:spcAft>
                          <a:spcPts val="0"/>
                        </a:spcAft>
                        <a:buNone/>
                      </a:pPr>
                      <a:r>
                        <a:rPr i="0" lang="ru" sz="1200" u="none" cap="none" strike="noStrike">
                          <a:solidFill>
                            <a:srgbClr val="FFFFFF"/>
                          </a:solidFill>
                          <a:latin typeface="Poppins"/>
                          <a:ea typeface="Poppins"/>
                          <a:cs typeface="Poppins"/>
                          <a:sym typeface="Poppins"/>
                        </a:rPr>
                        <a:t>Gemini 1.0 Ultra</a:t>
                      </a:r>
                      <a:endParaRPr>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D253F"/>
                    </a:solidFill>
                  </a:tcPr>
                </a:tc>
                <a:tc>
                  <a:txBody>
                    <a:bodyPr/>
                    <a:lstStyle/>
                    <a:p>
                      <a:pPr indent="0" lvl="0" marL="0" marR="0" rtl="0" algn="l">
                        <a:spcBef>
                          <a:spcPts val="0"/>
                        </a:spcBef>
                        <a:spcAft>
                          <a:spcPts val="0"/>
                        </a:spcAft>
                        <a:buNone/>
                      </a:pPr>
                      <a:r>
                        <a:rPr i="0" lang="ru" sz="1200" u="none" cap="none" strike="noStrike">
                          <a:solidFill>
                            <a:srgbClr val="FFFFFF"/>
                          </a:solidFill>
                          <a:latin typeface="Poppins"/>
                          <a:ea typeface="Poppins"/>
                          <a:cs typeface="Poppins"/>
                          <a:sym typeface="Poppins"/>
                        </a:rPr>
                        <a:t>Gemini 1.5 Pro</a:t>
                      </a:r>
                      <a:endParaRPr>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D253F"/>
                    </a:solidFill>
                  </a:tcPr>
                </a:tc>
              </a:tr>
              <a:tr h="388625">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MLS (English)</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4.9</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4.4</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6.2 (v2)</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6.5</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4.4</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i="0" lang="ru" sz="1200" u="none" cap="none" strike="noStrike">
                          <a:solidFill>
                            <a:srgbClr val="343A40"/>
                          </a:solidFill>
                          <a:latin typeface="Poppins"/>
                          <a:ea typeface="Poppins"/>
                          <a:cs typeface="Poppins"/>
                          <a:sym typeface="Poppins"/>
                        </a:rPr>
                        <a:t>4.2</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88625">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LibriSpeech (test-other)</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3.4</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b="1" i="0" lang="ru" sz="1200" u="none" cap="none" strike="noStrike">
                          <a:solidFill>
                            <a:srgbClr val="343A40"/>
                          </a:solidFill>
                          <a:latin typeface="Poppins"/>
                          <a:ea typeface="Poppins"/>
                          <a:cs typeface="Poppins"/>
                          <a:sym typeface="Poppins"/>
                        </a:rPr>
                        <a:t>3.1</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4.9 (v2)</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6.2</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r>
              <a:tr h="388625">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VoxPopuli (English)</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6.2</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i="0" lang="ru" sz="1200" u="none" cap="none" strike="noStrike">
                          <a:solidFill>
                            <a:srgbClr val="343A40"/>
                          </a:solidFill>
                          <a:latin typeface="Poppins"/>
                          <a:ea typeface="Poppins"/>
                          <a:cs typeface="Poppins"/>
                          <a:sym typeface="Poppins"/>
                        </a:rPr>
                        <a:t>5.7</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7.0 (v2)</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7.0</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88625">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FLEURS (34 languages)</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9.6</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b="1" i="0" lang="ru" sz="1200" u="none" cap="none" strike="noStrike">
                          <a:solidFill>
                            <a:srgbClr val="343A40"/>
                          </a:solidFill>
                          <a:latin typeface="Poppins"/>
                          <a:ea typeface="Poppins"/>
                          <a:cs typeface="Poppins"/>
                          <a:sym typeface="Poppins"/>
                        </a:rPr>
                        <a:t>8.2</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14.4 (v3)</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11.7</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r>
            </a:tbl>
          </a:graphicData>
        </a:graphic>
      </p:graphicFrame>
      <p:sp>
        <p:nvSpPr>
          <p:cNvPr id="352" name="Google Shape;352;p29"/>
          <p:cNvSpPr txBox="1"/>
          <p:nvPr/>
        </p:nvSpPr>
        <p:spPr>
          <a:xfrm>
            <a:off x="7054700" y="4791200"/>
            <a:ext cx="1884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800" u="sng">
                <a:solidFill>
                  <a:schemeClr val="hlink"/>
                </a:solidFill>
                <a:hlinkClick r:id="rId3"/>
              </a:rPr>
              <a:t>https://arxiv.org/pdf/2407.21783</a:t>
            </a:r>
            <a:endParaRPr sz="8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0"/>
          <p:cNvSpPr txBox="1"/>
          <p:nvPr/>
        </p:nvSpPr>
        <p:spPr>
          <a:xfrm>
            <a:off x="311700" y="2832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u" sz="2800">
                <a:latin typeface="Poppins"/>
                <a:ea typeface="Poppins"/>
                <a:cs typeface="Poppins"/>
                <a:sym typeface="Poppins"/>
              </a:rPr>
              <a:t>AudioLLM For ASR</a:t>
            </a:r>
            <a:endParaRPr sz="2800">
              <a:solidFill>
                <a:srgbClr val="000000"/>
              </a:solidFill>
              <a:latin typeface="Poppins"/>
              <a:ea typeface="Poppins"/>
              <a:cs typeface="Poppins"/>
              <a:sym typeface="Poppins"/>
            </a:endParaRPr>
          </a:p>
        </p:txBody>
      </p:sp>
      <p:graphicFrame>
        <p:nvGraphicFramePr>
          <p:cNvPr id="358" name="Google Shape;358;p30"/>
          <p:cNvGraphicFramePr/>
          <p:nvPr/>
        </p:nvGraphicFramePr>
        <p:xfrm>
          <a:off x="228600" y="1287809"/>
          <a:ext cx="3000000" cy="3000000"/>
        </p:xfrm>
        <a:graphic>
          <a:graphicData uri="http://schemas.openxmlformats.org/drawingml/2006/table">
            <a:tbl>
              <a:tblPr bandRow="1" firstRow="1">
                <a:noFill/>
                <a:tableStyleId>{09B2F903-C4D0-4545-A4E9-4D257F6E6A8B}</a:tableStyleId>
              </a:tblPr>
              <a:tblGrid>
                <a:gridCol w="916925"/>
                <a:gridCol w="2188400"/>
                <a:gridCol w="785925"/>
                <a:gridCol w="647225"/>
                <a:gridCol w="893850"/>
                <a:gridCol w="678075"/>
                <a:gridCol w="801300"/>
                <a:gridCol w="809075"/>
                <a:gridCol w="670725"/>
              </a:tblGrid>
              <a:tr h="436900">
                <a:tc>
                  <a:txBody>
                    <a:bodyPr/>
                    <a:lstStyle/>
                    <a:p>
                      <a:pPr indent="0" lvl="0" marL="0" marR="0" rtl="0" algn="l">
                        <a:spcBef>
                          <a:spcPts val="0"/>
                        </a:spcBef>
                        <a:spcAft>
                          <a:spcPts val="0"/>
                        </a:spcAft>
                        <a:buNone/>
                      </a:pPr>
                      <a:r>
                        <a:rPr i="0" lang="ru" sz="1200" u="none" cap="none" strike="noStrike">
                          <a:solidFill>
                            <a:srgbClr val="FFFFFF"/>
                          </a:solidFill>
                          <a:latin typeface="Poppins"/>
                          <a:ea typeface="Poppins"/>
                          <a:cs typeface="Poppins"/>
                          <a:sym typeface="Poppins"/>
                        </a:rPr>
                        <a:t>Category</a:t>
                      </a:r>
                      <a:endParaRPr>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D253F"/>
                    </a:solidFill>
                  </a:tcPr>
                </a:tc>
                <a:tc>
                  <a:txBody>
                    <a:bodyPr/>
                    <a:lstStyle/>
                    <a:p>
                      <a:pPr indent="0" lvl="0" marL="0" marR="0" rtl="0" algn="l">
                        <a:spcBef>
                          <a:spcPts val="0"/>
                        </a:spcBef>
                        <a:spcAft>
                          <a:spcPts val="0"/>
                        </a:spcAft>
                        <a:buNone/>
                      </a:pPr>
                      <a:r>
                        <a:rPr i="0" lang="ru" sz="1200" u="none" cap="none" strike="noStrike">
                          <a:solidFill>
                            <a:srgbClr val="FFFFFF"/>
                          </a:solidFill>
                          <a:latin typeface="Poppins"/>
                          <a:ea typeface="Poppins"/>
                          <a:cs typeface="Poppins"/>
                          <a:sym typeface="Poppins"/>
                        </a:rPr>
                        <a:t>Task</a:t>
                      </a:r>
                      <a:endParaRPr>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D253F"/>
                    </a:solidFill>
                  </a:tcPr>
                </a:tc>
                <a:tc>
                  <a:txBody>
                    <a:bodyPr/>
                    <a:lstStyle/>
                    <a:p>
                      <a:pPr indent="0" lvl="0" marL="0" marR="0" rtl="0" algn="l">
                        <a:spcBef>
                          <a:spcPts val="0"/>
                        </a:spcBef>
                        <a:spcAft>
                          <a:spcPts val="0"/>
                        </a:spcAft>
                        <a:buNone/>
                      </a:pPr>
                      <a:r>
                        <a:rPr i="0" lang="ru" sz="1200" u="none" cap="none" strike="noStrike">
                          <a:solidFill>
                            <a:srgbClr val="FFFFFF"/>
                          </a:solidFill>
                          <a:latin typeface="Poppins"/>
                          <a:ea typeface="Poppins"/>
                          <a:cs typeface="Poppins"/>
                          <a:sym typeface="Poppins"/>
                        </a:rPr>
                        <a:t>Metric</a:t>
                      </a:r>
                      <a:endParaRPr>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D253F"/>
                    </a:solidFill>
                  </a:tcPr>
                </a:tc>
                <a:tc>
                  <a:txBody>
                    <a:bodyPr/>
                    <a:lstStyle/>
                    <a:p>
                      <a:pPr indent="0" lvl="0" marL="0" marR="0" rtl="0" algn="l">
                        <a:spcBef>
                          <a:spcPts val="0"/>
                        </a:spcBef>
                        <a:spcAft>
                          <a:spcPts val="0"/>
                        </a:spcAft>
                        <a:buNone/>
                      </a:pPr>
                      <a:r>
                        <a:rPr i="0" lang="ru" sz="1200" u="none" cap="none" strike="noStrike">
                          <a:solidFill>
                            <a:srgbClr val="FFFFFF"/>
                          </a:solidFill>
                          <a:latin typeface="Poppins"/>
                          <a:ea typeface="Poppins"/>
                          <a:cs typeface="Poppins"/>
                          <a:sym typeface="Poppins"/>
                        </a:rPr>
                        <a:t>USM</a:t>
                      </a:r>
                      <a:endParaRPr>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D253F"/>
                    </a:solidFill>
                  </a:tcPr>
                </a:tc>
                <a:tc>
                  <a:txBody>
                    <a:bodyPr/>
                    <a:lstStyle/>
                    <a:p>
                      <a:pPr indent="0" lvl="0" marL="0" marR="0" rtl="0" algn="l">
                        <a:spcBef>
                          <a:spcPts val="0"/>
                        </a:spcBef>
                        <a:spcAft>
                          <a:spcPts val="0"/>
                        </a:spcAft>
                        <a:buNone/>
                      </a:pPr>
                      <a:r>
                        <a:rPr i="0" lang="ru" sz="1200" u="none" cap="none" strike="noStrike">
                          <a:solidFill>
                            <a:srgbClr val="FFFFFF"/>
                          </a:solidFill>
                          <a:latin typeface="Poppins"/>
                          <a:ea typeface="Poppins"/>
                          <a:cs typeface="Poppins"/>
                          <a:sym typeface="Poppins"/>
                        </a:rPr>
                        <a:t>Whisper</a:t>
                      </a:r>
                      <a:endParaRPr>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D253F"/>
                    </a:solidFill>
                  </a:tcPr>
                </a:tc>
                <a:tc>
                  <a:txBody>
                    <a:bodyPr/>
                    <a:lstStyle/>
                    <a:p>
                      <a:pPr indent="0" lvl="0" marL="0" marR="0" rtl="0" algn="l">
                        <a:spcBef>
                          <a:spcPts val="0"/>
                        </a:spcBef>
                        <a:spcAft>
                          <a:spcPts val="0"/>
                        </a:spcAft>
                        <a:buNone/>
                      </a:pPr>
                      <a:r>
                        <a:rPr i="0" lang="ru" sz="1200" u="none" cap="none" strike="noStrike">
                          <a:solidFill>
                            <a:srgbClr val="FFFFFF"/>
                          </a:solidFill>
                          <a:latin typeface="Poppins"/>
                          <a:ea typeface="Poppins"/>
                          <a:cs typeface="Poppins"/>
                          <a:sym typeface="Poppins"/>
                        </a:rPr>
                        <a:t>1.0 Pro</a:t>
                      </a:r>
                      <a:endParaRPr>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D253F"/>
                    </a:solidFill>
                  </a:tcPr>
                </a:tc>
                <a:tc>
                  <a:txBody>
                    <a:bodyPr/>
                    <a:lstStyle/>
                    <a:p>
                      <a:pPr indent="0" lvl="0" marL="0" marR="0" rtl="0" algn="l">
                        <a:spcBef>
                          <a:spcPts val="0"/>
                        </a:spcBef>
                        <a:spcAft>
                          <a:spcPts val="0"/>
                        </a:spcAft>
                        <a:buNone/>
                      </a:pPr>
                      <a:r>
                        <a:rPr i="0" lang="ru" sz="1200" u="none" cap="none" strike="noStrike">
                          <a:solidFill>
                            <a:srgbClr val="FFFFFF"/>
                          </a:solidFill>
                          <a:latin typeface="Poppins"/>
                          <a:ea typeface="Poppins"/>
                          <a:cs typeface="Poppins"/>
                          <a:sym typeface="Poppins"/>
                        </a:rPr>
                        <a:t>1.0 Ultra</a:t>
                      </a:r>
                      <a:endParaRPr>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D253F"/>
                    </a:solidFill>
                  </a:tcPr>
                </a:tc>
                <a:tc>
                  <a:txBody>
                    <a:bodyPr/>
                    <a:lstStyle/>
                    <a:p>
                      <a:pPr indent="0" lvl="0" marL="0" marR="0" rtl="0" algn="l">
                        <a:spcBef>
                          <a:spcPts val="0"/>
                        </a:spcBef>
                        <a:spcAft>
                          <a:spcPts val="0"/>
                        </a:spcAft>
                        <a:buNone/>
                      </a:pPr>
                      <a:r>
                        <a:rPr i="0" lang="ru" sz="1200" u="none" cap="none" strike="noStrike">
                          <a:solidFill>
                            <a:srgbClr val="FFFFFF"/>
                          </a:solidFill>
                          <a:latin typeface="Poppins"/>
                          <a:ea typeface="Poppins"/>
                          <a:cs typeface="Poppins"/>
                          <a:sym typeface="Poppins"/>
                        </a:rPr>
                        <a:t>1.5 Flash</a:t>
                      </a:r>
                      <a:endParaRPr>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D253F"/>
                    </a:solidFill>
                  </a:tcPr>
                </a:tc>
                <a:tc>
                  <a:txBody>
                    <a:bodyPr/>
                    <a:lstStyle/>
                    <a:p>
                      <a:pPr indent="0" lvl="0" marL="0" marR="0" rtl="0" algn="l">
                        <a:spcBef>
                          <a:spcPts val="0"/>
                        </a:spcBef>
                        <a:spcAft>
                          <a:spcPts val="0"/>
                        </a:spcAft>
                        <a:buNone/>
                      </a:pPr>
                      <a:r>
                        <a:rPr i="0" lang="ru" sz="1200" u="none" cap="none" strike="noStrike">
                          <a:solidFill>
                            <a:srgbClr val="FFFFFF"/>
                          </a:solidFill>
                          <a:latin typeface="Poppins"/>
                          <a:ea typeface="Poppins"/>
                          <a:cs typeface="Poppins"/>
                          <a:sym typeface="Poppins"/>
                        </a:rPr>
                        <a:t>1.5 Pro</a:t>
                      </a:r>
                      <a:endParaRPr>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D253F"/>
                    </a:solidFill>
                  </a:tcPr>
                </a:tc>
              </a:tr>
              <a:tr h="484875">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ASR</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YouTube (en-us)</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WER </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5.8%</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6.5% </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4.8%</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i="0" lang="ru" sz="1200" u="none" cap="none" strike="noStrike">
                          <a:solidFill>
                            <a:srgbClr val="343A40"/>
                          </a:solidFill>
                          <a:latin typeface="Poppins"/>
                          <a:ea typeface="Poppins"/>
                          <a:cs typeface="Poppins"/>
                          <a:sym typeface="Poppins"/>
                        </a:rPr>
                        <a:t>4.7%</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4.9%</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4.8%</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84875">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ASR</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YouTube (52 lang)</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WER </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22.8%</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41.4% </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22.5%</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b="1" i="0" lang="ru" sz="1200" u="none" cap="none" strike="noStrike">
                          <a:solidFill>
                            <a:srgbClr val="343A40"/>
                          </a:solidFill>
                          <a:latin typeface="Poppins"/>
                          <a:ea typeface="Poppins"/>
                          <a:cs typeface="Poppins"/>
                          <a:sym typeface="Poppins"/>
                        </a:rPr>
                        <a:t>21.0%</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23.8%</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22.6%</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r>
              <a:tr h="484875">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ASR</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Multilingual LibriSpeech (en-us)</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WER </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7.0%</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6.2% </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4.8%</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4.4%</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5.2%</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i="0" lang="ru" sz="1200" u="none" cap="none" strike="noStrike">
                          <a:solidFill>
                            <a:srgbClr val="343A40"/>
                          </a:solidFill>
                          <a:latin typeface="Poppins"/>
                          <a:ea typeface="Poppins"/>
                          <a:cs typeface="Poppins"/>
                          <a:sym typeface="Poppins"/>
                        </a:rPr>
                        <a:t>4.2%</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84875">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ASR</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FLEURS (55 lang)</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WER </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11.2%</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16.6% </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6.4%</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b="1" i="0" lang="ru" sz="1200" u="none" cap="none" strike="noStrike">
                          <a:solidFill>
                            <a:srgbClr val="343A40"/>
                          </a:solidFill>
                          <a:latin typeface="Poppins"/>
                          <a:ea typeface="Poppins"/>
                          <a:cs typeface="Poppins"/>
                          <a:sym typeface="Poppins"/>
                        </a:rPr>
                        <a:t>6.0%</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9.8%</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6.5%</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8F9FA"/>
                    </a:solidFill>
                  </a:tcPr>
                </a:tc>
              </a:tr>
              <a:tr h="484875">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AST</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Covost 2 (20 lang)</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BLEU (↑)</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31.5</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29.4 </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40.0</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i="0" lang="ru" sz="1200" u="none" cap="none" strike="noStrike">
                          <a:solidFill>
                            <a:srgbClr val="343A40"/>
                          </a:solidFill>
                          <a:latin typeface="Poppins"/>
                          <a:ea typeface="Poppins"/>
                          <a:cs typeface="Poppins"/>
                          <a:sym typeface="Poppins"/>
                        </a:rPr>
                        <a:t>41.0</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36.1</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i="0" lang="ru" sz="1200" u="none" cap="none" strike="noStrike">
                          <a:solidFill>
                            <a:srgbClr val="343A40"/>
                          </a:solidFill>
                          <a:latin typeface="Poppins"/>
                          <a:ea typeface="Poppins"/>
                          <a:cs typeface="Poppins"/>
                          <a:sym typeface="Poppins"/>
                        </a:rPr>
                        <a:t>39.4</a:t>
                      </a:r>
                      <a:endParaRPr sz="1200">
                        <a:latin typeface="Poppins"/>
                        <a:ea typeface="Poppins"/>
                        <a:cs typeface="Poppins"/>
                        <a:sym typeface="Poppins"/>
                      </a:endParaRPr>
                    </a:p>
                  </a:txBody>
                  <a:tcPr marT="25400" marB="25400" marR="63500" marL="63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359" name="Google Shape;359;p30"/>
          <p:cNvSpPr txBox="1"/>
          <p:nvPr/>
        </p:nvSpPr>
        <p:spPr>
          <a:xfrm>
            <a:off x="7054700" y="4791200"/>
            <a:ext cx="1884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800" u="sng">
                <a:solidFill>
                  <a:schemeClr val="hlink"/>
                </a:solidFill>
                <a:hlinkClick r:id="rId3"/>
              </a:rPr>
              <a:t>https://arxiv.org/pdf/2312.11805</a:t>
            </a:r>
            <a:endParaRPr sz="8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1"/>
          <p:cNvSpPr txBox="1"/>
          <p:nvPr/>
        </p:nvSpPr>
        <p:spPr>
          <a:xfrm>
            <a:off x="311700" y="2832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u" sz="2800">
                <a:latin typeface="Poppins"/>
                <a:ea typeface="Poppins"/>
                <a:cs typeface="Poppins"/>
                <a:sym typeface="Poppins"/>
              </a:rPr>
              <a:t>AudioLLM For ASR</a:t>
            </a:r>
            <a:endParaRPr sz="2800">
              <a:solidFill>
                <a:srgbClr val="000000"/>
              </a:solidFill>
              <a:latin typeface="Poppins"/>
              <a:ea typeface="Poppins"/>
              <a:cs typeface="Poppins"/>
              <a:sym typeface="Poppins"/>
            </a:endParaRPr>
          </a:p>
        </p:txBody>
      </p:sp>
      <p:pic>
        <p:nvPicPr>
          <p:cNvPr id="365" name="Google Shape;365;p31"/>
          <p:cNvPicPr preferRelativeResize="0"/>
          <p:nvPr/>
        </p:nvPicPr>
        <p:blipFill>
          <a:blip r:embed="rId3">
            <a:alphaModFix/>
          </a:blip>
          <a:stretch>
            <a:fillRect/>
          </a:stretch>
        </p:blipFill>
        <p:spPr>
          <a:xfrm>
            <a:off x="152400" y="1008350"/>
            <a:ext cx="7763097" cy="3982749"/>
          </a:xfrm>
          <a:prstGeom prst="rect">
            <a:avLst/>
          </a:prstGeom>
          <a:noFill/>
          <a:ln>
            <a:noFill/>
          </a:ln>
        </p:spPr>
      </p:pic>
      <p:sp>
        <p:nvSpPr>
          <p:cNvPr id="366" name="Google Shape;366;p31"/>
          <p:cNvSpPr txBox="1"/>
          <p:nvPr/>
        </p:nvSpPr>
        <p:spPr>
          <a:xfrm>
            <a:off x="7054700" y="4791200"/>
            <a:ext cx="1884900" cy="18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800" u="sng">
                <a:solidFill>
                  <a:schemeClr val="hlink"/>
                </a:solidFill>
                <a:hlinkClick r:id="rId4"/>
              </a:rPr>
              <a:t>https://arxiv.org/pdf/2507.13264v1</a:t>
            </a:r>
            <a:endParaRPr sz="8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2"/>
          <p:cNvSpPr txBox="1"/>
          <p:nvPr/>
        </p:nvSpPr>
        <p:spPr>
          <a:xfrm>
            <a:off x="311700" y="2832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u" sz="2800">
                <a:latin typeface="Poppins"/>
                <a:ea typeface="Poppins"/>
                <a:cs typeface="Poppins"/>
                <a:sym typeface="Poppins"/>
              </a:rPr>
              <a:t>AudioLLM For ASR</a:t>
            </a:r>
            <a:endParaRPr sz="2800">
              <a:solidFill>
                <a:srgbClr val="000000"/>
              </a:solidFill>
              <a:latin typeface="Poppins"/>
              <a:ea typeface="Poppins"/>
              <a:cs typeface="Poppins"/>
              <a:sym typeface="Poppins"/>
            </a:endParaRPr>
          </a:p>
        </p:txBody>
      </p:sp>
      <p:pic>
        <p:nvPicPr>
          <p:cNvPr id="372" name="Google Shape;372;p32" title="Artificial Analysis Word Error Rate (AA-WER) Index by Model (10 Nov '25)  (1).png"/>
          <p:cNvPicPr preferRelativeResize="0"/>
          <p:nvPr/>
        </p:nvPicPr>
        <p:blipFill>
          <a:blip r:embed="rId3">
            <a:alphaModFix/>
          </a:blip>
          <a:stretch>
            <a:fillRect/>
          </a:stretch>
        </p:blipFill>
        <p:spPr>
          <a:xfrm>
            <a:off x="152400" y="1008350"/>
            <a:ext cx="8839204" cy="2783831"/>
          </a:xfrm>
          <a:prstGeom prst="rect">
            <a:avLst/>
          </a:prstGeom>
          <a:noFill/>
          <a:ln>
            <a:noFill/>
          </a:ln>
        </p:spPr>
      </p:pic>
      <p:sp>
        <p:nvSpPr>
          <p:cNvPr id="373" name="Google Shape;373;p32"/>
          <p:cNvSpPr txBox="1"/>
          <p:nvPr/>
        </p:nvSpPr>
        <p:spPr>
          <a:xfrm>
            <a:off x="0" y="47742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600" u="sng">
                <a:solidFill>
                  <a:schemeClr val="hlink"/>
                </a:solidFill>
                <a:hlinkClick r:id="rId4"/>
              </a:rPr>
              <a:t>https://artificialanalysis.ai/speech-to-text?error-rate=word-error-rate#artificial-analysis-word-error-rate-aa-wer-index-by-model</a:t>
            </a:r>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What is LLM</a:t>
            </a:r>
            <a:endParaRPr>
              <a:latin typeface="Poppins"/>
              <a:ea typeface="Poppins"/>
              <a:cs typeface="Poppins"/>
              <a:sym typeface="Poppins"/>
            </a:endParaRPr>
          </a:p>
        </p:txBody>
      </p:sp>
      <p:pic>
        <p:nvPicPr>
          <p:cNvPr descr="image.png" id="379" name="Google Shape;379;p33"/>
          <p:cNvPicPr preferRelativeResize="0"/>
          <p:nvPr/>
        </p:nvPicPr>
        <p:blipFill rotWithShape="1">
          <a:blip r:embed="rId3">
            <a:alphaModFix/>
          </a:blip>
          <a:srcRect b="0" l="0" r="0" t="0"/>
          <a:stretch/>
        </p:blipFill>
        <p:spPr>
          <a:xfrm>
            <a:off x="504825" y="2025788"/>
            <a:ext cx="2117775" cy="1459825"/>
          </a:xfrm>
          <a:prstGeom prst="rect">
            <a:avLst/>
          </a:prstGeom>
          <a:noFill/>
          <a:ln>
            <a:noFill/>
          </a:ln>
        </p:spPr>
      </p:pic>
      <p:pic>
        <p:nvPicPr>
          <p:cNvPr descr="image.png" id="380" name="Google Shape;380;p33"/>
          <p:cNvPicPr preferRelativeResize="0"/>
          <p:nvPr/>
        </p:nvPicPr>
        <p:blipFill rotWithShape="1">
          <a:blip r:embed="rId4">
            <a:alphaModFix/>
          </a:blip>
          <a:srcRect b="0" l="0" r="0" t="0"/>
          <a:stretch/>
        </p:blipFill>
        <p:spPr>
          <a:xfrm>
            <a:off x="3451275" y="2226725"/>
            <a:ext cx="2117775" cy="1057950"/>
          </a:xfrm>
          <a:prstGeom prst="rect">
            <a:avLst/>
          </a:prstGeom>
          <a:noFill/>
          <a:ln>
            <a:noFill/>
          </a:ln>
        </p:spPr>
      </p:pic>
      <p:pic>
        <p:nvPicPr>
          <p:cNvPr descr="image.png" id="381" name="Google Shape;381;p33"/>
          <p:cNvPicPr preferRelativeResize="0"/>
          <p:nvPr/>
        </p:nvPicPr>
        <p:blipFill rotWithShape="1">
          <a:blip r:embed="rId5">
            <a:alphaModFix/>
          </a:blip>
          <a:srcRect b="0" l="0" r="0" t="0"/>
          <a:stretch/>
        </p:blipFill>
        <p:spPr>
          <a:xfrm>
            <a:off x="6397725" y="2025800"/>
            <a:ext cx="2117775" cy="1459800"/>
          </a:xfrm>
          <a:prstGeom prst="rect">
            <a:avLst/>
          </a:prstGeom>
          <a:noFill/>
          <a:ln>
            <a:noFill/>
          </a:ln>
        </p:spPr>
      </p:pic>
      <p:sp>
        <p:nvSpPr>
          <p:cNvPr id="382" name="Google Shape;382;p33"/>
          <p:cNvSpPr txBox="1"/>
          <p:nvPr/>
        </p:nvSpPr>
        <p:spPr>
          <a:xfrm>
            <a:off x="611401" y="2605862"/>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0" lang="ru" sz="1413" u="none" cap="none" strike="noStrike">
                <a:solidFill>
                  <a:srgbClr val="0D253F"/>
                </a:solidFill>
                <a:latin typeface="Poppins"/>
                <a:ea typeface="Poppins"/>
                <a:cs typeface="Poppins"/>
                <a:sym typeface="Poppins"/>
              </a:rPr>
              <a:t>Input Modality</a:t>
            </a:r>
            <a:endParaRPr sz="1014">
              <a:latin typeface="Poppins"/>
              <a:ea typeface="Poppins"/>
              <a:cs typeface="Poppins"/>
              <a:sym typeface="Poppins"/>
            </a:endParaRPr>
          </a:p>
        </p:txBody>
      </p:sp>
      <p:sp>
        <p:nvSpPr>
          <p:cNvPr id="383" name="Google Shape;383;p33"/>
          <p:cNvSpPr txBox="1"/>
          <p:nvPr/>
        </p:nvSpPr>
        <p:spPr>
          <a:xfrm>
            <a:off x="611401" y="2866241"/>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13" u="none" cap="none" strike="noStrike">
                <a:solidFill>
                  <a:schemeClr val="dk1"/>
                </a:solidFill>
                <a:latin typeface="Poppins"/>
                <a:ea typeface="Poppins"/>
                <a:cs typeface="Poppins"/>
                <a:sym typeface="Poppins"/>
              </a:rPr>
              <a:t>Tex</a:t>
            </a:r>
            <a:r>
              <a:rPr b="1" lang="ru" sz="1413">
                <a:solidFill>
                  <a:schemeClr val="dk1"/>
                </a:solidFill>
                <a:latin typeface="Poppins"/>
                <a:ea typeface="Poppins"/>
                <a:cs typeface="Poppins"/>
                <a:sym typeface="Poppins"/>
              </a:rPr>
              <a:t>t</a:t>
            </a:r>
            <a:endParaRPr b="1" sz="1014">
              <a:solidFill>
                <a:schemeClr val="dk1"/>
              </a:solidFill>
              <a:latin typeface="Poppins"/>
              <a:ea typeface="Poppins"/>
              <a:cs typeface="Poppins"/>
              <a:sym typeface="Poppins"/>
            </a:endParaRPr>
          </a:p>
        </p:txBody>
      </p:sp>
      <p:pic>
        <p:nvPicPr>
          <p:cNvPr descr="image.png" id="384" name="Google Shape;384;p33"/>
          <p:cNvPicPr preferRelativeResize="0"/>
          <p:nvPr/>
        </p:nvPicPr>
        <p:blipFill rotWithShape="1">
          <a:blip r:embed="rId6">
            <a:alphaModFix/>
          </a:blip>
          <a:srcRect b="0" l="0" r="0" t="0"/>
          <a:stretch/>
        </p:blipFill>
        <p:spPr>
          <a:xfrm>
            <a:off x="2829766" y="2548529"/>
            <a:ext cx="414339" cy="414339"/>
          </a:xfrm>
          <a:prstGeom prst="rect">
            <a:avLst/>
          </a:prstGeom>
          <a:noFill/>
          <a:ln>
            <a:noFill/>
          </a:ln>
        </p:spPr>
      </p:pic>
      <p:sp>
        <p:nvSpPr>
          <p:cNvPr id="385" name="Google Shape;385;p33"/>
          <p:cNvSpPr txBox="1"/>
          <p:nvPr/>
        </p:nvSpPr>
        <p:spPr>
          <a:xfrm>
            <a:off x="3557852" y="280679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Text-Only </a:t>
            </a:r>
            <a:r>
              <a:rPr i="0" lang="ru" sz="1413" u="none" cap="none" strike="noStrike">
                <a:solidFill>
                  <a:srgbClr val="0D253F"/>
                </a:solidFill>
                <a:latin typeface="Poppins"/>
                <a:ea typeface="Poppins"/>
                <a:cs typeface="Poppins"/>
                <a:sym typeface="Poppins"/>
              </a:rPr>
              <a:t>LLM </a:t>
            </a:r>
            <a:endParaRPr sz="1014">
              <a:latin typeface="Poppins"/>
              <a:ea typeface="Poppins"/>
              <a:cs typeface="Poppins"/>
              <a:sym typeface="Poppins"/>
            </a:endParaRPr>
          </a:p>
        </p:txBody>
      </p:sp>
      <p:pic>
        <p:nvPicPr>
          <p:cNvPr descr="image.png" id="386" name="Google Shape;386;p33"/>
          <p:cNvPicPr preferRelativeResize="0"/>
          <p:nvPr/>
        </p:nvPicPr>
        <p:blipFill rotWithShape="1">
          <a:blip r:embed="rId7">
            <a:alphaModFix/>
          </a:blip>
          <a:srcRect b="0" l="0" r="0" t="0"/>
          <a:stretch/>
        </p:blipFill>
        <p:spPr>
          <a:xfrm>
            <a:off x="5776218" y="2548529"/>
            <a:ext cx="414339" cy="414339"/>
          </a:xfrm>
          <a:prstGeom prst="rect">
            <a:avLst/>
          </a:prstGeom>
          <a:noFill/>
          <a:ln>
            <a:noFill/>
          </a:ln>
        </p:spPr>
      </p:pic>
      <p:sp>
        <p:nvSpPr>
          <p:cNvPr id="387" name="Google Shape;387;p33"/>
          <p:cNvSpPr txBox="1"/>
          <p:nvPr/>
        </p:nvSpPr>
        <p:spPr>
          <a:xfrm>
            <a:off x="6504304" y="2605874"/>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Output Modality</a:t>
            </a:r>
            <a:endParaRPr sz="1014">
              <a:latin typeface="Poppins"/>
              <a:ea typeface="Poppins"/>
              <a:cs typeface="Poppins"/>
              <a:sym typeface="Poppins"/>
            </a:endParaRPr>
          </a:p>
        </p:txBody>
      </p:sp>
      <p:pic>
        <p:nvPicPr>
          <p:cNvPr descr="image.png" id="388" name="Google Shape;388;p33"/>
          <p:cNvPicPr preferRelativeResize="0"/>
          <p:nvPr/>
        </p:nvPicPr>
        <p:blipFill rotWithShape="1">
          <a:blip r:embed="rId8">
            <a:alphaModFix/>
          </a:blip>
          <a:srcRect b="0" l="0" r="0" t="0"/>
          <a:stretch/>
        </p:blipFill>
        <p:spPr>
          <a:xfrm>
            <a:off x="1460071" y="2191523"/>
            <a:ext cx="207170" cy="276226"/>
          </a:xfrm>
          <a:prstGeom prst="rect">
            <a:avLst/>
          </a:prstGeom>
          <a:noFill/>
          <a:ln>
            <a:noFill/>
          </a:ln>
        </p:spPr>
      </p:pic>
      <p:pic>
        <p:nvPicPr>
          <p:cNvPr descr="image.png" id="389" name="Google Shape;389;p33"/>
          <p:cNvPicPr preferRelativeResize="0"/>
          <p:nvPr/>
        </p:nvPicPr>
        <p:blipFill rotWithShape="1">
          <a:blip r:embed="rId9">
            <a:alphaModFix/>
          </a:blip>
          <a:srcRect b="0" l="0" r="0" t="0"/>
          <a:stretch/>
        </p:blipFill>
        <p:spPr>
          <a:xfrm>
            <a:off x="4371995" y="2392460"/>
            <a:ext cx="276226" cy="276226"/>
          </a:xfrm>
          <a:prstGeom prst="rect">
            <a:avLst/>
          </a:prstGeom>
          <a:noFill/>
          <a:ln>
            <a:noFill/>
          </a:ln>
        </p:spPr>
      </p:pic>
      <p:sp>
        <p:nvSpPr>
          <p:cNvPr id="390" name="Google Shape;390;p33"/>
          <p:cNvSpPr txBox="1"/>
          <p:nvPr/>
        </p:nvSpPr>
        <p:spPr>
          <a:xfrm>
            <a:off x="6504226" y="2866254"/>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13" u="none" cap="none" strike="noStrike">
                <a:solidFill>
                  <a:schemeClr val="dk1"/>
                </a:solidFill>
                <a:latin typeface="Poppins"/>
                <a:ea typeface="Poppins"/>
                <a:cs typeface="Poppins"/>
                <a:sym typeface="Poppins"/>
              </a:rPr>
              <a:t>Tex</a:t>
            </a:r>
            <a:r>
              <a:rPr b="1" lang="ru" sz="1413">
                <a:solidFill>
                  <a:schemeClr val="dk1"/>
                </a:solidFill>
                <a:latin typeface="Poppins"/>
                <a:ea typeface="Poppins"/>
                <a:cs typeface="Poppins"/>
                <a:sym typeface="Poppins"/>
              </a:rPr>
              <a:t>t</a:t>
            </a:r>
            <a:endParaRPr b="1" sz="1014">
              <a:solidFill>
                <a:schemeClr val="dk1"/>
              </a:solidFill>
              <a:latin typeface="Poppins"/>
              <a:ea typeface="Poppins"/>
              <a:cs typeface="Poppins"/>
              <a:sym typeface="Poppins"/>
            </a:endParaRPr>
          </a:p>
        </p:txBody>
      </p:sp>
      <p:pic>
        <p:nvPicPr>
          <p:cNvPr id="391" name="Google Shape;391;p33"/>
          <p:cNvPicPr preferRelativeResize="0"/>
          <p:nvPr/>
        </p:nvPicPr>
        <p:blipFill>
          <a:blip r:embed="rId10">
            <a:alphaModFix/>
          </a:blip>
          <a:stretch>
            <a:fillRect/>
          </a:stretch>
        </p:blipFill>
        <p:spPr>
          <a:xfrm>
            <a:off x="7249488" y="2148675"/>
            <a:ext cx="414324" cy="4143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What is AudioLLM</a:t>
            </a:r>
            <a:endParaRPr>
              <a:latin typeface="Poppins"/>
              <a:ea typeface="Poppins"/>
              <a:cs typeface="Poppins"/>
              <a:sym typeface="Poppins"/>
            </a:endParaRPr>
          </a:p>
        </p:txBody>
      </p:sp>
      <p:pic>
        <p:nvPicPr>
          <p:cNvPr descr="image.png" id="397" name="Google Shape;397;p34"/>
          <p:cNvPicPr preferRelativeResize="0"/>
          <p:nvPr/>
        </p:nvPicPr>
        <p:blipFill rotWithShape="1">
          <a:blip r:embed="rId3">
            <a:alphaModFix/>
          </a:blip>
          <a:srcRect b="0" l="0" r="0" t="0"/>
          <a:stretch/>
        </p:blipFill>
        <p:spPr>
          <a:xfrm>
            <a:off x="504825" y="1208862"/>
            <a:ext cx="2117775" cy="1459825"/>
          </a:xfrm>
          <a:prstGeom prst="rect">
            <a:avLst/>
          </a:prstGeom>
          <a:noFill/>
          <a:ln>
            <a:noFill/>
          </a:ln>
        </p:spPr>
      </p:pic>
      <p:pic>
        <p:nvPicPr>
          <p:cNvPr descr="image.png" id="398" name="Google Shape;398;p34"/>
          <p:cNvPicPr preferRelativeResize="0"/>
          <p:nvPr/>
        </p:nvPicPr>
        <p:blipFill rotWithShape="1">
          <a:blip r:embed="rId4">
            <a:alphaModFix/>
          </a:blip>
          <a:srcRect b="0" l="0" r="0" t="0"/>
          <a:stretch/>
        </p:blipFill>
        <p:spPr>
          <a:xfrm>
            <a:off x="3451275" y="2226725"/>
            <a:ext cx="2117775" cy="1057950"/>
          </a:xfrm>
          <a:prstGeom prst="rect">
            <a:avLst/>
          </a:prstGeom>
          <a:noFill/>
          <a:ln>
            <a:noFill/>
          </a:ln>
        </p:spPr>
      </p:pic>
      <p:pic>
        <p:nvPicPr>
          <p:cNvPr descr="image.png" id="399" name="Google Shape;399;p34"/>
          <p:cNvPicPr preferRelativeResize="0"/>
          <p:nvPr/>
        </p:nvPicPr>
        <p:blipFill rotWithShape="1">
          <a:blip r:embed="rId5">
            <a:alphaModFix/>
          </a:blip>
          <a:srcRect b="0" l="0" r="0" t="0"/>
          <a:stretch/>
        </p:blipFill>
        <p:spPr>
          <a:xfrm>
            <a:off x="6397725" y="1167775"/>
            <a:ext cx="2117775" cy="1459800"/>
          </a:xfrm>
          <a:prstGeom prst="rect">
            <a:avLst/>
          </a:prstGeom>
          <a:noFill/>
          <a:ln>
            <a:noFill/>
          </a:ln>
        </p:spPr>
      </p:pic>
      <p:sp>
        <p:nvSpPr>
          <p:cNvPr id="400" name="Google Shape;400;p34"/>
          <p:cNvSpPr txBox="1"/>
          <p:nvPr/>
        </p:nvSpPr>
        <p:spPr>
          <a:xfrm>
            <a:off x="611401" y="1788937"/>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0" lang="ru" sz="1413" u="none" cap="none" strike="noStrike">
                <a:solidFill>
                  <a:srgbClr val="0D253F"/>
                </a:solidFill>
                <a:latin typeface="Poppins"/>
                <a:ea typeface="Poppins"/>
                <a:cs typeface="Poppins"/>
                <a:sym typeface="Poppins"/>
              </a:rPr>
              <a:t>Input Modality</a:t>
            </a:r>
            <a:endParaRPr sz="1014">
              <a:latin typeface="Poppins"/>
              <a:ea typeface="Poppins"/>
              <a:cs typeface="Poppins"/>
              <a:sym typeface="Poppins"/>
            </a:endParaRPr>
          </a:p>
        </p:txBody>
      </p:sp>
      <p:sp>
        <p:nvSpPr>
          <p:cNvPr id="401" name="Google Shape;401;p34"/>
          <p:cNvSpPr txBox="1"/>
          <p:nvPr/>
        </p:nvSpPr>
        <p:spPr>
          <a:xfrm>
            <a:off x="611401" y="2049316"/>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13" u="none" cap="none" strike="noStrike">
                <a:solidFill>
                  <a:schemeClr val="dk1"/>
                </a:solidFill>
                <a:latin typeface="Poppins"/>
                <a:ea typeface="Poppins"/>
                <a:cs typeface="Poppins"/>
                <a:sym typeface="Poppins"/>
              </a:rPr>
              <a:t>Tex</a:t>
            </a:r>
            <a:r>
              <a:rPr b="1" lang="ru" sz="1413">
                <a:solidFill>
                  <a:schemeClr val="dk1"/>
                </a:solidFill>
                <a:latin typeface="Poppins"/>
                <a:ea typeface="Poppins"/>
                <a:cs typeface="Poppins"/>
                <a:sym typeface="Poppins"/>
              </a:rPr>
              <a:t>t</a:t>
            </a:r>
            <a:endParaRPr b="1" sz="1014">
              <a:solidFill>
                <a:schemeClr val="dk1"/>
              </a:solidFill>
              <a:latin typeface="Poppins"/>
              <a:ea typeface="Poppins"/>
              <a:cs typeface="Poppins"/>
              <a:sym typeface="Poppins"/>
            </a:endParaRPr>
          </a:p>
        </p:txBody>
      </p:sp>
      <p:pic>
        <p:nvPicPr>
          <p:cNvPr descr="image.png" id="402" name="Google Shape;402;p34"/>
          <p:cNvPicPr preferRelativeResize="0"/>
          <p:nvPr/>
        </p:nvPicPr>
        <p:blipFill rotWithShape="1">
          <a:blip r:embed="rId6">
            <a:alphaModFix/>
          </a:blip>
          <a:srcRect b="0" l="0" r="0" t="0"/>
          <a:stretch/>
        </p:blipFill>
        <p:spPr>
          <a:xfrm rot="1800000">
            <a:off x="2829779" y="2125154"/>
            <a:ext cx="414338" cy="414338"/>
          </a:xfrm>
          <a:prstGeom prst="rect">
            <a:avLst/>
          </a:prstGeom>
          <a:noFill/>
          <a:ln>
            <a:noFill/>
          </a:ln>
        </p:spPr>
      </p:pic>
      <p:sp>
        <p:nvSpPr>
          <p:cNvPr id="403" name="Google Shape;403;p34"/>
          <p:cNvSpPr txBox="1"/>
          <p:nvPr/>
        </p:nvSpPr>
        <p:spPr>
          <a:xfrm>
            <a:off x="3557852" y="280679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Multimodal </a:t>
            </a:r>
            <a:r>
              <a:rPr i="0" lang="ru" sz="1413" u="none" cap="none" strike="noStrike">
                <a:solidFill>
                  <a:srgbClr val="0D253F"/>
                </a:solidFill>
                <a:latin typeface="Poppins"/>
                <a:ea typeface="Poppins"/>
                <a:cs typeface="Poppins"/>
                <a:sym typeface="Poppins"/>
              </a:rPr>
              <a:t>LLM </a:t>
            </a:r>
            <a:endParaRPr sz="1014">
              <a:latin typeface="Poppins"/>
              <a:ea typeface="Poppins"/>
              <a:cs typeface="Poppins"/>
              <a:sym typeface="Poppins"/>
            </a:endParaRPr>
          </a:p>
        </p:txBody>
      </p:sp>
      <p:sp>
        <p:nvSpPr>
          <p:cNvPr id="404" name="Google Shape;404;p34"/>
          <p:cNvSpPr txBox="1"/>
          <p:nvPr/>
        </p:nvSpPr>
        <p:spPr>
          <a:xfrm>
            <a:off x="6504304" y="174784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Output Modality</a:t>
            </a:r>
            <a:endParaRPr sz="1014">
              <a:latin typeface="Poppins"/>
              <a:ea typeface="Poppins"/>
              <a:cs typeface="Poppins"/>
              <a:sym typeface="Poppins"/>
            </a:endParaRPr>
          </a:p>
        </p:txBody>
      </p:sp>
      <p:pic>
        <p:nvPicPr>
          <p:cNvPr descr="image.png" id="405" name="Google Shape;405;p34"/>
          <p:cNvPicPr preferRelativeResize="0"/>
          <p:nvPr/>
        </p:nvPicPr>
        <p:blipFill rotWithShape="1">
          <a:blip r:embed="rId7">
            <a:alphaModFix/>
          </a:blip>
          <a:srcRect b="0" l="0" r="0" t="0"/>
          <a:stretch/>
        </p:blipFill>
        <p:spPr>
          <a:xfrm>
            <a:off x="1460071" y="1374598"/>
            <a:ext cx="207170" cy="276226"/>
          </a:xfrm>
          <a:prstGeom prst="rect">
            <a:avLst/>
          </a:prstGeom>
          <a:noFill/>
          <a:ln>
            <a:noFill/>
          </a:ln>
        </p:spPr>
      </p:pic>
      <p:pic>
        <p:nvPicPr>
          <p:cNvPr descr="image.png" id="406" name="Google Shape;406;p34"/>
          <p:cNvPicPr preferRelativeResize="0"/>
          <p:nvPr/>
        </p:nvPicPr>
        <p:blipFill rotWithShape="1">
          <a:blip r:embed="rId8">
            <a:alphaModFix/>
          </a:blip>
          <a:srcRect b="0" l="0" r="0" t="0"/>
          <a:stretch/>
        </p:blipFill>
        <p:spPr>
          <a:xfrm>
            <a:off x="4371995" y="2392460"/>
            <a:ext cx="276226" cy="276226"/>
          </a:xfrm>
          <a:prstGeom prst="rect">
            <a:avLst/>
          </a:prstGeom>
          <a:noFill/>
          <a:ln>
            <a:noFill/>
          </a:ln>
        </p:spPr>
      </p:pic>
      <p:sp>
        <p:nvSpPr>
          <p:cNvPr id="407" name="Google Shape;407;p34"/>
          <p:cNvSpPr txBox="1"/>
          <p:nvPr/>
        </p:nvSpPr>
        <p:spPr>
          <a:xfrm>
            <a:off x="6504226" y="200822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13" u="none" cap="none" strike="noStrike">
                <a:solidFill>
                  <a:schemeClr val="dk1"/>
                </a:solidFill>
                <a:latin typeface="Poppins"/>
                <a:ea typeface="Poppins"/>
                <a:cs typeface="Poppins"/>
                <a:sym typeface="Poppins"/>
              </a:rPr>
              <a:t>Tex</a:t>
            </a:r>
            <a:r>
              <a:rPr b="1" lang="ru" sz="1413">
                <a:solidFill>
                  <a:schemeClr val="dk1"/>
                </a:solidFill>
                <a:latin typeface="Poppins"/>
                <a:ea typeface="Poppins"/>
                <a:cs typeface="Poppins"/>
                <a:sym typeface="Poppins"/>
              </a:rPr>
              <a:t>t</a:t>
            </a:r>
            <a:endParaRPr b="1" sz="1014">
              <a:solidFill>
                <a:schemeClr val="dk1"/>
              </a:solidFill>
              <a:latin typeface="Poppins"/>
              <a:ea typeface="Poppins"/>
              <a:cs typeface="Poppins"/>
              <a:sym typeface="Poppins"/>
            </a:endParaRPr>
          </a:p>
        </p:txBody>
      </p:sp>
      <p:pic>
        <p:nvPicPr>
          <p:cNvPr descr="image.png" id="408" name="Google Shape;408;p34"/>
          <p:cNvPicPr preferRelativeResize="0"/>
          <p:nvPr/>
        </p:nvPicPr>
        <p:blipFill rotWithShape="1">
          <a:blip r:embed="rId3">
            <a:alphaModFix/>
          </a:blip>
          <a:srcRect b="0" l="0" r="0" t="0"/>
          <a:stretch/>
        </p:blipFill>
        <p:spPr>
          <a:xfrm>
            <a:off x="504825" y="2962863"/>
            <a:ext cx="2117775" cy="1459825"/>
          </a:xfrm>
          <a:prstGeom prst="rect">
            <a:avLst/>
          </a:prstGeom>
          <a:noFill/>
          <a:ln>
            <a:noFill/>
          </a:ln>
        </p:spPr>
      </p:pic>
      <p:sp>
        <p:nvSpPr>
          <p:cNvPr id="409" name="Google Shape;409;p34"/>
          <p:cNvSpPr txBox="1"/>
          <p:nvPr/>
        </p:nvSpPr>
        <p:spPr>
          <a:xfrm>
            <a:off x="611401" y="3542937"/>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0" lang="ru" sz="1413" u="none" cap="none" strike="noStrike">
                <a:solidFill>
                  <a:srgbClr val="0D253F"/>
                </a:solidFill>
                <a:latin typeface="Poppins"/>
                <a:ea typeface="Poppins"/>
                <a:cs typeface="Poppins"/>
                <a:sym typeface="Poppins"/>
              </a:rPr>
              <a:t>Input Modality</a:t>
            </a:r>
            <a:endParaRPr sz="1014">
              <a:latin typeface="Poppins"/>
              <a:ea typeface="Poppins"/>
              <a:cs typeface="Poppins"/>
              <a:sym typeface="Poppins"/>
            </a:endParaRPr>
          </a:p>
        </p:txBody>
      </p:sp>
      <p:sp>
        <p:nvSpPr>
          <p:cNvPr id="410" name="Google Shape;410;p34"/>
          <p:cNvSpPr txBox="1"/>
          <p:nvPr/>
        </p:nvSpPr>
        <p:spPr>
          <a:xfrm>
            <a:off x="611401" y="3803316"/>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ru" sz="1413">
                <a:solidFill>
                  <a:schemeClr val="dk1"/>
                </a:solidFill>
                <a:latin typeface="Poppins"/>
                <a:ea typeface="Poppins"/>
                <a:cs typeface="Poppins"/>
                <a:sym typeface="Poppins"/>
              </a:rPr>
              <a:t>Audio</a:t>
            </a:r>
            <a:endParaRPr b="1" sz="1014">
              <a:solidFill>
                <a:schemeClr val="dk1"/>
              </a:solidFill>
              <a:latin typeface="Poppins"/>
              <a:ea typeface="Poppins"/>
              <a:cs typeface="Poppins"/>
              <a:sym typeface="Poppins"/>
            </a:endParaRPr>
          </a:p>
        </p:txBody>
      </p:sp>
      <p:pic>
        <p:nvPicPr>
          <p:cNvPr descr="image.png" id="411" name="Google Shape;411;p34"/>
          <p:cNvPicPr preferRelativeResize="0"/>
          <p:nvPr/>
        </p:nvPicPr>
        <p:blipFill rotWithShape="1">
          <a:blip r:embed="rId5">
            <a:alphaModFix/>
          </a:blip>
          <a:srcRect b="0" l="0" r="0" t="0"/>
          <a:stretch/>
        </p:blipFill>
        <p:spPr>
          <a:xfrm>
            <a:off x="6397725" y="2921775"/>
            <a:ext cx="2117775" cy="1459800"/>
          </a:xfrm>
          <a:prstGeom prst="rect">
            <a:avLst/>
          </a:prstGeom>
          <a:noFill/>
          <a:ln>
            <a:noFill/>
          </a:ln>
        </p:spPr>
      </p:pic>
      <p:sp>
        <p:nvSpPr>
          <p:cNvPr id="412" name="Google Shape;412;p34"/>
          <p:cNvSpPr txBox="1"/>
          <p:nvPr/>
        </p:nvSpPr>
        <p:spPr>
          <a:xfrm>
            <a:off x="6504304" y="350184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Output Modality</a:t>
            </a:r>
            <a:endParaRPr sz="1014">
              <a:latin typeface="Poppins"/>
              <a:ea typeface="Poppins"/>
              <a:cs typeface="Poppins"/>
              <a:sym typeface="Poppins"/>
            </a:endParaRPr>
          </a:p>
        </p:txBody>
      </p:sp>
      <p:sp>
        <p:nvSpPr>
          <p:cNvPr id="413" name="Google Shape;413;p34"/>
          <p:cNvSpPr txBox="1"/>
          <p:nvPr/>
        </p:nvSpPr>
        <p:spPr>
          <a:xfrm>
            <a:off x="6504226" y="376222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ru" sz="1413">
                <a:solidFill>
                  <a:schemeClr val="dk1"/>
                </a:solidFill>
                <a:latin typeface="Poppins"/>
                <a:ea typeface="Poppins"/>
                <a:cs typeface="Poppins"/>
                <a:sym typeface="Poppins"/>
              </a:rPr>
              <a:t>Audio</a:t>
            </a:r>
            <a:endParaRPr b="1" sz="1014">
              <a:solidFill>
                <a:schemeClr val="dk1"/>
              </a:solidFill>
              <a:latin typeface="Poppins"/>
              <a:ea typeface="Poppins"/>
              <a:cs typeface="Poppins"/>
              <a:sym typeface="Poppins"/>
            </a:endParaRPr>
          </a:p>
        </p:txBody>
      </p:sp>
      <p:pic>
        <p:nvPicPr>
          <p:cNvPr descr="image.png" id="414" name="Google Shape;414;p34"/>
          <p:cNvPicPr preferRelativeResize="0"/>
          <p:nvPr/>
        </p:nvPicPr>
        <p:blipFill rotWithShape="1">
          <a:blip r:embed="rId9">
            <a:alphaModFix/>
          </a:blip>
          <a:srcRect b="0" l="0" r="0" t="0"/>
          <a:stretch/>
        </p:blipFill>
        <p:spPr>
          <a:xfrm>
            <a:off x="1391111" y="3097888"/>
            <a:ext cx="345281" cy="276225"/>
          </a:xfrm>
          <a:prstGeom prst="rect">
            <a:avLst/>
          </a:prstGeom>
          <a:noFill/>
          <a:ln>
            <a:noFill/>
          </a:ln>
        </p:spPr>
      </p:pic>
      <p:pic>
        <p:nvPicPr>
          <p:cNvPr id="415" name="Google Shape;415;p34"/>
          <p:cNvPicPr preferRelativeResize="0"/>
          <p:nvPr/>
        </p:nvPicPr>
        <p:blipFill>
          <a:blip r:embed="rId10">
            <a:alphaModFix/>
          </a:blip>
          <a:stretch>
            <a:fillRect/>
          </a:stretch>
        </p:blipFill>
        <p:spPr>
          <a:xfrm>
            <a:off x="7249488" y="1290650"/>
            <a:ext cx="414324" cy="414324"/>
          </a:xfrm>
          <a:prstGeom prst="rect">
            <a:avLst/>
          </a:prstGeom>
          <a:noFill/>
          <a:ln>
            <a:noFill/>
          </a:ln>
        </p:spPr>
      </p:pic>
      <p:pic>
        <p:nvPicPr>
          <p:cNvPr id="416" name="Google Shape;416;p34"/>
          <p:cNvPicPr preferRelativeResize="0"/>
          <p:nvPr/>
        </p:nvPicPr>
        <p:blipFill>
          <a:blip r:embed="rId11">
            <a:alphaModFix/>
          </a:blip>
          <a:stretch>
            <a:fillRect/>
          </a:stretch>
        </p:blipFill>
        <p:spPr>
          <a:xfrm>
            <a:off x="7212913" y="2971500"/>
            <a:ext cx="487475" cy="487475"/>
          </a:xfrm>
          <a:prstGeom prst="rect">
            <a:avLst/>
          </a:prstGeom>
          <a:noFill/>
          <a:ln>
            <a:noFill/>
          </a:ln>
        </p:spPr>
      </p:pic>
      <p:pic>
        <p:nvPicPr>
          <p:cNvPr descr="image.png" id="417" name="Google Shape;417;p34"/>
          <p:cNvPicPr preferRelativeResize="0"/>
          <p:nvPr/>
        </p:nvPicPr>
        <p:blipFill rotWithShape="1">
          <a:blip r:embed="rId6">
            <a:alphaModFix/>
          </a:blip>
          <a:srcRect b="0" l="0" r="0" t="0"/>
          <a:stretch/>
        </p:blipFill>
        <p:spPr>
          <a:xfrm rot="-1800000">
            <a:off x="2829779" y="3008066"/>
            <a:ext cx="414338" cy="414338"/>
          </a:xfrm>
          <a:prstGeom prst="rect">
            <a:avLst/>
          </a:prstGeom>
          <a:noFill/>
          <a:ln>
            <a:noFill/>
          </a:ln>
        </p:spPr>
      </p:pic>
      <p:pic>
        <p:nvPicPr>
          <p:cNvPr descr="image.png" id="418" name="Google Shape;418;p34"/>
          <p:cNvPicPr preferRelativeResize="0"/>
          <p:nvPr/>
        </p:nvPicPr>
        <p:blipFill rotWithShape="1">
          <a:blip r:embed="rId6">
            <a:alphaModFix/>
          </a:blip>
          <a:srcRect b="0" l="0" r="0" t="0"/>
          <a:stretch/>
        </p:blipFill>
        <p:spPr>
          <a:xfrm rot="-1800000">
            <a:off x="5776229" y="2125166"/>
            <a:ext cx="414338" cy="414338"/>
          </a:xfrm>
          <a:prstGeom prst="rect">
            <a:avLst/>
          </a:prstGeom>
          <a:noFill/>
          <a:ln>
            <a:noFill/>
          </a:ln>
        </p:spPr>
      </p:pic>
      <p:pic>
        <p:nvPicPr>
          <p:cNvPr descr="image.png" id="419" name="Google Shape;419;p34"/>
          <p:cNvPicPr preferRelativeResize="0"/>
          <p:nvPr/>
        </p:nvPicPr>
        <p:blipFill rotWithShape="1">
          <a:blip r:embed="rId6">
            <a:alphaModFix/>
          </a:blip>
          <a:srcRect b="0" l="0" r="0" t="0"/>
          <a:stretch/>
        </p:blipFill>
        <p:spPr>
          <a:xfrm rot="1800000">
            <a:off x="5776216" y="2997604"/>
            <a:ext cx="414338" cy="41433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What is AudioLLM</a:t>
            </a:r>
            <a:endParaRPr>
              <a:latin typeface="Poppins"/>
              <a:ea typeface="Poppins"/>
              <a:cs typeface="Poppins"/>
              <a:sym typeface="Poppins"/>
            </a:endParaRPr>
          </a:p>
        </p:txBody>
      </p:sp>
      <p:pic>
        <p:nvPicPr>
          <p:cNvPr descr="image.png" id="425" name="Google Shape;425;p35"/>
          <p:cNvPicPr preferRelativeResize="0"/>
          <p:nvPr/>
        </p:nvPicPr>
        <p:blipFill rotWithShape="1">
          <a:blip r:embed="rId3">
            <a:alphaModFix/>
          </a:blip>
          <a:srcRect b="0" l="0" r="0" t="0"/>
          <a:stretch/>
        </p:blipFill>
        <p:spPr>
          <a:xfrm>
            <a:off x="504825" y="1208862"/>
            <a:ext cx="2117775" cy="1459825"/>
          </a:xfrm>
          <a:prstGeom prst="rect">
            <a:avLst/>
          </a:prstGeom>
          <a:noFill/>
          <a:ln cap="flat" cmpd="sng" w="28575">
            <a:solidFill>
              <a:srgbClr val="000000"/>
            </a:solidFill>
            <a:prstDash val="solid"/>
            <a:round/>
            <a:headEnd len="sm" w="sm" type="none"/>
            <a:tailEnd len="sm" w="sm" type="none"/>
          </a:ln>
        </p:spPr>
      </p:pic>
      <p:pic>
        <p:nvPicPr>
          <p:cNvPr descr="image.png" id="426" name="Google Shape;426;p35"/>
          <p:cNvPicPr preferRelativeResize="0"/>
          <p:nvPr/>
        </p:nvPicPr>
        <p:blipFill rotWithShape="1">
          <a:blip r:embed="rId4">
            <a:alphaModFix/>
          </a:blip>
          <a:srcRect b="0" l="0" r="0" t="0"/>
          <a:stretch/>
        </p:blipFill>
        <p:spPr>
          <a:xfrm>
            <a:off x="3451275" y="2226725"/>
            <a:ext cx="2117775" cy="1057950"/>
          </a:xfrm>
          <a:prstGeom prst="rect">
            <a:avLst/>
          </a:prstGeom>
          <a:noFill/>
          <a:ln cap="flat" cmpd="sng" w="28575">
            <a:solidFill>
              <a:srgbClr val="000000"/>
            </a:solidFill>
            <a:prstDash val="solid"/>
            <a:round/>
            <a:headEnd len="sm" w="sm" type="none"/>
            <a:tailEnd len="sm" w="sm" type="none"/>
          </a:ln>
        </p:spPr>
      </p:pic>
      <p:pic>
        <p:nvPicPr>
          <p:cNvPr descr="image.png" id="427" name="Google Shape;427;p35"/>
          <p:cNvPicPr preferRelativeResize="0"/>
          <p:nvPr/>
        </p:nvPicPr>
        <p:blipFill rotWithShape="1">
          <a:blip r:embed="rId5">
            <a:alphaModFix/>
          </a:blip>
          <a:srcRect b="0" l="0" r="0" t="0"/>
          <a:stretch/>
        </p:blipFill>
        <p:spPr>
          <a:xfrm>
            <a:off x="6397725" y="1167775"/>
            <a:ext cx="2117775" cy="1459800"/>
          </a:xfrm>
          <a:prstGeom prst="rect">
            <a:avLst/>
          </a:prstGeom>
          <a:noFill/>
          <a:ln cap="flat" cmpd="sng" w="9525">
            <a:solidFill>
              <a:srgbClr val="000000"/>
            </a:solidFill>
            <a:prstDash val="dash"/>
            <a:round/>
            <a:headEnd len="sm" w="sm" type="none"/>
            <a:tailEnd len="sm" w="sm" type="none"/>
          </a:ln>
        </p:spPr>
      </p:pic>
      <p:sp>
        <p:nvSpPr>
          <p:cNvPr id="428" name="Google Shape;428;p35"/>
          <p:cNvSpPr txBox="1"/>
          <p:nvPr/>
        </p:nvSpPr>
        <p:spPr>
          <a:xfrm>
            <a:off x="611401" y="1788937"/>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0" lang="ru" sz="1413" u="none" cap="none" strike="noStrike">
                <a:solidFill>
                  <a:srgbClr val="0D253F"/>
                </a:solidFill>
                <a:latin typeface="Poppins"/>
                <a:ea typeface="Poppins"/>
                <a:cs typeface="Poppins"/>
                <a:sym typeface="Poppins"/>
              </a:rPr>
              <a:t>Input Modality</a:t>
            </a:r>
            <a:endParaRPr sz="1014">
              <a:latin typeface="Poppins"/>
              <a:ea typeface="Poppins"/>
              <a:cs typeface="Poppins"/>
              <a:sym typeface="Poppins"/>
            </a:endParaRPr>
          </a:p>
        </p:txBody>
      </p:sp>
      <p:sp>
        <p:nvSpPr>
          <p:cNvPr id="429" name="Google Shape;429;p35"/>
          <p:cNvSpPr txBox="1"/>
          <p:nvPr/>
        </p:nvSpPr>
        <p:spPr>
          <a:xfrm>
            <a:off x="611401" y="2049316"/>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13" u="none" cap="none" strike="noStrike">
                <a:solidFill>
                  <a:schemeClr val="dk1"/>
                </a:solidFill>
                <a:latin typeface="Poppins"/>
                <a:ea typeface="Poppins"/>
                <a:cs typeface="Poppins"/>
                <a:sym typeface="Poppins"/>
              </a:rPr>
              <a:t>Tex</a:t>
            </a:r>
            <a:r>
              <a:rPr b="1" lang="ru" sz="1413">
                <a:solidFill>
                  <a:schemeClr val="dk1"/>
                </a:solidFill>
                <a:latin typeface="Poppins"/>
                <a:ea typeface="Poppins"/>
                <a:cs typeface="Poppins"/>
                <a:sym typeface="Poppins"/>
              </a:rPr>
              <a:t>t</a:t>
            </a:r>
            <a:endParaRPr b="1" sz="1014">
              <a:solidFill>
                <a:schemeClr val="dk1"/>
              </a:solidFill>
              <a:latin typeface="Poppins"/>
              <a:ea typeface="Poppins"/>
              <a:cs typeface="Poppins"/>
              <a:sym typeface="Poppins"/>
            </a:endParaRPr>
          </a:p>
        </p:txBody>
      </p:sp>
      <p:pic>
        <p:nvPicPr>
          <p:cNvPr descr="image.png" id="430" name="Google Shape;430;p35"/>
          <p:cNvPicPr preferRelativeResize="0"/>
          <p:nvPr/>
        </p:nvPicPr>
        <p:blipFill rotWithShape="1">
          <a:blip r:embed="rId6">
            <a:alphaModFix/>
          </a:blip>
          <a:srcRect b="0" l="0" r="0" t="0"/>
          <a:stretch/>
        </p:blipFill>
        <p:spPr>
          <a:xfrm rot="1800000">
            <a:off x="2829779" y="2125154"/>
            <a:ext cx="414338" cy="414338"/>
          </a:xfrm>
          <a:prstGeom prst="rect">
            <a:avLst/>
          </a:prstGeom>
          <a:noFill/>
          <a:ln>
            <a:noFill/>
          </a:ln>
        </p:spPr>
      </p:pic>
      <p:sp>
        <p:nvSpPr>
          <p:cNvPr id="431" name="Google Shape;431;p35"/>
          <p:cNvSpPr txBox="1"/>
          <p:nvPr/>
        </p:nvSpPr>
        <p:spPr>
          <a:xfrm>
            <a:off x="3557852" y="280679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Multimodal </a:t>
            </a:r>
            <a:r>
              <a:rPr i="0" lang="ru" sz="1413" u="none" cap="none" strike="noStrike">
                <a:solidFill>
                  <a:srgbClr val="0D253F"/>
                </a:solidFill>
                <a:latin typeface="Poppins"/>
                <a:ea typeface="Poppins"/>
                <a:cs typeface="Poppins"/>
                <a:sym typeface="Poppins"/>
              </a:rPr>
              <a:t>LLM </a:t>
            </a:r>
            <a:endParaRPr sz="1014">
              <a:latin typeface="Poppins"/>
              <a:ea typeface="Poppins"/>
              <a:cs typeface="Poppins"/>
              <a:sym typeface="Poppins"/>
            </a:endParaRPr>
          </a:p>
        </p:txBody>
      </p:sp>
      <p:sp>
        <p:nvSpPr>
          <p:cNvPr id="432" name="Google Shape;432;p35"/>
          <p:cNvSpPr txBox="1"/>
          <p:nvPr/>
        </p:nvSpPr>
        <p:spPr>
          <a:xfrm>
            <a:off x="6504304" y="174784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Output Modality</a:t>
            </a:r>
            <a:endParaRPr sz="1014">
              <a:latin typeface="Poppins"/>
              <a:ea typeface="Poppins"/>
              <a:cs typeface="Poppins"/>
              <a:sym typeface="Poppins"/>
            </a:endParaRPr>
          </a:p>
        </p:txBody>
      </p:sp>
      <p:pic>
        <p:nvPicPr>
          <p:cNvPr descr="image.png" id="433" name="Google Shape;433;p35"/>
          <p:cNvPicPr preferRelativeResize="0"/>
          <p:nvPr/>
        </p:nvPicPr>
        <p:blipFill rotWithShape="1">
          <a:blip r:embed="rId7">
            <a:alphaModFix/>
          </a:blip>
          <a:srcRect b="0" l="0" r="0" t="0"/>
          <a:stretch/>
        </p:blipFill>
        <p:spPr>
          <a:xfrm>
            <a:off x="1460071" y="1374598"/>
            <a:ext cx="207170" cy="276226"/>
          </a:xfrm>
          <a:prstGeom prst="rect">
            <a:avLst/>
          </a:prstGeom>
          <a:noFill/>
          <a:ln>
            <a:noFill/>
          </a:ln>
        </p:spPr>
      </p:pic>
      <p:pic>
        <p:nvPicPr>
          <p:cNvPr descr="image.png" id="434" name="Google Shape;434;p35"/>
          <p:cNvPicPr preferRelativeResize="0"/>
          <p:nvPr/>
        </p:nvPicPr>
        <p:blipFill rotWithShape="1">
          <a:blip r:embed="rId8">
            <a:alphaModFix/>
          </a:blip>
          <a:srcRect b="0" l="0" r="0" t="0"/>
          <a:stretch/>
        </p:blipFill>
        <p:spPr>
          <a:xfrm>
            <a:off x="4371995" y="2392460"/>
            <a:ext cx="276226" cy="276226"/>
          </a:xfrm>
          <a:prstGeom prst="rect">
            <a:avLst/>
          </a:prstGeom>
          <a:noFill/>
          <a:ln>
            <a:noFill/>
          </a:ln>
        </p:spPr>
      </p:pic>
      <p:sp>
        <p:nvSpPr>
          <p:cNvPr id="435" name="Google Shape;435;p35"/>
          <p:cNvSpPr txBox="1"/>
          <p:nvPr/>
        </p:nvSpPr>
        <p:spPr>
          <a:xfrm>
            <a:off x="6504226" y="200822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13" u="none" cap="none" strike="noStrike">
                <a:solidFill>
                  <a:schemeClr val="dk1"/>
                </a:solidFill>
                <a:latin typeface="Poppins"/>
                <a:ea typeface="Poppins"/>
                <a:cs typeface="Poppins"/>
                <a:sym typeface="Poppins"/>
              </a:rPr>
              <a:t>Tex</a:t>
            </a:r>
            <a:r>
              <a:rPr b="1" lang="ru" sz="1413">
                <a:solidFill>
                  <a:schemeClr val="dk1"/>
                </a:solidFill>
                <a:latin typeface="Poppins"/>
                <a:ea typeface="Poppins"/>
                <a:cs typeface="Poppins"/>
                <a:sym typeface="Poppins"/>
              </a:rPr>
              <a:t>t</a:t>
            </a:r>
            <a:endParaRPr b="1" sz="1014">
              <a:solidFill>
                <a:schemeClr val="dk1"/>
              </a:solidFill>
              <a:latin typeface="Poppins"/>
              <a:ea typeface="Poppins"/>
              <a:cs typeface="Poppins"/>
              <a:sym typeface="Poppins"/>
            </a:endParaRPr>
          </a:p>
        </p:txBody>
      </p:sp>
      <p:pic>
        <p:nvPicPr>
          <p:cNvPr descr="image.png" id="436" name="Google Shape;436;p35"/>
          <p:cNvPicPr preferRelativeResize="0"/>
          <p:nvPr/>
        </p:nvPicPr>
        <p:blipFill rotWithShape="1">
          <a:blip r:embed="rId3">
            <a:alphaModFix/>
          </a:blip>
          <a:srcRect b="0" l="0" r="0" t="0"/>
          <a:stretch/>
        </p:blipFill>
        <p:spPr>
          <a:xfrm>
            <a:off x="504825" y="2962863"/>
            <a:ext cx="2117775" cy="1459825"/>
          </a:xfrm>
          <a:prstGeom prst="rect">
            <a:avLst/>
          </a:prstGeom>
          <a:noFill/>
          <a:ln>
            <a:noFill/>
          </a:ln>
        </p:spPr>
      </p:pic>
      <p:sp>
        <p:nvSpPr>
          <p:cNvPr id="437" name="Google Shape;437;p35"/>
          <p:cNvSpPr txBox="1"/>
          <p:nvPr/>
        </p:nvSpPr>
        <p:spPr>
          <a:xfrm>
            <a:off x="611401" y="3542937"/>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0" lang="ru" sz="1413" u="none" cap="none" strike="noStrike">
                <a:solidFill>
                  <a:srgbClr val="0D253F"/>
                </a:solidFill>
                <a:latin typeface="Poppins"/>
                <a:ea typeface="Poppins"/>
                <a:cs typeface="Poppins"/>
                <a:sym typeface="Poppins"/>
              </a:rPr>
              <a:t>Input Modality</a:t>
            </a:r>
            <a:endParaRPr sz="1014">
              <a:latin typeface="Poppins"/>
              <a:ea typeface="Poppins"/>
              <a:cs typeface="Poppins"/>
              <a:sym typeface="Poppins"/>
            </a:endParaRPr>
          </a:p>
        </p:txBody>
      </p:sp>
      <p:sp>
        <p:nvSpPr>
          <p:cNvPr id="438" name="Google Shape;438;p35"/>
          <p:cNvSpPr txBox="1"/>
          <p:nvPr/>
        </p:nvSpPr>
        <p:spPr>
          <a:xfrm>
            <a:off x="611401" y="3803316"/>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ru" sz="1413">
                <a:solidFill>
                  <a:schemeClr val="dk1"/>
                </a:solidFill>
                <a:latin typeface="Poppins"/>
                <a:ea typeface="Poppins"/>
                <a:cs typeface="Poppins"/>
                <a:sym typeface="Poppins"/>
              </a:rPr>
              <a:t>Audio</a:t>
            </a:r>
            <a:endParaRPr b="1" sz="1014">
              <a:solidFill>
                <a:schemeClr val="dk1"/>
              </a:solidFill>
              <a:latin typeface="Poppins"/>
              <a:ea typeface="Poppins"/>
              <a:cs typeface="Poppins"/>
              <a:sym typeface="Poppins"/>
            </a:endParaRPr>
          </a:p>
        </p:txBody>
      </p:sp>
      <p:pic>
        <p:nvPicPr>
          <p:cNvPr descr="image.png" id="439" name="Google Shape;439;p35"/>
          <p:cNvPicPr preferRelativeResize="0"/>
          <p:nvPr/>
        </p:nvPicPr>
        <p:blipFill rotWithShape="1">
          <a:blip r:embed="rId5">
            <a:alphaModFix/>
          </a:blip>
          <a:srcRect b="0" l="0" r="0" t="0"/>
          <a:stretch/>
        </p:blipFill>
        <p:spPr>
          <a:xfrm>
            <a:off x="6397725" y="2921775"/>
            <a:ext cx="2117775" cy="1459800"/>
          </a:xfrm>
          <a:prstGeom prst="rect">
            <a:avLst/>
          </a:prstGeom>
          <a:noFill/>
          <a:ln cap="flat" cmpd="sng" w="28575">
            <a:solidFill>
              <a:srgbClr val="000000"/>
            </a:solidFill>
            <a:prstDash val="solid"/>
            <a:round/>
            <a:headEnd len="sm" w="sm" type="none"/>
            <a:tailEnd len="sm" w="sm" type="none"/>
          </a:ln>
        </p:spPr>
      </p:pic>
      <p:sp>
        <p:nvSpPr>
          <p:cNvPr id="440" name="Google Shape;440;p35"/>
          <p:cNvSpPr txBox="1"/>
          <p:nvPr/>
        </p:nvSpPr>
        <p:spPr>
          <a:xfrm>
            <a:off x="6504304" y="350184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Output Modality</a:t>
            </a:r>
            <a:endParaRPr sz="1014">
              <a:latin typeface="Poppins"/>
              <a:ea typeface="Poppins"/>
              <a:cs typeface="Poppins"/>
              <a:sym typeface="Poppins"/>
            </a:endParaRPr>
          </a:p>
        </p:txBody>
      </p:sp>
      <p:sp>
        <p:nvSpPr>
          <p:cNvPr id="441" name="Google Shape;441;p35"/>
          <p:cNvSpPr txBox="1"/>
          <p:nvPr/>
        </p:nvSpPr>
        <p:spPr>
          <a:xfrm>
            <a:off x="6504226" y="376222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ru" sz="1413">
                <a:solidFill>
                  <a:schemeClr val="dk1"/>
                </a:solidFill>
                <a:latin typeface="Poppins"/>
                <a:ea typeface="Poppins"/>
                <a:cs typeface="Poppins"/>
                <a:sym typeface="Poppins"/>
              </a:rPr>
              <a:t>Audio</a:t>
            </a:r>
            <a:endParaRPr b="1" sz="1014">
              <a:solidFill>
                <a:schemeClr val="dk1"/>
              </a:solidFill>
              <a:latin typeface="Poppins"/>
              <a:ea typeface="Poppins"/>
              <a:cs typeface="Poppins"/>
              <a:sym typeface="Poppins"/>
            </a:endParaRPr>
          </a:p>
        </p:txBody>
      </p:sp>
      <p:pic>
        <p:nvPicPr>
          <p:cNvPr descr="image.png" id="442" name="Google Shape;442;p35"/>
          <p:cNvPicPr preferRelativeResize="0"/>
          <p:nvPr/>
        </p:nvPicPr>
        <p:blipFill rotWithShape="1">
          <a:blip r:embed="rId9">
            <a:alphaModFix/>
          </a:blip>
          <a:srcRect b="0" l="0" r="0" t="0"/>
          <a:stretch/>
        </p:blipFill>
        <p:spPr>
          <a:xfrm>
            <a:off x="1391111" y="3097888"/>
            <a:ext cx="345281" cy="276225"/>
          </a:xfrm>
          <a:prstGeom prst="rect">
            <a:avLst/>
          </a:prstGeom>
          <a:noFill/>
          <a:ln>
            <a:noFill/>
          </a:ln>
        </p:spPr>
      </p:pic>
      <p:pic>
        <p:nvPicPr>
          <p:cNvPr id="443" name="Google Shape;443;p35"/>
          <p:cNvPicPr preferRelativeResize="0"/>
          <p:nvPr/>
        </p:nvPicPr>
        <p:blipFill>
          <a:blip r:embed="rId10">
            <a:alphaModFix/>
          </a:blip>
          <a:stretch>
            <a:fillRect/>
          </a:stretch>
        </p:blipFill>
        <p:spPr>
          <a:xfrm>
            <a:off x="7249488" y="1290650"/>
            <a:ext cx="414324" cy="414324"/>
          </a:xfrm>
          <a:prstGeom prst="rect">
            <a:avLst/>
          </a:prstGeom>
          <a:noFill/>
          <a:ln>
            <a:noFill/>
          </a:ln>
        </p:spPr>
      </p:pic>
      <p:pic>
        <p:nvPicPr>
          <p:cNvPr id="444" name="Google Shape;444;p35"/>
          <p:cNvPicPr preferRelativeResize="0"/>
          <p:nvPr/>
        </p:nvPicPr>
        <p:blipFill>
          <a:blip r:embed="rId11">
            <a:alphaModFix/>
          </a:blip>
          <a:stretch>
            <a:fillRect/>
          </a:stretch>
        </p:blipFill>
        <p:spPr>
          <a:xfrm>
            <a:off x="7212913" y="2971500"/>
            <a:ext cx="487475" cy="487475"/>
          </a:xfrm>
          <a:prstGeom prst="rect">
            <a:avLst/>
          </a:prstGeom>
          <a:noFill/>
          <a:ln>
            <a:noFill/>
          </a:ln>
        </p:spPr>
      </p:pic>
      <p:pic>
        <p:nvPicPr>
          <p:cNvPr descr="image.png" id="445" name="Google Shape;445;p35"/>
          <p:cNvPicPr preferRelativeResize="0"/>
          <p:nvPr/>
        </p:nvPicPr>
        <p:blipFill rotWithShape="1">
          <a:blip r:embed="rId12">
            <a:alphaModFix/>
          </a:blip>
          <a:srcRect b="0" l="0" r="0" t="0"/>
          <a:stretch/>
        </p:blipFill>
        <p:spPr>
          <a:xfrm rot="-1800000">
            <a:off x="2829779" y="3008066"/>
            <a:ext cx="414338" cy="414338"/>
          </a:xfrm>
          <a:prstGeom prst="rect">
            <a:avLst/>
          </a:prstGeom>
          <a:noFill/>
          <a:ln>
            <a:noFill/>
          </a:ln>
        </p:spPr>
      </p:pic>
      <p:pic>
        <p:nvPicPr>
          <p:cNvPr descr="image.png" id="446" name="Google Shape;446;p35"/>
          <p:cNvPicPr preferRelativeResize="0"/>
          <p:nvPr/>
        </p:nvPicPr>
        <p:blipFill rotWithShape="1">
          <a:blip r:embed="rId6">
            <a:alphaModFix/>
          </a:blip>
          <a:srcRect b="0" l="0" r="0" t="0"/>
          <a:stretch/>
        </p:blipFill>
        <p:spPr>
          <a:xfrm rot="-1800000">
            <a:off x="5776229" y="2125166"/>
            <a:ext cx="414338" cy="414338"/>
          </a:xfrm>
          <a:prstGeom prst="rect">
            <a:avLst/>
          </a:prstGeom>
          <a:noFill/>
          <a:ln>
            <a:noFill/>
          </a:ln>
        </p:spPr>
      </p:pic>
      <p:pic>
        <p:nvPicPr>
          <p:cNvPr descr="image.png" id="447" name="Google Shape;447;p35"/>
          <p:cNvPicPr preferRelativeResize="0"/>
          <p:nvPr/>
        </p:nvPicPr>
        <p:blipFill rotWithShape="1">
          <a:blip r:embed="rId6">
            <a:alphaModFix/>
          </a:blip>
          <a:srcRect b="0" l="0" r="0" t="0"/>
          <a:stretch/>
        </p:blipFill>
        <p:spPr>
          <a:xfrm rot="1800000">
            <a:off x="5776216" y="2997604"/>
            <a:ext cx="414338" cy="4143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ph idx="4" type="body"/>
          </p:nvPr>
        </p:nvSpPr>
        <p:spPr>
          <a:xfrm>
            <a:off x="497981" y="3548399"/>
            <a:ext cx="2700000" cy="531300"/>
          </a:xfrm>
          <a:prstGeom prst="rect">
            <a:avLst/>
          </a:prstGeom>
          <a:noFill/>
          <a:ln>
            <a:noFill/>
          </a:ln>
        </p:spPr>
        <p:txBody>
          <a:bodyPr anchorCtr="0" anchor="t" bIns="34275" lIns="68575" spcFirstLastPara="1" rIns="68575" wrap="square" tIns="34275">
            <a:normAutofit lnSpcReduction="10000"/>
          </a:bodyPr>
          <a:lstStyle/>
          <a:p>
            <a:pPr indent="0" lvl="0" marL="0" rtl="0" algn="l">
              <a:lnSpc>
                <a:spcPct val="90000"/>
              </a:lnSpc>
              <a:spcBef>
                <a:spcPts val="0"/>
              </a:spcBef>
              <a:spcAft>
                <a:spcPts val="1200"/>
              </a:spcAft>
              <a:buClr>
                <a:srgbClr val="EDECED"/>
              </a:buClr>
              <a:buSzPts val="1800"/>
              <a:buNone/>
            </a:pPr>
            <a:r>
              <a:rPr lang="ru"/>
              <a:t>Максименко Александр</a:t>
            </a:r>
            <a:endParaRPr/>
          </a:p>
        </p:txBody>
      </p:sp>
      <p:sp>
        <p:nvSpPr>
          <p:cNvPr id="83" name="Google Shape;83;p18"/>
          <p:cNvSpPr txBox="1"/>
          <p:nvPr>
            <p:ph idx="5" type="body"/>
          </p:nvPr>
        </p:nvSpPr>
        <p:spPr>
          <a:xfrm>
            <a:off x="497981" y="4237640"/>
            <a:ext cx="2700000" cy="4503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200"/>
              </a:spcAft>
              <a:buClr>
                <a:srgbClr val="EDECED"/>
              </a:buClr>
              <a:buSzPts val="1100"/>
              <a:buNone/>
            </a:pPr>
            <a:r>
              <a:rPr lang="ru"/>
              <a:t>Senior DLE, GigaChat Audio</a:t>
            </a:r>
            <a:endParaRPr/>
          </a:p>
        </p:txBody>
      </p:sp>
      <p:sp>
        <p:nvSpPr>
          <p:cNvPr id="84" name="Google Shape;84;p18"/>
          <p:cNvSpPr txBox="1"/>
          <p:nvPr>
            <p:ph idx="1" type="subTitle"/>
          </p:nvPr>
        </p:nvSpPr>
        <p:spPr>
          <a:xfrm>
            <a:off x="4077025" y="2854200"/>
            <a:ext cx="4677600" cy="6942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200"/>
              </a:spcAft>
              <a:buClr>
                <a:srgbClr val="EDECED"/>
              </a:buClr>
              <a:buSzPts val="1400"/>
              <a:buNone/>
            </a:pPr>
            <a:r>
              <a:rPr b="1" lang="ru" sz="2000"/>
              <a:t>Part 1: Audio-Conditioned LLMs</a:t>
            </a:r>
            <a:endParaRPr b="1" sz="2000"/>
          </a:p>
        </p:txBody>
      </p:sp>
      <p:sp>
        <p:nvSpPr>
          <p:cNvPr id="85" name="Google Shape;85;p18"/>
          <p:cNvSpPr txBox="1"/>
          <p:nvPr>
            <p:ph idx="2" type="body"/>
          </p:nvPr>
        </p:nvSpPr>
        <p:spPr>
          <a:xfrm>
            <a:off x="4077025" y="1382928"/>
            <a:ext cx="4031400" cy="6459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1200"/>
              </a:spcAft>
              <a:buClr>
                <a:srgbClr val="EDECED"/>
              </a:buClr>
              <a:buSzPts val="4100"/>
              <a:buNone/>
            </a:pPr>
            <a:r>
              <a:rPr lang="ru"/>
              <a:t>Speech LLMs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What is AudioLLM</a:t>
            </a:r>
            <a:endParaRPr>
              <a:latin typeface="Poppins"/>
              <a:ea typeface="Poppins"/>
              <a:cs typeface="Poppins"/>
              <a:sym typeface="Poppins"/>
            </a:endParaRPr>
          </a:p>
        </p:txBody>
      </p:sp>
      <p:pic>
        <p:nvPicPr>
          <p:cNvPr descr="image.png" id="453" name="Google Shape;453;p36"/>
          <p:cNvPicPr preferRelativeResize="0"/>
          <p:nvPr/>
        </p:nvPicPr>
        <p:blipFill rotWithShape="1">
          <a:blip r:embed="rId3">
            <a:alphaModFix/>
          </a:blip>
          <a:srcRect b="0" l="0" r="0" t="0"/>
          <a:stretch/>
        </p:blipFill>
        <p:spPr>
          <a:xfrm>
            <a:off x="504825" y="1208862"/>
            <a:ext cx="2117775" cy="1459825"/>
          </a:xfrm>
          <a:prstGeom prst="rect">
            <a:avLst/>
          </a:prstGeom>
          <a:noFill/>
          <a:ln cap="flat" cmpd="sng" w="28575">
            <a:solidFill>
              <a:srgbClr val="000000"/>
            </a:solidFill>
            <a:prstDash val="solid"/>
            <a:round/>
            <a:headEnd len="sm" w="sm" type="none"/>
            <a:tailEnd len="sm" w="sm" type="none"/>
          </a:ln>
        </p:spPr>
      </p:pic>
      <p:pic>
        <p:nvPicPr>
          <p:cNvPr descr="image.png" id="454" name="Google Shape;454;p36"/>
          <p:cNvPicPr preferRelativeResize="0"/>
          <p:nvPr/>
        </p:nvPicPr>
        <p:blipFill rotWithShape="1">
          <a:blip r:embed="rId4">
            <a:alphaModFix/>
          </a:blip>
          <a:srcRect b="0" l="0" r="0" t="0"/>
          <a:stretch/>
        </p:blipFill>
        <p:spPr>
          <a:xfrm>
            <a:off x="3451275" y="2226725"/>
            <a:ext cx="2117775" cy="1057950"/>
          </a:xfrm>
          <a:prstGeom prst="rect">
            <a:avLst/>
          </a:prstGeom>
          <a:noFill/>
          <a:ln cap="flat" cmpd="sng" w="28575">
            <a:solidFill>
              <a:srgbClr val="000000"/>
            </a:solidFill>
            <a:prstDash val="solid"/>
            <a:round/>
            <a:headEnd len="sm" w="sm" type="none"/>
            <a:tailEnd len="sm" w="sm" type="none"/>
          </a:ln>
        </p:spPr>
      </p:pic>
      <p:pic>
        <p:nvPicPr>
          <p:cNvPr descr="image.png" id="455" name="Google Shape;455;p36"/>
          <p:cNvPicPr preferRelativeResize="0"/>
          <p:nvPr/>
        </p:nvPicPr>
        <p:blipFill rotWithShape="1">
          <a:blip r:embed="rId5">
            <a:alphaModFix/>
          </a:blip>
          <a:srcRect b="0" l="0" r="0" t="0"/>
          <a:stretch/>
        </p:blipFill>
        <p:spPr>
          <a:xfrm>
            <a:off x="6397725" y="1167775"/>
            <a:ext cx="2117775" cy="1459800"/>
          </a:xfrm>
          <a:prstGeom prst="rect">
            <a:avLst/>
          </a:prstGeom>
          <a:noFill/>
          <a:ln cap="flat" cmpd="sng" w="9525">
            <a:solidFill>
              <a:srgbClr val="000000"/>
            </a:solidFill>
            <a:prstDash val="dash"/>
            <a:round/>
            <a:headEnd len="sm" w="sm" type="none"/>
            <a:tailEnd len="sm" w="sm" type="none"/>
          </a:ln>
        </p:spPr>
      </p:pic>
      <p:sp>
        <p:nvSpPr>
          <p:cNvPr id="456" name="Google Shape;456;p36"/>
          <p:cNvSpPr txBox="1"/>
          <p:nvPr/>
        </p:nvSpPr>
        <p:spPr>
          <a:xfrm>
            <a:off x="611401" y="1788937"/>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0" lang="ru" sz="1413" u="none" cap="none" strike="noStrike">
                <a:solidFill>
                  <a:srgbClr val="0D253F"/>
                </a:solidFill>
                <a:latin typeface="Poppins"/>
                <a:ea typeface="Poppins"/>
                <a:cs typeface="Poppins"/>
                <a:sym typeface="Poppins"/>
              </a:rPr>
              <a:t>Input Modality</a:t>
            </a:r>
            <a:endParaRPr sz="1014">
              <a:latin typeface="Poppins"/>
              <a:ea typeface="Poppins"/>
              <a:cs typeface="Poppins"/>
              <a:sym typeface="Poppins"/>
            </a:endParaRPr>
          </a:p>
        </p:txBody>
      </p:sp>
      <p:sp>
        <p:nvSpPr>
          <p:cNvPr id="457" name="Google Shape;457;p36"/>
          <p:cNvSpPr txBox="1"/>
          <p:nvPr/>
        </p:nvSpPr>
        <p:spPr>
          <a:xfrm>
            <a:off x="611401" y="2049316"/>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13" u="none" cap="none" strike="noStrike">
                <a:solidFill>
                  <a:schemeClr val="dk1"/>
                </a:solidFill>
                <a:latin typeface="Poppins"/>
                <a:ea typeface="Poppins"/>
                <a:cs typeface="Poppins"/>
                <a:sym typeface="Poppins"/>
              </a:rPr>
              <a:t>Tex</a:t>
            </a:r>
            <a:r>
              <a:rPr b="1" lang="ru" sz="1413">
                <a:solidFill>
                  <a:schemeClr val="dk1"/>
                </a:solidFill>
                <a:latin typeface="Poppins"/>
                <a:ea typeface="Poppins"/>
                <a:cs typeface="Poppins"/>
                <a:sym typeface="Poppins"/>
              </a:rPr>
              <a:t>t</a:t>
            </a:r>
            <a:endParaRPr b="1" sz="1014">
              <a:solidFill>
                <a:schemeClr val="dk1"/>
              </a:solidFill>
              <a:latin typeface="Poppins"/>
              <a:ea typeface="Poppins"/>
              <a:cs typeface="Poppins"/>
              <a:sym typeface="Poppins"/>
            </a:endParaRPr>
          </a:p>
        </p:txBody>
      </p:sp>
      <p:pic>
        <p:nvPicPr>
          <p:cNvPr descr="image.png" id="458" name="Google Shape;458;p36"/>
          <p:cNvPicPr preferRelativeResize="0"/>
          <p:nvPr/>
        </p:nvPicPr>
        <p:blipFill rotWithShape="1">
          <a:blip r:embed="rId6">
            <a:alphaModFix/>
          </a:blip>
          <a:srcRect b="0" l="0" r="0" t="0"/>
          <a:stretch/>
        </p:blipFill>
        <p:spPr>
          <a:xfrm rot="1800000">
            <a:off x="2829779" y="2125154"/>
            <a:ext cx="414338" cy="414338"/>
          </a:xfrm>
          <a:prstGeom prst="rect">
            <a:avLst/>
          </a:prstGeom>
          <a:noFill/>
          <a:ln>
            <a:noFill/>
          </a:ln>
        </p:spPr>
      </p:pic>
      <p:sp>
        <p:nvSpPr>
          <p:cNvPr id="459" name="Google Shape;459;p36"/>
          <p:cNvSpPr txBox="1"/>
          <p:nvPr/>
        </p:nvSpPr>
        <p:spPr>
          <a:xfrm>
            <a:off x="3557852" y="280679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Multimodal </a:t>
            </a:r>
            <a:r>
              <a:rPr i="0" lang="ru" sz="1413" u="none" cap="none" strike="noStrike">
                <a:solidFill>
                  <a:srgbClr val="0D253F"/>
                </a:solidFill>
                <a:latin typeface="Poppins"/>
                <a:ea typeface="Poppins"/>
                <a:cs typeface="Poppins"/>
                <a:sym typeface="Poppins"/>
              </a:rPr>
              <a:t>LLM </a:t>
            </a:r>
            <a:endParaRPr sz="1014">
              <a:latin typeface="Poppins"/>
              <a:ea typeface="Poppins"/>
              <a:cs typeface="Poppins"/>
              <a:sym typeface="Poppins"/>
            </a:endParaRPr>
          </a:p>
        </p:txBody>
      </p:sp>
      <p:sp>
        <p:nvSpPr>
          <p:cNvPr id="460" name="Google Shape;460;p36"/>
          <p:cNvSpPr txBox="1"/>
          <p:nvPr/>
        </p:nvSpPr>
        <p:spPr>
          <a:xfrm>
            <a:off x="6504304" y="174784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Output Modality</a:t>
            </a:r>
            <a:endParaRPr sz="1014">
              <a:latin typeface="Poppins"/>
              <a:ea typeface="Poppins"/>
              <a:cs typeface="Poppins"/>
              <a:sym typeface="Poppins"/>
            </a:endParaRPr>
          </a:p>
        </p:txBody>
      </p:sp>
      <p:pic>
        <p:nvPicPr>
          <p:cNvPr descr="image.png" id="461" name="Google Shape;461;p36"/>
          <p:cNvPicPr preferRelativeResize="0"/>
          <p:nvPr/>
        </p:nvPicPr>
        <p:blipFill rotWithShape="1">
          <a:blip r:embed="rId7">
            <a:alphaModFix/>
          </a:blip>
          <a:srcRect b="0" l="0" r="0" t="0"/>
          <a:stretch/>
        </p:blipFill>
        <p:spPr>
          <a:xfrm>
            <a:off x="1460071" y="1374598"/>
            <a:ext cx="207170" cy="276226"/>
          </a:xfrm>
          <a:prstGeom prst="rect">
            <a:avLst/>
          </a:prstGeom>
          <a:noFill/>
          <a:ln>
            <a:noFill/>
          </a:ln>
        </p:spPr>
      </p:pic>
      <p:pic>
        <p:nvPicPr>
          <p:cNvPr descr="image.png" id="462" name="Google Shape;462;p36"/>
          <p:cNvPicPr preferRelativeResize="0"/>
          <p:nvPr/>
        </p:nvPicPr>
        <p:blipFill rotWithShape="1">
          <a:blip r:embed="rId8">
            <a:alphaModFix/>
          </a:blip>
          <a:srcRect b="0" l="0" r="0" t="0"/>
          <a:stretch/>
        </p:blipFill>
        <p:spPr>
          <a:xfrm>
            <a:off x="4371995" y="2392460"/>
            <a:ext cx="276226" cy="276226"/>
          </a:xfrm>
          <a:prstGeom prst="rect">
            <a:avLst/>
          </a:prstGeom>
          <a:noFill/>
          <a:ln>
            <a:noFill/>
          </a:ln>
        </p:spPr>
      </p:pic>
      <p:sp>
        <p:nvSpPr>
          <p:cNvPr id="463" name="Google Shape;463;p36"/>
          <p:cNvSpPr txBox="1"/>
          <p:nvPr/>
        </p:nvSpPr>
        <p:spPr>
          <a:xfrm>
            <a:off x="6504226" y="200822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13" u="none" cap="none" strike="noStrike">
                <a:solidFill>
                  <a:schemeClr val="dk1"/>
                </a:solidFill>
                <a:latin typeface="Poppins"/>
                <a:ea typeface="Poppins"/>
                <a:cs typeface="Poppins"/>
                <a:sym typeface="Poppins"/>
              </a:rPr>
              <a:t>Tex</a:t>
            </a:r>
            <a:r>
              <a:rPr b="1" lang="ru" sz="1413">
                <a:solidFill>
                  <a:schemeClr val="dk1"/>
                </a:solidFill>
                <a:latin typeface="Poppins"/>
                <a:ea typeface="Poppins"/>
                <a:cs typeface="Poppins"/>
                <a:sym typeface="Poppins"/>
              </a:rPr>
              <a:t>t</a:t>
            </a:r>
            <a:endParaRPr b="1" sz="1014">
              <a:solidFill>
                <a:schemeClr val="dk1"/>
              </a:solidFill>
              <a:latin typeface="Poppins"/>
              <a:ea typeface="Poppins"/>
              <a:cs typeface="Poppins"/>
              <a:sym typeface="Poppins"/>
            </a:endParaRPr>
          </a:p>
        </p:txBody>
      </p:sp>
      <p:pic>
        <p:nvPicPr>
          <p:cNvPr descr="image.png" id="464" name="Google Shape;464;p36"/>
          <p:cNvPicPr preferRelativeResize="0"/>
          <p:nvPr/>
        </p:nvPicPr>
        <p:blipFill rotWithShape="1">
          <a:blip r:embed="rId3">
            <a:alphaModFix/>
          </a:blip>
          <a:srcRect b="0" l="0" r="0" t="0"/>
          <a:stretch/>
        </p:blipFill>
        <p:spPr>
          <a:xfrm>
            <a:off x="504825" y="2962863"/>
            <a:ext cx="2117775" cy="1459825"/>
          </a:xfrm>
          <a:prstGeom prst="rect">
            <a:avLst/>
          </a:prstGeom>
          <a:noFill/>
          <a:ln>
            <a:noFill/>
          </a:ln>
        </p:spPr>
      </p:pic>
      <p:sp>
        <p:nvSpPr>
          <p:cNvPr id="465" name="Google Shape;465;p36"/>
          <p:cNvSpPr txBox="1"/>
          <p:nvPr/>
        </p:nvSpPr>
        <p:spPr>
          <a:xfrm>
            <a:off x="611401" y="3542937"/>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0" lang="ru" sz="1413" u="none" cap="none" strike="noStrike">
                <a:solidFill>
                  <a:srgbClr val="0D253F"/>
                </a:solidFill>
                <a:latin typeface="Poppins"/>
                <a:ea typeface="Poppins"/>
                <a:cs typeface="Poppins"/>
                <a:sym typeface="Poppins"/>
              </a:rPr>
              <a:t>Input Modality</a:t>
            </a:r>
            <a:endParaRPr sz="1014">
              <a:latin typeface="Poppins"/>
              <a:ea typeface="Poppins"/>
              <a:cs typeface="Poppins"/>
              <a:sym typeface="Poppins"/>
            </a:endParaRPr>
          </a:p>
        </p:txBody>
      </p:sp>
      <p:sp>
        <p:nvSpPr>
          <p:cNvPr id="466" name="Google Shape;466;p36"/>
          <p:cNvSpPr txBox="1"/>
          <p:nvPr/>
        </p:nvSpPr>
        <p:spPr>
          <a:xfrm>
            <a:off x="611401" y="3803316"/>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ru" sz="1413">
                <a:solidFill>
                  <a:schemeClr val="dk1"/>
                </a:solidFill>
                <a:latin typeface="Poppins"/>
                <a:ea typeface="Poppins"/>
                <a:cs typeface="Poppins"/>
                <a:sym typeface="Poppins"/>
              </a:rPr>
              <a:t>Audio</a:t>
            </a:r>
            <a:endParaRPr b="1" sz="1014">
              <a:solidFill>
                <a:schemeClr val="dk1"/>
              </a:solidFill>
              <a:latin typeface="Poppins"/>
              <a:ea typeface="Poppins"/>
              <a:cs typeface="Poppins"/>
              <a:sym typeface="Poppins"/>
            </a:endParaRPr>
          </a:p>
        </p:txBody>
      </p:sp>
      <p:pic>
        <p:nvPicPr>
          <p:cNvPr descr="image.png" id="467" name="Google Shape;467;p36"/>
          <p:cNvPicPr preferRelativeResize="0"/>
          <p:nvPr/>
        </p:nvPicPr>
        <p:blipFill rotWithShape="1">
          <a:blip r:embed="rId5">
            <a:alphaModFix/>
          </a:blip>
          <a:srcRect b="0" l="0" r="0" t="0"/>
          <a:stretch/>
        </p:blipFill>
        <p:spPr>
          <a:xfrm>
            <a:off x="6397725" y="2921775"/>
            <a:ext cx="2117775" cy="1459800"/>
          </a:xfrm>
          <a:prstGeom prst="rect">
            <a:avLst/>
          </a:prstGeom>
          <a:noFill/>
          <a:ln cap="flat" cmpd="sng" w="28575">
            <a:solidFill>
              <a:srgbClr val="000000"/>
            </a:solidFill>
            <a:prstDash val="solid"/>
            <a:round/>
            <a:headEnd len="sm" w="sm" type="none"/>
            <a:tailEnd len="sm" w="sm" type="none"/>
          </a:ln>
        </p:spPr>
      </p:pic>
      <p:sp>
        <p:nvSpPr>
          <p:cNvPr id="468" name="Google Shape;468;p36"/>
          <p:cNvSpPr txBox="1"/>
          <p:nvPr/>
        </p:nvSpPr>
        <p:spPr>
          <a:xfrm>
            <a:off x="6504304" y="350184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Output Modality</a:t>
            </a:r>
            <a:endParaRPr sz="1014">
              <a:latin typeface="Poppins"/>
              <a:ea typeface="Poppins"/>
              <a:cs typeface="Poppins"/>
              <a:sym typeface="Poppins"/>
            </a:endParaRPr>
          </a:p>
        </p:txBody>
      </p:sp>
      <p:sp>
        <p:nvSpPr>
          <p:cNvPr id="469" name="Google Shape;469;p36"/>
          <p:cNvSpPr txBox="1"/>
          <p:nvPr/>
        </p:nvSpPr>
        <p:spPr>
          <a:xfrm>
            <a:off x="6504226" y="376222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ru" sz="1413">
                <a:solidFill>
                  <a:schemeClr val="dk1"/>
                </a:solidFill>
                <a:latin typeface="Poppins"/>
                <a:ea typeface="Poppins"/>
                <a:cs typeface="Poppins"/>
                <a:sym typeface="Poppins"/>
              </a:rPr>
              <a:t>Audio</a:t>
            </a:r>
            <a:endParaRPr b="1" sz="1014">
              <a:solidFill>
                <a:schemeClr val="dk1"/>
              </a:solidFill>
              <a:latin typeface="Poppins"/>
              <a:ea typeface="Poppins"/>
              <a:cs typeface="Poppins"/>
              <a:sym typeface="Poppins"/>
            </a:endParaRPr>
          </a:p>
        </p:txBody>
      </p:sp>
      <p:pic>
        <p:nvPicPr>
          <p:cNvPr descr="image.png" id="470" name="Google Shape;470;p36"/>
          <p:cNvPicPr preferRelativeResize="0"/>
          <p:nvPr/>
        </p:nvPicPr>
        <p:blipFill rotWithShape="1">
          <a:blip r:embed="rId9">
            <a:alphaModFix/>
          </a:blip>
          <a:srcRect b="0" l="0" r="0" t="0"/>
          <a:stretch/>
        </p:blipFill>
        <p:spPr>
          <a:xfrm>
            <a:off x="1391111" y="3097888"/>
            <a:ext cx="345281" cy="276225"/>
          </a:xfrm>
          <a:prstGeom prst="rect">
            <a:avLst/>
          </a:prstGeom>
          <a:noFill/>
          <a:ln>
            <a:noFill/>
          </a:ln>
        </p:spPr>
      </p:pic>
      <p:pic>
        <p:nvPicPr>
          <p:cNvPr id="471" name="Google Shape;471;p36"/>
          <p:cNvPicPr preferRelativeResize="0"/>
          <p:nvPr/>
        </p:nvPicPr>
        <p:blipFill>
          <a:blip r:embed="rId10">
            <a:alphaModFix/>
          </a:blip>
          <a:stretch>
            <a:fillRect/>
          </a:stretch>
        </p:blipFill>
        <p:spPr>
          <a:xfrm>
            <a:off x="7249488" y="1290650"/>
            <a:ext cx="414324" cy="414324"/>
          </a:xfrm>
          <a:prstGeom prst="rect">
            <a:avLst/>
          </a:prstGeom>
          <a:noFill/>
          <a:ln>
            <a:noFill/>
          </a:ln>
        </p:spPr>
      </p:pic>
      <p:pic>
        <p:nvPicPr>
          <p:cNvPr id="472" name="Google Shape;472;p36"/>
          <p:cNvPicPr preferRelativeResize="0"/>
          <p:nvPr/>
        </p:nvPicPr>
        <p:blipFill>
          <a:blip r:embed="rId11">
            <a:alphaModFix/>
          </a:blip>
          <a:stretch>
            <a:fillRect/>
          </a:stretch>
        </p:blipFill>
        <p:spPr>
          <a:xfrm>
            <a:off x="7212913" y="2971500"/>
            <a:ext cx="487475" cy="487475"/>
          </a:xfrm>
          <a:prstGeom prst="rect">
            <a:avLst/>
          </a:prstGeom>
          <a:noFill/>
          <a:ln>
            <a:noFill/>
          </a:ln>
        </p:spPr>
      </p:pic>
      <p:pic>
        <p:nvPicPr>
          <p:cNvPr descr="image.png" id="473" name="Google Shape;473;p36"/>
          <p:cNvPicPr preferRelativeResize="0"/>
          <p:nvPr/>
        </p:nvPicPr>
        <p:blipFill rotWithShape="1">
          <a:blip r:embed="rId12">
            <a:alphaModFix/>
          </a:blip>
          <a:srcRect b="0" l="0" r="0" t="0"/>
          <a:stretch/>
        </p:blipFill>
        <p:spPr>
          <a:xfrm rot="-1800000">
            <a:off x="2829779" y="3008066"/>
            <a:ext cx="414338" cy="414338"/>
          </a:xfrm>
          <a:prstGeom prst="rect">
            <a:avLst/>
          </a:prstGeom>
          <a:noFill/>
          <a:ln>
            <a:noFill/>
          </a:ln>
        </p:spPr>
      </p:pic>
      <p:pic>
        <p:nvPicPr>
          <p:cNvPr descr="image.png" id="474" name="Google Shape;474;p36"/>
          <p:cNvPicPr preferRelativeResize="0"/>
          <p:nvPr/>
        </p:nvPicPr>
        <p:blipFill rotWithShape="1">
          <a:blip r:embed="rId6">
            <a:alphaModFix/>
          </a:blip>
          <a:srcRect b="0" l="0" r="0" t="0"/>
          <a:stretch/>
        </p:blipFill>
        <p:spPr>
          <a:xfrm rot="-1800000">
            <a:off x="5776229" y="2125166"/>
            <a:ext cx="414338" cy="414338"/>
          </a:xfrm>
          <a:prstGeom prst="rect">
            <a:avLst/>
          </a:prstGeom>
          <a:noFill/>
          <a:ln>
            <a:noFill/>
          </a:ln>
        </p:spPr>
      </p:pic>
      <p:pic>
        <p:nvPicPr>
          <p:cNvPr descr="image.png" id="475" name="Google Shape;475;p36"/>
          <p:cNvPicPr preferRelativeResize="0"/>
          <p:nvPr/>
        </p:nvPicPr>
        <p:blipFill rotWithShape="1">
          <a:blip r:embed="rId6">
            <a:alphaModFix/>
          </a:blip>
          <a:srcRect b="0" l="0" r="0" t="0"/>
          <a:stretch/>
        </p:blipFill>
        <p:spPr>
          <a:xfrm rot="1800000">
            <a:off x="5776216" y="2997604"/>
            <a:ext cx="414338" cy="414338"/>
          </a:xfrm>
          <a:prstGeom prst="rect">
            <a:avLst/>
          </a:prstGeom>
          <a:noFill/>
          <a:ln>
            <a:noFill/>
          </a:ln>
        </p:spPr>
      </p:pic>
      <p:sp>
        <p:nvSpPr>
          <p:cNvPr id="476" name="Google Shape;476;p36"/>
          <p:cNvSpPr txBox="1"/>
          <p:nvPr/>
        </p:nvSpPr>
        <p:spPr>
          <a:xfrm>
            <a:off x="3307463" y="3815125"/>
            <a:ext cx="2298900" cy="6711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dk1"/>
                </a:solidFill>
                <a:latin typeface="Poppins"/>
                <a:ea typeface="Poppins"/>
                <a:cs typeface="Poppins"/>
                <a:sym typeface="Poppins"/>
              </a:rPr>
              <a:t>Text to Audio    (T2A)</a:t>
            </a:r>
            <a:endParaRPr sz="1600">
              <a:solidFill>
                <a:schemeClr val="dk1"/>
              </a:solidFill>
              <a:latin typeface="Poppins"/>
              <a:ea typeface="Poppins"/>
              <a:cs typeface="Poppins"/>
              <a:sym typeface="Poppins"/>
            </a:endParaRPr>
          </a:p>
          <a:p>
            <a:pPr indent="0" lvl="0" marL="0" rtl="0" algn="l">
              <a:spcBef>
                <a:spcPts val="0"/>
              </a:spcBef>
              <a:spcAft>
                <a:spcPts val="0"/>
              </a:spcAft>
              <a:buNone/>
            </a:pPr>
            <a:r>
              <a:rPr lang="ru" sz="1600">
                <a:solidFill>
                  <a:schemeClr val="dk1"/>
                </a:solidFill>
                <a:latin typeface="Poppins"/>
                <a:ea typeface="Poppins"/>
                <a:cs typeface="Poppins"/>
                <a:sym typeface="Poppins"/>
              </a:rPr>
              <a:t>Text to Speech (T2S)</a:t>
            </a:r>
            <a:endParaRPr sz="1600">
              <a:solidFill>
                <a:schemeClr val="dk1"/>
              </a:solidFill>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What is AudioLLM</a:t>
            </a:r>
            <a:endParaRPr>
              <a:latin typeface="Poppins"/>
              <a:ea typeface="Poppins"/>
              <a:cs typeface="Poppins"/>
              <a:sym typeface="Poppins"/>
            </a:endParaRPr>
          </a:p>
        </p:txBody>
      </p:sp>
      <p:pic>
        <p:nvPicPr>
          <p:cNvPr descr="image.png" id="482" name="Google Shape;482;p37"/>
          <p:cNvPicPr preferRelativeResize="0"/>
          <p:nvPr/>
        </p:nvPicPr>
        <p:blipFill rotWithShape="1">
          <a:blip r:embed="rId3">
            <a:alphaModFix/>
          </a:blip>
          <a:srcRect b="0" l="0" r="0" t="0"/>
          <a:stretch/>
        </p:blipFill>
        <p:spPr>
          <a:xfrm>
            <a:off x="504825" y="1208862"/>
            <a:ext cx="2117775" cy="1459825"/>
          </a:xfrm>
          <a:prstGeom prst="rect">
            <a:avLst/>
          </a:prstGeom>
          <a:noFill/>
          <a:ln cap="flat" cmpd="sng" w="9525">
            <a:solidFill>
              <a:srgbClr val="000000"/>
            </a:solidFill>
            <a:prstDash val="dash"/>
            <a:round/>
            <a:headEnd len="sm" w="sm" type="none"/>
            <a:tailEnd len="sm" w="sm" type="none"/>
          </a:ln>
        </p:spPr>
      </p:pic>
      <p:pic>
        <p:nvPicPr>
          <p:cNvPr descr="image.png" id="483" name="Google Shape;483;p37"/>
          <p:cNvPicPr preferRelativeResize="0"/>
          <p:nvPr/>
        </p:nvPicPr>
        <p:blipFill rotWithShape="1">
          <a:blip r:embed="rId4">
            <a:alphaModFix/>
          </a:blip>
          <a:srcRect b="0" l="0" r="0" t="0"/>
          <a:stretch/>
        </p:blipFill>
        <p:spPr>
          <a:xfrm>
            <a:off x="3451275" y="2226725"/>
            <a:ext cx="2117775" cy="1057950"/>
          </a:xfrm>
          <a:prstGeom prst="rect">
            <a:avLst/>
          </a:prstGeom>
          <a:noFill/>
          <a:ln cap="flat" cmpd="sng" w="28575">
            <a:solidFill>
              <a:srgbClr val="000000"/>
            </a:solidFill>
            <a:prstDash val="solid"/>
            <a:round/>
            <a:headEnd len="sm" w="sm" type="none"/>
            <a:tailEnd len="sm" w="sm" type="none"/>
          </a:ln>
        </p:spPr>
      </p:pic>
      <p:pic>
        <p:nvPicPr>
          <p:cNvPr descr="image.png" id="484" name="Google Shape;484;p37"/>
          <p:cNvPicPr preferRelativeResize="0"/>
          <p:nvPr/>
        </p:nvPicPr>
        <p:blipFill rotWithShape="1">
          <a:blip r:embed="rId5">
            <a:alphaModFix/>
          </a:blip>
          <a:srcRect b="0" l="0" r="0" t="0"/>
          <a:stretch/>
        </p:blipFill>
        <p:spPr>
          <a:xfrm>
            <a:off x="6397725" y="1167775"/>
            <a:ext cx="2117775" cy="1459800"/>
          </a:xfrm>
          <a:prstGeom prst="rect">
            <a:avLst/>
          </a:prstGeom>
          <a:noFill/>
          <a:ln cap="flat" cmpd="sng" w="9525">
            <a:solidFill>
              <a:srgbClr val="000000"/>
            </a:solidFill>
            <a:prstDash val="dash"/>
            <a:round/>
            <a:headEnd len="sm" w="sm" type="none"/>
            <a:tailEnd len="sm" w="sm" type="none"/>
          </a:ln>
        </p:spPr>
      </p:pic>
      <p:sp>
        <p:nvSpPr>
          <p:cNvPr id="485" name="Google Shape;485;p37"/>
          <p:cNvSpPr txBox="1"/>
          <p:nvPr/>
        </p:nvSpPr>
        <p:spPr>
          <a:xfrm>
            <a:off x="611401" y="1788937"/>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0" lang="ru" sz="1413" u="none" cap="none" strike="noStrike">
                <a:solidFill>
                  <a:srgbClr val="0D253F"/>
                </a:solidFill>
                <a:latin typeface="Poppins"/>
                <a:ea typeface="Poppins"/>
                <a:cs typeface="Poppins"/>
                <a:sym typeface="Poppins"/>
              </a:rPr>
              <a:t>Input Modality</a:t>
            </a:r>
            <a:endParaRPr sz="1014">
              <a:latin typeface="Poppins"/>
              <a:ea typeface="Poppins"/>
              <a:cs typeface="Poppins"/>
              <a:sym typeface="Poppins"/>
            </a:endParaRPr>
          </a:p>
        </p:txBody>
      </p:sp>
      <p:sp>
        <p:nvSpPr>
          <p:cNvPr id="486" name="Google Shape;486;p37"/>
          <p:cNvSpPr txBox="1"/>
          <p:nvPr/>
        </p:nvSpPr>
        <p:spPr>
          <a:xfrm>
            <a:off x="611401" y="2049316"/>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13" u="none" cap="none" strike="noStrike">
                <a:solidFill>
                  <a:schemeClr val="dk1"/>
                </a:solidFill>
                <a:latin typeface="Poppins"/>
                <a:ea typeface="Poppins"/>
                <a:cs typeface="Poppins"/>
                <a:sym typeface="Poppins"/>
              </a:rPr>
              <a:t>Tex</a:t>
            </a:r>
            <a:r>
              <a:rPr b="1" lang="ru" sz="1413">
                <a:solidFill>
                  <a:schemeClr val="dk1"/>
                </a:solidFill>
                <a:latin typeface="Poppins"/>
                <a:ea typeface="Poppins"/>
                <a:cs typeface="Poppins"/>
                <a:sym typeface="Poppins"/>
              </a:rPr>
              <a:t>t</a:t>
            </a:r>
            <a:endParaRPr b="1" sz="1014">
              <a:solidFill>
                <a:schemeClr val="dk1"/>
              </a:solidFill>
              <a:latin typeface="Poppins"/>
              <a:ea typeface="Poppins"/>
              <a:cs typeface="Poppins"/>
              <a:sym typeface="Poppins"/>
            </a:endParaRPr>
          </a:p>
        </p:txBody>
      </p:sp>
      <p:pic>
        <p:nvPicPr>
          <p:cNvPr descr="image.png" id="487" name="Google Shape;487;p37"/>
          <p:cNvPicPr preferRelativeResize="0"/>
          <p:nvPr/>
        </p:nvPicPr>
        <p:blipFill rotWithShape="1">
          <a:blip r:embed="rId6">
            <a:alphaModFix/>
          </a:blip>
          <a:srcRect b="0" l="0" r="0" t="0"/>
          <a:stretch/>
        </p:blipFill>
        <p:spPr>
          <a:xfrm rot="1800000">
            <a:off x="2829779" y="2125154"/>
            <a:ext cx="414338" cy="414338"/>
          </a:xfrm>
          <a:prstGeom prst="rect">
            <a:avLst/>
          </a:prstGeom>
          <a:noFill/>
          <a:ln>
            <a:noFill/>
          </a:ln>
        </p:spPr>
      </p:pic>
      <p:sp>
        <p:nvSpPr>
          <p:cNvPr id="488" name="Google Shape;488;p37"/>
          <p:cNvSpPr txBox="1"/>
          <p:nvPr/>
        </p:nvSpPr>
        <p:spPr>
          <a:xfrm>
            <a:off x="3557852" y="280679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Multimodal </a:t>
            </a:r>
            <a:r>
              <a:rPr i="0" lang="ru" sz="1413" u="none" cap="none" strike="noStrike">
                <a:solidFill>
                  <a:srgbClr val="0D253F"/>
                </a:solidFill>
                <a:latin typeface="Poppins"/>
                <a:ea typeface="Poppins"/>
                <a:cs typeface="Poppins"/>
                <a:sym typeface="Poppins"/>
              </a:rPr>
              <a:t>LLM </a:t>
            </a:r>
            <a:endParaRPr sz="1014">
              <a:latin typeface="Poppins"/>
              <a:ea typeface="Poppins"/>
              <a:cs typeface="Poppins"/>
              <a:sym typeface="Poppins"/>
            </a:endParaRPr>
          </a:p>
        </p:txBody>
      </p:sp>
      <p:sp>
        <p:nvSpPr>
          <p:cNvPr id="489" name="Google Shape;489;p37"/>
          <p:cNvSpPr txBox="1"/>
          <p:nvPr/>
        </p:nvSpPr>
        <p:spPr>
          <a:xfrm>
            <a:off x="6504304" y="174784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Output Modality</a:t>
            </a:r>
            <a:endParaRPr sz="1014">
              <a:latin typeface="Poppins"/>
              <a:ea typeface="Poppins"/>
              <a:cs typeface="Poppins"/>
              <a:sym typeface="Poppins"/>
            </a:endParaRPr>
          </a:p>
        </p:txBody>
      </p:sp>
      <p:pic>
        <p:nvPicPr>
          <p:cNvPr descr="image.png" id="490" name="Google Shape;490;p37"/>
          <p:cNvPicPr preferRelativeResize="0"/>
          <p:nvPr/>
        </p:nvPicPr>
        <p:blipFill rotWithShape="1">
          <a:blip r:embed="rId7">
            <a:alphaModFix/>
          </a:blip>
          <a:srcRect b="0" l="0" r="0" t="0"/>
          <a:stretch/>
        </p:blipFill>
        <p:spPr>
          <a:xfrm>
            <a:off x="1460071" y="1374598"/>
            <a:ext cx="207170" cy="276226"/>
          </a:xfrm>
          <a:prstGeom prst="rect">
            <a:avLst/>
          </a:prstGeom>
          <a:noFill/>
          <a:ln>
            <a:noFill/>
          </a:ln>
        </p:spPr>
      </p:pic>
      <p:pic>
        <p:nvPicPr>
          <p:cNvPr descr="image.png" id="491" name="Google Shape;491;p37"/>
          <p:cNvPicPr preferRelativeResize="0"/>
          <p:nvPr/>
        </p:nvPicPr>
        <p:blipFill rotWithShape="1">
          <a:blip r:embed="rId8">
            <a:alphaModFix/>
          </a:blip>
          <a:srcRect b="0" l="0" r="0" t="0"/>
          <a:stretch/>
        </p:blipFill>
        <p:spPr>
          <a:xfrm>
            <a:off x="4371995" y="2392460"/>
            <a:ext cx="276226" cy="276226"/>
          </a:xfrm>
          <a:prstGeom prst="rect">
            <a:avLst/>
          </a:prstGeom>
          <a:noFill/>
          <a:ln>
            <a:noFill/>
          </a:ln>
        </p:spPr>
      </p:pic>
      <p:sp>
        <p:nvSpPr>
          <p:cNvPr id="492" name="Google Shape;492;p37"/>
          <p:cNvSpPr txBox="1"/>
          <p:nvPr/>
        </p:nvSpPr>
        <p:spPr>
          <a:xfrm>
            <a:off x="6504226" y="200822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13" u="none" cap="none" strike="noStrike">
                <a:solidFill>
                  <a:schemeClr val="dk1"/>
                </a:solidFill>
                <a:latin typeface="Poppins"/>
                <a:ea typeface="Poppins"/>
                <a:cs typeface="Poppins"/>
                <a:sym typeface="Poppins"/>
              </a:rPr>
              <a:t>Tex</a:t>
            </a:r>
            <a:r>
              <a:rPr b="1" lang="ru" sz="1413">
                <a:solidFill>
                  <a:schemeClr val="dk1"/>
                </a:solidFill>
                <a:latin typeface="Poppins"/>
                <a:ea typeface="Poppins"/>
                <a:cs typeface="Poppins"/>
                <a:sym typeface="Poppins"/>
              </a:rPr>
              <a:t>t</a:t>
            </a:r>
            <a:endParaRPr b="1" sz="1014">
              <a:solidFill>
                <a:schemeClr val="dk1"/>
              </a:solidFill>
              <a:latin typeface="Poppins"/>
              <a:ea typeface="Poppins"/>
              <a:cs typeface="Poppins"/>
              <a:sym typeface="Poppins"/>
            </a:endParaRPr>
          </a:p>
        </p:txBody>
      </p:sp>
      <p:pic>
        <p:nvPicPr>
          <p:cNvPr descr="image.png" id="493" name="Google Shape;493;p37"/>
          <p:cNvPicPr preferRelativeResize="0"/>
          <p:nvPr/>
        </p:nvPicPr>
        <p:blipFill rotWithShape="1">
          <a:blip r:embed="rId3">
            <a:alphaModFix/>
          </a:blip>
          <a:srcRect b="0" l="0" r="0" t="0"/>
          <a:stretch/>
        </p:blipFill>
        <p:spPr>
          <a:xfrm>
            <a:off x="504825" y="2962863"/>
            <a:ext cx="2117775" cy="1459825"/>
          </a:xfrm>
          <a:prstGeom prst="rect">
            <a:avLst/>
          </a:prstGeom>
          <a:noFill/>
          <a:ln cap="flat" cmpd="sng" w="28575">
            <a:solidFill>
              <a:srgbClr val="000000"/>
            </a:solidFill>
            <a:prstDash val="solid"/>
            <a:round/>
            <a:headEnd len="sm" w="sm" type="none"/>
            <a:tailEnd len="sm" w="sm" type="none"/>
          </a:ln>
        </p:spPr>
      </p:pic>
      <p:sp>
        <p:nvSpPr>
          <p:cNvPr id="494" name="Google Shape;494;p37"/>
          <p:cNvSpPr txBox="1"/>
          <p:nvPr/>
        </p:nvSpPr>
        <p:spPr>
          <a:xfrm>
            <a:off x="611401" y="3542937"/>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0" lang="ru" sz="1413" u="none" cap="none" strike="noStrike">
                <a:solidFill>
                  <a:srgbClr val="0D253F"/>
                </a:solidFill>
                <a:latin typeface="Poppins"/>
                <a:ea typeface="Poppins"/>
                <a:cs typeface="Poppins"/>
                <a:sym typeface="Poppins"/>
              </a:rPr>
              <a:t>Input Modality</a:t>
            </a:r>
            <a:endParaRPr sz="1014">
              <a:latin typeface="Poppins"/>
              <a:ea typeface="Poppins"/>
              <a:cs typeface="Poppins"/>
              <a:sym typeface="Poppins"/>
            </a:endParaRPr>
          </a:p>
        </p:txBody>
      </p:sp>
      <p:sp>
        <p:nvSpPr>
          <p:cNvPr id="495" name="Google Shape;495;p37"/>
          <p:cNvSpPr txBox="1"/>
          <p:nvPr/>
        </p:nvSpPr>
        <p:spPr>
          <a:xfrm>
            <a:off x="611401" y="3803316"/>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ru" sz="1413">
                <a:solidFill>
                  <a:schemeClr val="dk1"/>
                </a:solidFill>
                <a:latin typeface="Poppins"/>
                <a:ea typeface="Poppins"/>
                <a:cs typeface="Poppins"/>
                <a:sym typeface="Poppins"/>
              </a:rPr>
              <a:t>Audio</a:t>
            </a:r>
            <a:endParaRPr b="1" sz="1014">
              <a:solidFill>
                <a:schemeClr val="dk1"/>
              </a:solidFill>
              <a:latin typeface="Poppins"/>
              <a:ea typeface="Poppins"/>
              <a:cs typeface="Poppins"/>
              <a:sym typeface="Poppins"/>
            </a:endParaRPr>
          </a:p>
        </p:txBody>
      </p:sp>
      <p:pic>
        <p:nvPicPr>
          <p:cNvPr descr="image.png" id="496" name="Google Shape;496;p37"/>
          <p:cNvPicPr preferRelativeResize="0"/>
          <p:nvPr/>
        </p:nvPicPr>
        <p:blipFill rotWithShape="1">
          <a:blip r:embed="rId5">
            <a:alphaModFix/>
          </a:blip>
          <a:srcRect b="0" l="0" r="0" t="0"/>
          <a:stretch/>
        </p:blipFill>
        <p:spPr>
          <a:xfrm>
            <a:off x="6397725" y="2921775"/>
            <a:ext cx="2117775" cy="1459800"/>
          </a:xfrm>
          <a:prstGeom prst="rect">
            <a:avLst/>
          </a:prstGeom>
          <a:noFill/>
          <a:ln cap="flat" cmpd="sng" w="28575">
            <a:solidFill>
              <a:srgbClr val="000000"/>
            </a:solidFill>
            <a:prstDash val="solid"/>
            <a:round/>
            <a:headEnd len="sm" w="sm" type="none"/>
            <a:tailEnd len="sm" w="sm" type="none"/>
          </a:ln>
        </p:spPr>
      </p:pic>
      <p:sp>
        <p:nvSpPr>
          <p:cNvPr id="497" name="Google Shape;497;p37"/>
          <p:cNvSpPr txBox="1"/>
          <p:nvPr/>
        </p:nvSpPr>
        <p:spPr>
          <a:xfrm>
            <a:off x="6504304" y="350184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Output Modality</a:t>
            </a:r>
            <a:endParaRPr sz="1014">
              <a:latin typeface="Poppins"/>
              <a:ea typeface="Poppins"/>
              <a:cs typeface="Poppins"/>
              <a:sym typeface="Poppins"/>
            </a:endParaRPr>
          </a:p>
        </p:txBody>
      </p:sp>
      <p:sp>
        <p:nvSpPr>
          <p:cNvPr id="498" name="Google Shape;498;p37"/>
          <p:cNvSpPr txBox="1"/>
          <p:nvPr/>
        </p:nvSpPr>
        <p:spPr>
          <a:xfrm>
            <a:off x="6504226" y="376222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ru" sz="1413">
                <a:solidFill>
                  <a:schemeClr val="dk1"/>
                </a:solidFill>
                <a:latin typeface="Poppins"/>
                <a:ea typeface="Poppins"/>
                <a:cs typeface="Poppins"/>
                <a:sym typeface="Poppins"/>
              </a:rPr>
              <a:t>Audio</a:t>
            </a:r>
            <a:endParaRPr b="1" sz="1014">
              <a:solidFill>
                <a:schemeClr val="dk1"/>
              </a:solidFill>
              <a:latin typeface="Poppins"/>
              <a:ea typeface="Poppins"/>
              <a:cs typeface="Poppins"/>
              <a:sym typeface="Poppins"/>
            </a:endParaRPr>
          </a:p>
        </p:txBody>
      </p:sp>
      <p:pic>
        <p:nvPicPr>
          <p:cNvPr descr="image.png" id="499" name="Google Shape;499;p37"/>
          <p:cNvPicPr preferRelativeResize="0"/>
          <p:nvPr/>
        </p:nvPicPr>
        <p:blipFill rotWithShape="1">
          <a:blip r:embed="rId9">
            <a:alphaModFix/>
          </a:blip>
          <a:srcRect b="0" l="0" r="0" t="0"/>
          <a:stretch/>
        </p:blipFill>
        <p:spPr>
          <a:xfrm>
            <a:off x="1391111" y="3097888"/>
            <a:ext cx="345281" cy="276225"/>
          </a:xfrm>
          <a:prstGeom prst="rect">
            <a:avLst/>
          </a:prstGeom>
          <a:noFill/>
          <a:ln>
            <a:noFill/>
          </a:ln>
        </p:spPr>
      </p:pic>
      <p:pic>
        <p:nvPicPr>
          <p:cNvPr id="500" name="Google Shape;500;p37"/>
          <p:cNvPicPr preferRelativeResize="0"/>
          <p:nvPr/>
        </p:nvPicPr>
        <p:blipFill>
          <a:blip r:embed="rId10">
            <a:alphaModFix/>
          </a:blip>
          <a:stretch>
            <a:fillRect/>
          </a:stretch>
        </p:blipFill>
        <p:spPr>
          <a:xfrm>
            <a:off x="7249488" y="1290650"/>
            <a:ext cx="414324" cy="414324"/>
          </a:xfrm>
          <a:prstGeom prst="rect">
            <a:avLst/>
          </a:prstGeom>
          <a:noFill/>
          <a:ln>
            <a:noFill/>
          </a:ln>
        </p:spPr>
      </p:pic>
      <p:pic>
        <p:nvPicPr>
          <p:cNvPr id="501" name="Google Shape;501;p37"/>
          <p:cNvPicPr preferRelativeResize="0"/>
          <p:nvPr/>
        </p:nvPicPr>
        <p:blipFill>
          <a:blip r:embed="rId11">
            <a:alphaModFix/>
          </a:blip>
          <a:stretch>
            <a:fillRect/>
          </a:stretch>
        </p:blipFill>
        <p:spPr>
          <a:xfrm>
            <a:off x="7212913" y="2971500"/>
            <a:ext cx="487475" cy="487475"/>
          </a:xfrm>
          <a:prstGeom prst="rect">
            <a:avLst/>
          </a:prstGeom>
          <a:noFill/>
          <a:ln>
            <a:noFill/>
          </a:ln>
        </p:spPr>
      </p:pic>
      <p:pic>
        <p:nvPicPr>
          <p:cNvPr descr="image.png" id="502" name="Google Shape;502;p37"/>
          <p:cNvPicPr preferRelativeResize="0"/>
          <p:nvPr/>
        </p:nvPicPr>
        <p:blipFill rotWithShape="1">
          <a:blip r:embed="rId6">
            <a:alphaModFix/>
          </a:blip>
          <a:srcRect b="0" l="0" r="0" t="0"/>
          <a:stretch/>
        </p:blipFill>
        <p:spPr>
          <a:xfrm rot="-1800000">
            <a:off x="2829779" y="3008066"/>
            <a:ext cx="414338" cy="414338"/>
          </a:xfrm>
          <a:prstGeom prst="rect">
            <a:avLst/>
          </a:prstGeom>
          <a:noFill/>
          <a:ln>
            <a:noFill/>
          </a:ln>
        </p:spPr>
      </p:pic>
      <p:pic>
        <p:nvPicPr>
          <p:cNvPr descr="image.png" id="503" name="Google Shape;503;p37"/>
          <p:cNvPicPr preferRelativeResize="0"/>
          <p:nvPr/>
        </p:nvPicPr>
        <p:blipFill rotWithShape="1">
          <a:blip r:embed="rId6">
            <a:alphaModFix/>
          </a:blip>
          <a:srcRect b="0" l="0" r="0" t="0"/>
          <a:stretch/>
        </p:blipFill>
        <p:spPr>
          <a:xfrm rot="-1800000">
            <a:off x="5776229" y="2125166"/>
            <a:ext cx="414338" cy="414338"/>
          </a:xfrm>
          <a:prstGeom prst="rect">
            <a:avLst/>
          </a:prstGeom>
          <a:noFill/>
          <a:ln>
            <a:noFill/>
          </a:ln>
        </p:spPr>
      </p:pic>
      <p:pic>
        <p:nvPicPr>
          <p:cNvPr descr="image.png" id="504" name="Google Shape;504;p37"/>
          <p:cNvPicPr preferRelativeResize="0"/>
          <p:nvPr/>
        </p:nvPicPr>
        <p:blipFill rotWithShape="1">
          <a:blip r:embed="rId6">
            <a:alphaModFix/>
          </a:blip>
          <a:srcRect b="0" l="0" r="0" t="0"/>
          <a:stretch/>
        </p:blipFill>
        <p:spPr>
          <a:xfrm rot="1800000">
            <a:off x="5776216" y="2997604"/>
            <a:ext cx="414338" cy="41433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What is AudioLLM</a:t>
            </a:r>
            <a:endParaRPr>
              <a:latin typeface="Poppins"/>
              <a:ea typeface="Poppins"/>
              <a:cs typeface="Poppins"/>
              <a:sym typeface="Poppins"/>
            </a:endParaRPr>
          </a:p>
        </p:txBody>
      </p:sp>
      <p:pic>
        <p:nvPicPr>
          <p:cNvPr descr="image.png" id="510" name="Google Shape;510;p38"/>
          <p:cNvPicPr preferRelativeResize="0"/>
          <p:nvPr/>
        </p:nvPicPr>
        <p:blipFill rotWithShape="1">
          <a:blip r:embed="rId3">
            <a:alphaModFix/>
          </a:blip>
          <a:srcRect b="0" l="0" r="0" t="0"/>
          <a:stretch/>
        </p:blipFill>
        <p:spPr>
          <a:xfrm>
            <a:off x="504825" y="1208862"/>
            <a:ext cx="2117775" cy="1459825"/>
          </a:xfrm>
          <a:prstGeom prst="rect">
            <a:avLst/>
          </a:prstGeom>
          <a:noFill/>
          <a:ln cap="flat" cmpd="sng" w="9525">
            <a:solidFill>
              <a:srgbClr val="000000"/>
            </a:solidFill>
            <a:prstDash val="dash"/>
            <a:round/>
            <a:headEnd len="sm" w="sm" type="none"/>
            <a:tailEnd len="sm" w="sm" type="none"/>
          </a:ln>
        </p:spPr>
      </p:pic>
      <p:pic>
        <p:nvPicPr>
          <p:cNvPr descr="image.png" id="511" name="Google Shape;511;p38"/>
          <p:cNvPicPr preferRelativeResize="0"/>
          <p:nvPr/>
        </p:nvPicPr>
        <p:blipFill rotWithShape="1">
          <a:blip r:embed="rId4">
            <a:alphaModFix/>
          </a:blip>
          <a:srcRect b="0" l="0" r="0" t="0"/>
          <a:stretch/>
        </p:blipFill>
        <p:spPr>
          <a:xfrm>
            <a:off x="3451275" y="2226725"/>
            <a:ext cx="2117775" cy="1057950"/>
          </a:xfrm>
          <a:prstGeom prst="rect">
            <a:avLst/>
          </a:prstGeom>
          <a:noFill/>
          <a:ln cap="flat" cmpd="sng" w="28575">
            <a:solidFill>
              <a:srgbClr val="000000"/>
            </a:solidFill>
            <a:prstDash val="solid"/>
            <a:round/>
            <a:headEnd len="sm" w="sm" type="none"/>
            <a:tailEnd len="sm" w="sm" type="none"/>
          </a:ln>
        </p:spPr>
      </p:pic>
      <p:pic>
        <p:nvPicPr>
          <p:cNvPr descr="image.png" id="512" name="Google Shape;512;p38"/>
          <p:cNvPicPr preferRelativeResize="0"/>
          <p:nvPr/>
        </p:nvPicPr>
        <p:blipFill rotWithShape="1">
          <a:blip r:embed="rId5">
            <a:alphaModFix/>
          </a:blip>
          <a:srcRect b="0" l="0" r="0" t="0"/>
          <a:stretch/>
        </p:blipFill>
        <p:spPr>
          <a:xfrm>
            <a:off x="6397725" y="1167775"/>
            <a:ext cx="2117775" cy="1459800"/>
          </a:xfrm>
          <a:prstGeom prst="rect">
            <a:avLst/>
          </a:prstGeom>
          <a:noFill/>
          <a:ln cap="flat" cmpd="sng" w="9525">
            <a:solidFill>
              <a:srgbClr val="000000"/>
            </a:solidFill>
            <a:prstDash val="dash"/>
            <a:round/>
            <a:headEnd len="sm" w="sm" type="none"/>
            <a:tailEnd len="sm" w="sm" type="none"/>
          </a:ln>
        </p:spPr>
      </p:pic>
      <p:sp>
        <p:nvSpPr>
          <p:cNvPr id="513" name="Google Shape;513;p38"/>
          <p:cNvSpPr txBox="1"/>
          <p:nvPr/>
        </p:nvSpPr>
        <p:spPr>
          <a:xfrm>
            <a:off x="611401" y="1788937"/>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0" lang="ru" sz="1413" u="none" cap="none" strike="noStrike">
                <a:solidFill>
                  <a:srgbClr val="0D253F"/>
                </a:solidFill>
                <a:latin typeface="Poppins"/>
                <a:ea typeface="Poppins"/>
                <a:cs typeface="Poppins"/>
                <a:sym typeface="Poppins"/>
              </a:rPr>
              <a:t>Input Modality</a:t>
            </a:r>
            <a:endParaRPr sz="1014">
              <a:latin typeface="Poppins"/>
              <a:ea typeface="Poppins"/>
              <a:cs typeface="Poppins"/>
              <a:sym typeface="Poppins"/>
            </a:endParaRPr>
          </a:p>
        </p:txBody>
      </p:sp>
      <p:sp>
        <p:nvSpPr>
          <p:cNvPr id="514" name="Google Shape;514;p38"/>
          <p:cNvSpPr txBox="1"/>
          <p:nvPr/>
        </p:nvSpPr>
        <p:spPr>
          <a:xfrm>
            <a:off x="611401" y="2049316"/>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13" u="none" cap="none" strike="noStrike">
                <a:solidFill>
                  <a:schemeClr val="dk1"/>
                </a:solidFill>
                <a:latin typeface="Poppins"/>
                <a:ea typeface="Poppins"/>
                <a:cs typeface="Poppins"/>
                <a:sym typeface="Poppins"/>
              </a:rPr>
              <a:t>Tex</a:t>
            </a:r>
            <a:r>
              <a:rPr b="1" lang="ru" sz="1413">
                <a:solidFill>
                  <a:schemeClr val="dk1"/>
                </a:solidFill>
                <a:latin typeface="Poppins"/>
                <a:ea typeface="Poppins"/>
                <a:cs typeface="Poppins"/>
                <a:sym typeface="Poppins"/>
              </a:rPr>
              <a:t>t</a:t>
            </a:r>
            <a:endParaRPr b="1" sz="1014">
              <a:solidFill>
                <a:schemeClr val="dk1"/>
              </a:solidFill>
              <a:latin typeface="Poppins"/>
              <a:ea typeface="Poppins"/>
              <a:cs typeface="Poppins"/>
              <a:sym typeface="Poppins"/>
            </a:endParaRPr>
          </a:p>
        </p:txBody>
      </p:sp>
      <p:pic>
        <p:nvPicPr>
          <p:cNvPr descr="image.png" id="515" name="Google Shape;515;p38"/>
          <p:cNvPicPr preferRelativeResize="0"/>
          <p:nvPr/>
        </p:nvPicPr>
        <p:blipFill rotWithShape="1">
          <a:blip r:embed="rId6">
            <a:alphaModFix/>
          </a:blip>
          <a:srcRect b="0" l="0" r="0" t="0"/>
          <a:stretch/>
        </p:blipFill>
        <p:spPr>
          <a:xfrm rot="1800000">
            <a:off x="2829779" y="2125154"/>
            <a:ext cx="414338" cy="414338"/>
          </a:xfrm>
          <a:prstGeom prst="rect">
            <a:avLst/>
          </a:prstGeom>
          <a:noFill/>
          <a:ln>
            <a:noFill/>
          </a:ln>
        </p:spPr>
      </p:pic>
      <p:sp>
        <p:nvSpPr>
          <p:cNvPr id="516" name="Google Shape;516;p38"/>
          <p:cNvSpPr txBox="1"/>
          <p:nvPr/>
        </p:nvSpPr>
        <p:spPr>
          <a:xfrm>
            <a:off x="3557852" y="280679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Multimodal </a:t>
            </a:r>
            <a:r>
              <a:rPr i="0" lang="ru" sz="1413" u="none" cap="none" strike="noStrike">
                <a:solidFill>
                  <a:srgbClr val="0D253F"/>
                </a:solidFill>
                <a:latin typeface="Poppins"/>
                <a:ea typeface="Poppins"/>
                <a:cs typeface="Poppins"/>
                <a:sym typeface="Poppins"/>
              </a:rPr>
              <a:t>LLM </a:t>
            </a:r>
            <a:endParaRPr sz="1014">
              <a:latin typeface="Poppins"/>
              <a:ea typeface="Poppins"/>
              <a:cs typeface="Poppins"/>
              <a:sym typeface="Poppins"/>
            </a:endParaRPr>
          </a:p>
        </p:txBody>
      </p:sp>
      <p:sp>
        <p:nvSpPr>
          <p:cNvPr id="517" name="Google Shape;517;p38"/>
          <p:cNvSpPr txBox="1"/>
          <p:nvPr/>
        </p:nvSpPr>
        <p:spPr>
          <a:xfrm>
            <a:off x="6504304" y="174784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Output Modality</a:t>
            </a:r>
            <a:endParaRPr sz="1014">
              <a:latin typeface="Poppins"/>
              <a:ea typeface="Poppins"/>
              <a:cs typeface="Poppins"/>
              <a:sym typeface="Poppins"/>
            </a:endParaRPr>
          </a:p>
        </p:txBody>
      </p:sp>
      <p:pic>
        <p:nvPicPr>
          <p:cNvPr descr="image.png" id="518" name="Google Shape;518;p38"/>
          <p:cNvPicPr preferRelativeResize="0"/>
          <p:nvPr/>
        </p:nvPicPr>
        <p:blipFill rotWithShape="1">
          <a:blip r:embed="rId7">
            <a:alphaModFix/>
          </a:blip>
          <a:srcRect b="0" l="0" r="0" t="0"/>
          <a:stretch/>
        </p:blipFill>
        <p:spPr>
          <a:xfrm>
            <a:off x="1460071" y="1374598"/>
            <a:ext cx="207170" cy="276226"/>
          </a:xfrm>
          <a:prstGeom prst="rect">
            <a:avLst/>
          </a:prstGeom>
          <a:noFill/>
          <a:ln>
            <a:noFill/>
          </a:ln>
        </p:spPr>
      </p:pic>
      <p:pic>
        <p:nvPicPr>
          <p:cNvPr descr="image.png" id="519" name="Google Shape;519;p38"/>
          <p:cNvPicPr preferRelativeResize="0"/>
          <p:nvPr/>
        </p:nvPicPr>
        <p:blipFill rotWithShape="1">
          <a:blip r:embed="rId8">
            <a:alphaModFix/>
          </a:blip>
          <a:srcRect b="0" l="0" r="0" t="0"/>
          <a:stretch/>
        </p:blipFill>
        <p:spPr>
          <a:xfrm>
            <a:off x="4371995" y="2392460"/>
            <a:ext cx="276226" cy="276226"/>
          </a:xfrm>
          <a:prstGeom prst="rect">
            <a:avLst/>
          </a:prstGeom>
          <a:noFill/>
          <a:ln>
            <a:noFill/>
          </a:ln>
        </p:spPr>
      </p:pic>
      <p:sp>
        <p:nvSpPr>
          <p:cNvPr id="520" name="Google Shape;520;p38"/>
          <p:cNvSpPr txBox="1"/>
          <p:nvPr/>
        </p:nvSpPr>
        <p:spPr>
          <a:xfrm>
            <a:off x="6504226" y="200822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13" u="none" cap="none" strike="noStrike">
                <a:solidFill>
                  <a:schemeClr val="dk1"/>
                </a:solidFill>
                <a:latin typeface="Poppins"/>
                <a:ea typeface="Poppins"/>
                <a:cs typeface="Poppins"/>
                <a:sym typeface="Poppins"/>
              </a:rPr>
              <a:t>Tex</a:t>
            </a:r>
            <a:r>
              <a:rPr b="1" lang="ru" sz="1413">
                <a:solidFill>
                  <a:schemeClr val="dk1"/>
                </a:solidFill>
                <a:latin typeface="Poppins"/>
                <a:ea typeface="Poppins"/>
                <a:cs typeface="Poppins"/>
                <a:sym typeface="Poppins"/>
              </a:rPr>
              <a:t>t</a:t>
            </a:r>
            <a:endParaRPr b="1" sz="1014">
              <a:solidFill>
                <a:schemeClr val="dk1"/>
              </a:solidFill>
              <a:latin typeface="Poppins"/>
              <a:ea typeface="Poppins"/>
              <a:cs typeface="Poppins"/>
              <a:sym typeface="Poppins"/>
            </a:endParaRPr>
          </a:p>
        </p:txBody>
      </p:sp>
      <p:pic>
        <p:nvPicPr>
          <p:cNvPr descr="image.png" id="521" name="Google Shape;521;p38"/>
          <p:cNvPicPr preferRelativeResize="0"/>
          <p:nvPr/>
        </p:nvPicPr>
        <p:blipFill rotWithShape="1">
          <a:blip r:embed="rId3">
            <a:alphaModFix/>
          </a:blip>
          <a:srcRect b="0" l="0" r="0" t="0"/>
          <a:stretch/>
        </p:blipFill>
        <p:spPr>
          <a:xfrm>
            <a:off x="504825" y="2962863"/>
            <a:ext cx="2117775" cy="1459825"/>
          </a:xfrm>
          <a:prstGeom prst="rect">
            <a:avLst/>
          </a:prstGeom>
          <a:noFill/>
          <a:ln cap="flat" cmpd="sng" w="28575">
            <a:solidFill>
              <a:srgbClr val="000000"/>
            </a:solidFill>
            <a:prstDash val="solid"/>
            <a:round/>
            <a:headEnd len="sm" w="sm" type="none"/>
            <a:tailEnd len="sm" w="sm" type="none"/>
          </a:ln>
        </p:spPr>
      </p:pic>
      <p:sp>
        <p:nvSpPr>
          <p:cNvPr id="522" name="Google Shape;522;p38"/>
          <p:cNvSpPr txBox="1"/>
          <p:nvPr/>
        </p:nvSpPr>
        <p:spPr>
          <a:xfrm>
            <a:off x="611401" y="3542937"/>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0" lang="ru" sz="1413" u="none" cap="none" strike="noStrike">
                <a:solidFill>
                  <a:srgbClr val="0D253F"/>
                </a:solidFill>
                <a:latin typeface="Poppins"/>
                <a:ea typeface="Poppins"/>
                <a:cs typeface="Poppins"/>
                <a:sym typeface="Poppins"/>
              </a:rPr>
              <a:t>Input Modality</a:t>
            </a:r>
            <a:endParaRPr sz="1014">
              <a:latin typeface="Poppins"/>
              <a:ea typeface="Poppins"/>
              <a:cs typeface="Poppins"/>
              <a:sym typeface="Poppins"/>
            </a:endParaRPr>
          </a:p>
        </p:txBody>
      </p:sp>
      <p:sp>
        <p:nvSpPr>
          <p:cNvPr id="523" name="Google Shape;523;p38"/>
          <p:cNvSpPr txBox="1"/>
          <p:nvPr/>
        </p:nvSpPr>
        <p:spPr>
          <a:xfrm>
            <a:off x="611401" y="3803316"/>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ru" sz="1413">
                <a:solidFill>
                  <a:schemeClr val="dk1"/>
                </a:solidFill>
                <a:latin typeface="Poppins"/>
                <a:ea typeface="Poppins"/>
                <a:cs typeface="Poppins"/>
                <a:sym typeface="Poppins"/>
              </a:rPr>
              <a:t>Audio</a:t>
            </a:r>
            <a:endParaRPr b="1" sz="1014">
              <a:solidFill>
                <a:schemeClr val="dk1"/>
              </a:solidFill>
              <a:latin typeface="Poppins"/>
              <a:ea typeface="Poppins"/>
              <a:cs typeface="Poppins"/>
              <a:sym typeface="Poppins"/>
            </a:endParaRPr>
          </a:p>
        </p:txBody>
      </p:sp>
      <p:pic>
        <p:nvPicPr>
          <p:cNvPr descr="image.png" id="524" name="Google Shape;524;p38"/>
          <p:cNvPicPr preferRelativeResize="0"/>
          <p:nvPr/>
        </p:nvPicPr>
        <p:blipFill rotWithShape="1">
          <a:blip r:embed="rId5">
            <a:alphaModFix/>
          </a:blip>
          <a:srcRect b="0" l="0" r="0" t="0"/>
          <a:stretch/>
        </p:blipFill>
        <p:spPr>
          <a:xfrm>
            <a:off x="6397725" y="2921775"/>
            <a:ext cx="2117775" cy="1459800"/>
          </a:xfrm>
          <a:prstGeom prst="rect">
            <a:avLst/>
          </a:prstGeom>
          <a:noFill/>
          <a:ln cap="flat" cmpd="sng" w="28575">
            <a:solidFill>
              <a:srgbClr val="000000"/>
            </a:solidFill>
            <a:prstDash val="solid"/>
            <a:round/>
            <a:headEnd len="sm" w="sm" type="none"/>
            <a:tailEnd len="sm" w="sm" type="none"/>
          </a:ln>
        </p:spPr>
      </p:pic>
      <p:sp>
        <p:nvSpPr>
          <p:cNvPr id="525" name="Google Shape;525;p38"/>
          <p:cNvSpPr txBox="1"/>
          <p:nvPr/>
        </p:nvSpPr>
        <p:spPr>
          <a:xfrm>
            <a:off x="6504304" y="350184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Output Modality</a:t>
            </a:r>
            <a:endParaRPr sz="1014">
              <a:latin typeface="Poppins"/>
              <a:ea typeface="Poppins"/>
              <a:cs typeface="Poppins"/>
              <a:sym typeface="Poppins"/>
            </a:endParaRPr>
          </a:p>
        </p:txBody>
      </p:sp>
      <p:sp>
        <p:nvSpPr>
          <p:cNvPr id="526" name="Google Shape;526;p38"/>
          <p:cNvSpPr txBox="1"/>
          <p:nvPr/>
        </p:nvSpPr>
        <p:spPr>
          <a:xfrm>
            <a:off x="6504226" y="376222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ru" sz="1413">
                <a:solidFill>
                  <a:schemeClr val="dk1"/>
                </a:solidFill>
                <a:latin typeface="Poppins"/>
                <a:ea typeface="Poppins"/>
                <a:cs typeface="Poppins"/>
                <a:sym typeface="Poppins"/>
              </a:rPr>
              <a:t>Audio</a:t>
            </a:r>
            <a:endParaRPr b="1" sz="1014">
              <a:solidFill>
                <a:schemeClr val="dk1"/>
              </a:solidFill>
              <a:latin typeface="Poppins"/>
              <a:ea typeface="Poppins"/>
              <a:cs typeface="Poppins"/>
              <a:sym typeface="Poppins"/>
            </a:endParaRPr>
          </a:p>
        </p:txBody>
      </p:sp>
      <p:pic>
        <p:nvPicPr>
          <p:cNvPr descr="image.png" id="527" name="Google Shape;527;p38"/>
          <p:cNvPicPr preferRelativeResize="0"/>
          <p:nvPr/>
        </p:nvPicPr>
        <p:blipFill rotWithShape="1">
          <a:blip r:embed="rId9">
            <a:alphaModFix/>
          </a:blip>
          <a:srcRect b="0" l="0" r="0" t="0"/>
          <a:stretch/>
        </p:blipFill>
        <p:spPr>
          <a:xfrm>
            <a:off x="1391111" y="3097888"/>
            <a:ext cx="345281" cy="276225"/>
          </a:xfrm>
          <a:prstGeom prst="rect">
            <a:avLst/>
          </a:prstGeom>
          <a:noFill/>
          <a:ln>
            <a:noFill/>
          </a:ln>
        </p:spPr>
      </p:pic>
      <p:pic>
        <p:nvPicPr>
          <p:cNvPr id="528" name="Google Shape;528;p38"/>
          <p:cNvPicPr preferRelativeResize="0"/>
          <p:nvPr/>
        </p:nvPicPr>
        <p:blipFill>
          <a:blip r:embed="rId10">
            <a:alphaModFix/>
          </a:blip>
          <a:stretch>
            <a:fillRect/>
          </a:stretch>
        </p:blipFill>
        <p:spPr>
          <a:xfrm>
            <a:off x="7249488" y="1290650"/>
            <a:ext cx="414324" cy="414324"/>
          </a:xfrm>
          <a:prstGeom prst="rect">
            <a:avLst/>
          </a:prstGeom>
          <a:noFill/>
          <a:ln>
            <a:noFill/>
          </a:ln>
        </p:spPr>
      </p:pic>
      <p:pic>
        <p:nvPicPr>
          <p:cNvPr id="529" name="Google Shape;529;p38"/>
          <p:cNvPicPr preferRelativeResize="0"/>
          <p:nvPr/>
        </p:nvPicPr>
        <p:blipFill>
          <a:blip r:embed="rId11">
            <a:alphaModFix/>
          </a:blip>
          <a:stretch>
            <a:fillRect/>
          </a:stretch>
        </p:blipFill>
        <p:spPr>
          <a:xfrm>
            <a:off x="7212913" y="2971500"/>
            <a:ext cx="487475" cy="487475"/>
          </a:xfrm>
          <a:prstGeom prst="rect">
            <a:avLst/>
          </a:prstGeom>
          <a:noFill/>
          <a:ln>
            <a:noFill/>
          </a:ln>
        </p:spPr>
      </p:pic>
      <p:pic>
        <p:nvPicPr>
          <p:cNvPr descr="image.png" id="530" name="Google Shape;530;p38"/>
          <p:cNvPicPr preferRelativeResize="0"/>
          <p:nvPr/>
        </p:nvPicPr>
        <p:blipFill rotWithShape="1">
          <a:blip r:embed="rId6">
            <a:alphaModFix/>
          </a:blip>
          <a:srcRect b="0" l="0" r="0" t="0"/>
          <a:stretch/>
        </p:blipFill>
        <p:spPr>
          <a:xfrm rot="-1800000">
            <a:off x="2829779" y="3008066"/>
            <a:ext cx="414338" cy="414338"/>
          </a:xfrm>
          <a:prstGeom prst="rect">
            <a:avLst/>
          </a:prstGeom>
          <a:noFill/>
          <a:ln>
            <a:noFill/>
          </a:ln>
        </p:spPr>
      </p:pic>
      <p:pic>
        <p:nvPicPr>
          <p:cNvPr descr="image.png" id="531" name="Google Shape;531;p38"/>
          <p:cNvPicPr preferRelativeResize="0"/>
          <p:nvPr/>
        </p:nvPicPr>
        <p:blipFill rotWithShape="1">
          <a:blip r:embed="rId6">
            <a:alphaModFix/>
          </a:blip>
          <a:srcRect b="0" l="0" r="0" t="0"/>
          <a:stretch/>
        </p:blipFill>
        <p:spPr>
          <a:xfrm rot="-1800000">
            <a:off x="5776229" y="2125166"/>
            <a:ext cx="414338" cy="414338"/>
          </a:xfrm>
          <a:prstGeom prst="rect">
            <a:avLst/>
          </a:prstGeom>
          <a:noFill/>
          <a:ln>
            <a:noFill/>
          </a:ln>
        </p:spPr>
      </p:pic>
      <p:pic>
        <p:nvPicPr>
          <p:cNvPr descr="image.png" id="532" name="Google Shape;532;p38"/>
          <p:cNvPicPr preferRelativeResize="0"/>
          <p:nvPr/>
        </p:nvPicPr>
        <p:blipFill rotWithShape="1">
          <a:blip r:embed="rId6">
            <a:alphaModFix/>
          </a:blip>
          <a:srcRect b="0" l="0" r="0" t="0"/>
          <a:stretch/>
        </p:blipFill>
        <p:spPr>
          <a:xfrm rot="1800000">
            <a:off x="5776216" y="2997604"/>
            <a:ext cx="414338" cy="414338"/>
          </a:xfrm>
          <a:prstGeom prst="rect">
            <a:avLst/>
          </a:prstGeom>
          <a:noFill/>
          <a:ln>
            <a:noFill/>
          </a:ln>
        </p:spPr>
      </p:pic>
      <p:sp>
        <p:nvSpPr>
          <p:cNvPr id="533" name="Google Shape;533;p38"/>
          <p:cNvSpPr txBox="1"/>
          <p:nvPr/>
        </p:nvSpPr>
        <p:spPr>
          <a:xfrm>
            <a:off x="3118738" y="3815125"/>
            <a:ext cx="2691300" cy="6711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dk1"/>
                </a:solidFill>
                <a:latin typeface="Poppins"/>
                <a:ea typeface="Poppins"/>
                <a:cs typeface="Poppins"/>
                <a:sym typeface="Poppins"/>
              </a:rPr>
              <a:t>Audio to Audio    (A</a:t>
            </a:r>
            <a:r>
              <a:rPr lang="ru" sz="1600">
                <a:solidFill>
                  <a:schemeClr val="dk1"/>
                </a:solidFill>
                <a:latin typeface="Poppins"/>
                <a:ea typeface="Poppins"/>
                <a:cs typeface="Poppins"/>
                <a:sym typeface="Poppins"/>
              </a:rPr>
              <a:t>2A</a:t>
            </a:r>
            <a:r>
              <a:rPr lang="ru" sz="1600">
                <a:solidFill>
                  <a:schemeClr val="dk1"/>
                </a:solidFill>
                <a:latin typeface="Poppins"/>
                <a:ea typeface="Poppins"/>
                <a:cs typeface="Poppins"/>
                <a:sym typeface="Poppins"/>
              </a:rPr>
              <a:t>)</a:t>
            </a:r>
            <a:endParaRPr sz="1600">
              <a:solidFill>
                <a:schemeClr val="dk1"/>
              </a:solidFill>
              <a:latin typeface="Poppins"/>
              <a:ea typeface="Poppins"/>
              <a:cs typeface="Poppins"/>
              <a:sym typeface="Poppins"/>
            </a:endParaRPr>
          </a:p>
          <a:p>
            <a:pPr indent="0" lvl="0" marL="0" rtl="0" algn="l">
              <a:spcBef>
                <a:spcPts val="0"/>
              </a:spcBef>
              <a:spcAft>
                <a:spcPts val="0"/>
              </a:spcAft>
              <a:buNone/>
            </a:pPr>
            <a:r>
              <a:rPr lang="ru" sz="1600">
                <a:solidFill>
                  <a:schemeClr val="dk1"/>
                </a:solidFill>
                <a:latin typeface="Poppins"/>
                <a:ea typeface="Poppins"/>
                <a:cs typeface="Poppins"/>
                <a:sym typeface="Poppins"/>
              </a:rPr>
              <a:t>Speech to Speech (S2S)</a:t>
            </a:r>
            <a:endParaRPr sz="1600">
              <a:solidFill>
                <a:schemeClr val="dk1"/>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What is AudioLLM</a:t>
            </a:r>
            <a:endParaRPr>
              <a:latin typeface="Poppins"/>
              <a:ea typeface="Poppins"/>
              <a:cs typeface="Poppins"/>
              <a:sym typeface="Poppins"/>
            </a:endParaRPr>
          </a:p>
        </p:txBody>
      </p:sp>
      <p:pic>
        <p:nvPicPr>
          <p:cNvPr descr="image.png" id="539" name="Google Shape;539;p39"/>
          <p:cNvPicPr preferRelativeResize="0"/>
          <p:nvPr/>
        </p:nvPicPr>
        <p:blipFill rotWithShape="1">
          <a:blip r:embed="rId3">
            <a:alphaModFix/>
          </a:blip>
          <a:srcRect b="0" l="0" r="0" t="0"/>
          <a:stretch/>
        </p:blipFill>
        <p:spPr>
          <a:xfrm>
            <a:off x="504825" y="1208862"/>
            <a:ext cx="2117775" cy="1459825"/>
          </a:xfrm>
          <a:prstGeom prst="rect">
            <a:avLst/>
          </a:prstGeom>
          <a:noFill/>
          <a:ln cap="flat" cmpd="sng" w="9525">
            <a:solidFill>
              <a:srgbClr val="000000"/>
            </a:solidFill>
            <a:prstDash val="dash"/>
            <a:round/>
            <a:headEnd len="sm" w="sm" type="none"/>
            <a:tailEnd len="sm" w="sm" type="none"/>
          </a:ln>
        </p:spPr>
      </p:pic>
      <p:pic>
        <p:nvPicPr>
          <p:cNvPr descr="image.png" id="540" name="Google Shape;540;p39"/>
          <p:cNvPicPr preferRelativeResize="0"/>
          <p:nvPr/>
        </p:nvPicPr>
        <p:blipFill rotWithShape="1">
          <a:blip r:embed="rId4">
            <a:alphaModFix/>
          </a:blip>
          <a:srcRect b="0" l="0" r="0" t="0"/>
          <a:stretch/>
        </p:blipFill>
        <p:spPr>
          <a:xfrm>
            <a:off x="3451275" y="2226725"/>
            <a:ext cx="2117775" cy="1057950"/>
          </a:xfrm>
          <a:prstGeom prst="rect">
            <a:avLst/>
          </a:prstGeom>
          <a:noFill/>
          <a:ln cap="flat" cmpd="sng" w="28575">
            <a:solidFill>
              <a:srgbClr val="000000"/>
            </a:solidFill>
            <a:prstDash val="solid"/>
            <a:round/>
            <a:headEnd len="sm" w="sm" type="none"/>
            <a:tailEnd len="sm" w="sm" type="none"/>
          </a:ln>
        </p:spPr>
      </p:pic>
      <p:pic>
        <p:nvPicPr>
          <p:cNvPr descr="image.png" id="541" name="Google Shape;541;p39"/>
          <p:cNvPicPr preferRelativeResize="0"/>
          <p:nvPr/>
        </p:nvPicPr>
        <p:blipFill rotWithShape="1">
          <a:blip r:embed="rId5">
            <a:alphaModFix/>
          </a:blip>
          <a:srcRect b="0" l="0" r="0" t="0"/>
          <a:stretch/>
        </p:blipFill>
        <p:spPr>
          <a:xfrm>
            <a:off x="6397725" y="1167775"/>
            <a:ext cx="2117775" cy="1459800"/>
          </a:xfrm>
          <a:prstGeom prst="rect">
            <a:avLst/>
          </a:prstGeom>
          <a:noFill/>
          <a:ln cap="flat" cmpd="sng" w="28575">
            <a:solidFill>
              <a:srgbClr val="000000"/>
            </a:solidFill>
            <a:prstDash val="solid"/>
            <a:round/>
            <a:headEnd len="sm" w="sm" type="none"/>
            <a:tailEnd len="sm" w="sm" type="none"/>
          </a:ln>
        </p:spPr>
      </p:pic>
      <p:sp>
        <p:nvSpPr>
          <p:cNvPr id="542" name="Google Shape;542;p39"/>
          <p:cNvSpPr txBox="1"/>
          <p:nvPr/>
        </p:nvSpPr>
        <p:spPr>
          <a:xfrm>
            <a:off x="611401" y="1788937"/>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0" lang="ru" sz="1413" u="none" cap="none" strike="noStrike">
                <a:solidFill>
                  <a:srgbClr val="0D253F"/>
                </a:solidFill>
                <a:latin typeface="Poppins"/>
                <a:ea typeface="Poppins"/>
                <a:cs typeface="Poppins"/>
                <a:sym typeface="Poppins"/>
              </a:rPr>
              <a:t>Input Modality</a:t>
            </a:r>
            <a:endParaRPr sz="1014">
              <a:latin typeface="Poppins"/>
              <a:ea typeface="Poppins"/>
              <a:cs typeface="Poppins"/>
              <a:sym typeface="Poppins"/>
            </a:endParaRPr>
          </a:p>
        </p:txBody>
      </p:sp>
      <p:sp>
        <p:nvSpPr>
          <p:cNvPr id="543" name="Google Shape;543;p39"/>
          <p:cNvSpPr txBox="1"/>
          <p:nvPr/>
        </p:nvSpPr>
        <p:spPr>
          <a:xfrm>
            <a:off x="611401" y="2049316"/>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13" u="none" cap="none" strike="noStrike">
                <a:solidFill>
                  <a:schemeClr val="dk1"/>
                </a:solidFill>
                <a:latin typeface="Poppins"/>
                <a:ea typeface="Poppins"/>
                <a:cs typeface="Poppins"/>
                <a:sym typeface="Poppins"/>
              </a:rPr>
              <a:t>Tex</a:t>
            </a:r>
            <a:r>
              <a:rPr b="1" lang="ru" sz="1413">
                <a:solidFill>
                  <a:schemeClr val="dk1"/>
                </a:solidFill>
                <a:latin typeface="Poppins"/>
                <a:ea typeface="Poppins"/>
                <a:cs typeface="Poppins"/>
                <a:sym typeface="Poppins"/>
              </a:rPr>
              <a:t>t</a:t>
            </a:r>
            <a:endParaRPr b="1" sz="1014">
              <a:solidFill>
                <a:schemeClr val="dk1"/>
              </a:solidFill>
              <a:latin typeface="Poppins"/>
              <a:ea typeface="Poppins"/>
              <a:cs typeface="Poppins"/>
              <a:sym typeface="Poppins"/>
            </a:endParaRPr>
          </a:p>
        </p:txBody>
      </p:sp>
      <p:pic>
        <p:nvPicPr>
          <p:cNvPr descr="image.png" id="544" name="Google Shape;544;p39"/>
          <p:cNvPicPr preferRelativeResize="0"/>
          <p:nvPr/>
        </p:nvPicPr>
        <p:blipFill rotWithShape="1">
          <a:blip r:embed="rId6">
            <a:alphaModFix/>
          </a:blip>
          <a:srcRect b="0" l="0" r="0" t="0"/>
          <a:stretch/>
        </p:blipFill>
        <p:spPr>
          <a:xfrm rot="1800000">
            <a:off x="2829779" y="2125154"/>
            <a:ext cx="414338" cy="414338"/>
          </a:xfrm>
          <a:prstGeom prst="rect">
            <a:avLst/>
          </a:prstGeom>
          <a:noFill/>
          <a:ln>
            <a:noFill/>
          </a:ln>
        </p:spPr>
      </p:pic>
      <p:sp>
        <p:nvSpPr>
          <p:cNvPr id="545" name="Google Shape;545;p39"/>
          <p:cNvSpPr txBox="1"/>
          <p:nvPr/>
        </p:nvSpPr>
        <p:spPr>
          <a:xfrm>
            <a:off x="3557852" y="280679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Multimodal </a:t>
            </a:r>
            <a:r>
              <a:rPr i="0" lang="ru" sz="1413" u="none" cap="none" strike="noStrike">
                <a:solidFill>
                  <a:srgbClr val="0D253F"/>
                </a:solidFill>
                <a:latin typeface="Poppins"/>
                <a:ea typeface="Poppins"/>
                <a:cs typeface="Poppins"/>
                <a:sym typeface="Poppins"/>
              </a:rPr>
              <a:t>LLM </a:t>
            </a:r>
            <a:endParaRPr sz="1014">
              <a:latin typeface="Poppins"/>
              <a:ea typeface="Poppins"/>
              <a:cs typeface="Poppins"/>
              <a:sym typeface="Poppins"/>
            </a:endParaRPr>
          </a:p>
        </p:txBody>
      </p:sp>
      <p:sp>
        <p:nvSpPr>
          <p:cNvPr id="546" name="Google Shape;546;p39"/>
          <p:cNvSpPr txBox="1"/>
          <p:nvPr/>
        </p:nvSpPr>
        <p:spPr>
          <a:xfrm>
            <a:off x="6504304" y="174784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Output Modality</a:t>
            </a:r>
            <a:endParaRPr sz="1014">
              <a:latin typeface="Poppins"/>
              <a:ea typeface="Poppins"/>
              <a:cs typeface="Poppins"/>
              <a:sym typeface="Poppins"/>
            </a:endParaRPr>
          </a:p>
        </p:txBody>
      </p:sp>
      <p:pic>
        <p:nvPicPr>
          <p:cNvPr descr="image.png" id="547" name="Google Shape;547;p39"/>
          <p:cNvPicPr preferRelativeResize="0"/>
          <p:nvPr/>
        </p:nvPicPr>
        <p:blipFill rotWithShape="1">
          <a:blip r:embed="rId7">
            <a:alphaModFix/>
          </a:blip>
          <a:srcRect b="0" l="0" r="0" t="0"/>
          <a:stretch/>
        </p:blipFill>
        <p:spPr>
          <a:xfrm>
            <a:off x="1460071" y="1374598"/>
            <a:ext cx="207170" cy="276226"/>
          </a:xfrm>
          <a:prstGeom prst="rect">
            <a:avLst/>
          </a:prstGeom>
          <a:noFill/>
          <a:ln>
            <a:noFill/>
          </a:ln>
        </p:spPr>
      </p:pic>
      <p:pic>
        <p:nvPicPr>
          <p:cNvPr descr="image.png" id="548" name="Google Shape;548;p39"/>
          <p:cNvPicPr preferRelativeResize="0"/>
          <p:nvPr/>
        </p:nvPicPr>
        <p:blipFill rotWithShape="1">
          <a:blip r:embed="rId8">
            <a:alphaModFix/>
          </a:blip>
          <a:srcRect b="0" l="0" r="0" t="0"/>
          <a:stretch/>
        </p:blipFill>
        <p:spPr>
          <a:xfrm>
            <a:off x="4371995" y="2392460"/>
            <a:ext cx="276226" cy="276226"/>
          </a:xfrm>
          <a:prstGeom prst="rect">
            <a:avLst/>
          </a:prstGeom>
          <a:noFill/>
          <a:ln>
            <a:noFill/>
          </a:ln>
        </p:spPr>
      </p:pic>
      <p:sp>
        <p:nvSpPr>
          <p:cNvPr id="549" name="Google Shape;549;p39"/>
          <p:cNvSpPr txBox="1"/>
          <p:nvPr/>
        </p:nvSpPr>
        <p:spPr>
          <a:xfrm>
            <a:off x="6504226" y="200822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13" u="none" cap="none" strike="noStrike">
                <a:solidFill>
                  <a:schemeClr val="dk1"/>
                </a:solidFill>
                <a:latin typeface="Poppins"/>
                <a:ea typeface="Poppins"/>
                <a:cs typeface="Poppins"/>
                <a:sym typeface="Poppins"/>
              </a:rPr>
              <a:t>Tex</a:t>
            </a:r>
            <a:r>
              <a:rPr b="1" lang="ru" sz="1413">
                <a:solidFill>
                  <a:schemeClr val="dk1"/>
                </a:solidFill>
                <a:latin typeface="Poppins"/>
                <a:ea typeface="Poppins"/>
                <a:cs typeface="Poppins"/>
                <a:sym typeface="Poppins"/>
              </a:rPr>
              <a:t>t</a:t>
            </a:r>
            <a:endParaRPr b="1" sz="1014">
              <a:solidFill>
                <a:schemeClr val="dk1"/>
              </a:solidFill>
              <a:latin typeface="Poppins"/>
              <a:ea typeface="Poppins"/>
              <a:cs typeface="Poppins"/>
              <a:sym typeface="Poppins"/>
            </a:endParaRPr>
          </a:p>
        </p:txBody>
      </p:sp>
      <p:pic>
        <p:nvPicPr>
          <p:cNvPr descr="image.png" id="550" name="Google Shape;550;p39"/>
          <p:cNvPicPr preferRelativeResize="0"/>
          <p:nvPr/>
        </p:nvPicPr>
        <p:blipFill rotWithShape="1">
          <a:blip r:embed="rId3">
            <a:alphaModFix/>
          </a:blip>
          <a:srcRect b="0" l="0" r="0" t="0"/>
          <a:stretch/>
        </p:blipFill>
        <p:spPr>
          <a:xfrm>
            <a:off x="504825" y="2962863"/>
            <a:ext cx="2117775" cy="1459825"/>
          </a:xfrm>
          <a:prstGeom prst="rect">
            <a:avLst/>
          </a:prstGeom>
          <a:noFill/>
          <a:ln cap="flat" cmpd="sng" w="28575">
            <a:solidFill>
              <a:srgbClr val="000000"/>
            </a:solidFill>
            <a:prstDash val="solid"/>
            <a:round/>
            <a:headEnd len="sm" w="sm" type="none"/>
            <a:tailEnd len="sm" w="sm" type="none"/>
          </a:ln>
        </p:spPr>
      </p:pic>
      <p:sp>
        <p:nvSpPr>
          <p:cNvPr id="551" name="Google Shape;551;p39"/>
          <p:cNvSpPr txBox="1"/>
          <p:nvPr/>
        </p:nvSpPr>
        <p:spPr>
          <a:xfrm>
            <a:off x="611401" y="3542937"/>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0" lang="ru" sz="1413" u="none" cap="none" strike="noStrike">
                <a:solidFill>
                  <a:srgbClr val="0D253F"/>
                </a:solidFill>
                <a:latin typeface="Poppins"/>
                <a:ea typeface="Poppins"/>
                <a:cs typeface="Poppins"/>
                <a:sym typeface="Poppins"/>
              </a:rPr>
              <a:t>Input Modality</a:t>
            </a:r>
            <a:endParaRPr sz="1014">
              <a:latin typeface="Poppins"/>
              <a:ea typeface="Poppins"/>
              <a:cs typeface="Poppins"/>
              <a:sym typeface="Poppins"/>
            </a:endParaRPr>
          </a:p>
        </p:txBody>
      </p:sp>
      <p:sp>
        <p:nvSpPr>
          <p:cNvPr id="552" name="Google Shape;552;p39"/>
          <p:cNvSpPr txBox="1"/>
          <p:nvPr/>
        </p:nvSpPr>
        <p:spPr>
          <a:xfrm>
            <a:off x="611401" y="3803316"/>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ru" sz="1413">
                <a:solidFill>
                  <a:schemeClr val="dk1"/>
                </a:solidFill>
                <a:latin typeface="Poppins"/>
                <a:ea typeface="Poppins"/>
                <a:cs typeface="Poppins"/>
                <a:sym typeface="Poppins"/>
              </a:rPr>
              <a:t>Audio</a:t>
            </a:r>
            <a:endParaRPr b="1" sz="1014">
              <a:solidFill>
                <a:schemeClr val="dk1"/>
              </a:solidFill>
              <a:latin typeface="Poppins"/>
              <a:ea typeface="Poppins"/>
              <a:cs typeface="Poppins"/>
              <a:sym typeface="Poppins"/>
            </a:endParaRPr>
          </a:p>
        </p:txBody>
      </p:sp>
      <p:pic>
        <p:nvPicPr>
          <p:cNvPr descr="image.png" id="553" name="Google Shape;553;p39"/>
          <p:cNvPicPr preferRelativeResize="0"/>
          <p:nvPr/>
        </p:nvPicPr>
        <p:blipFill rotWithShape="1">
          <a:blip r:embed="rId5">
            <a:alphaModFix/>
          </a:blip>
          <a:srcRect b="0" l="0" r="0" t="0"/>
          <a:stretch/>
        </p:blipFill>
        <p:spPr>
          <a:xfrm>
            <a:off x="6397725" y="2921775"/>
            <a:ext cx="2117775" cy="1459800"/>
          </a:xfrm>
          <a:prstGeom prst="rect">
            <a:avLst/>
          </a:prstGeom>
          <a:noFill/>
          <a:ln>
            <a:noFill/>
          </a:ln>
        </p:spPr>
      </p:pic>
      <p:sp>
        <p:nvSpPr>
          <p:cNvPr id="554" name="Google Shape;554;p39"/>
          <p:cNvSpPr txBox="1"/>
          <p:nvPr/>
        </p:nvSpPr>
        <p:spPr>
          <a:xfrm>
            <a:off x="6504304" y="350184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Output Modality</a:t>
            </a:r>
            <a:endParaRPr sz="1014">
              <a:latin typeface="Poppins"/>
              <a:ea typeface="Poppins"/>
              <a:cs typeface="Poppins"/>
              <a:sym typeface="Poppins"/>
            </a:endParaRPr>
          </a:p>
        </p:txBody>
      </p:sp>
      <p:sp>
        <p:nvSpPr>
          <p:cNvPr id="555" name="Google Shape;555;p39"/>
          <p:cNvSpPr txBox="1"/>
          <p:nvPr/>
        </p:nvSpPr>
        <p:spPr>
          <a:xfrm>
            <a:off x="6504226" y="376222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ru" sz="1413">
                <a:solidFill>
                  <a:schemeClr val="dk1"/>
                </a:solidFill>
                <a:latin typeface="Poppins"/>
                <a:ea typeface="Poppins"/>
                <a:cs typeface="Poppins"/>
                <a:sym typeface="Poppins"/>
              </a:rPr>
              <a:t>Audio</a:t>
            </a:r>
            <a:endParaRPr b="1" sz="1014">
              <a:solidFill>
                <a:schemeClr val="dk1"/>
              </a:solidFill>
              <a:latin typeface="Poppins"/>
              <a:ea typeface="Poppins"/>
              <a:cs typeface="Poppins"/>
              <a:sym typeface="Poppins"/>
            </a:endParaRPr>
          </a:p>
        </p:txBody>
      </p:sp>
      <p:pic>
        <p:nvPicPr>
          <p:cNvPr descr="image.png" id="556" name="Google Shape;556;p39"/>
          <p:cNvPicPr preferRelativeResize="0"/>
          <p:nvPr/>
        </p:nvPicPr>
        <p:blipFill rotWithShape="1">
          <a:blip r:embed="rId9">
            <a:alphaModFix/>
          </a:blip>
          <a:srcRect b="0" l="0" r="0" t="0"/>
          <a:stretch/>
        </p:blipFill>
        <p:spPr>
          <a:xfrm>
            <a:off x="1391111" y="3097888"/>
            <a:ext cx="345281" cy="276225"/>
          </a:xfrm>
          <a:prstGeom prst="rect">
            <a:avLst/>
          </a:prstGeom>
          <a:noFill/>
          <a:ln>
            <a:noFill/>
          </a:ln>
        </p:spPr>
      </p:pic>
      <p:pic>
        <p:nvPicPr>
          <p:cNvPr id="557" name="Google Shape;557;p39"/>
          <p:cNvPicPr preferRelativeResize="0"/>
          <p:nvPr/>
        </p:nvPicPr>
        <p:blipFill>
          <a:blip r:embed="rId10">
            <a:alphaModFix/>
          </a:blip>
          <a:stretch>
            <a:fillRect/>
          </a:stretch>
        </p:blipFill>
        <p:spPr>
          <a:xfrm>
            <a:off x="7249488" y="1290650"/>
            <a:ext cx="414324" cy="414324"/>
          </a:xfrm>
          <a:prstGeom prst="rect">
            <a:avLst/>
          </a:prstGeom>
          <a:noFill/>
          <a:ln>
            <a:noFill/>
          </a:ln>
        </p:spPr>
      </p:pic>
      <p:pic>
        <p:nvPicPr>
          <p:cNvPr id="558" name="Google Shape;558;p39"/>
          <p:cNvPicPr preferRelativeResize="0"/>
          <p:nvPr/>
        </p:nvPicPr>
        <p:blipFill>
          <a:blip r:embed="rId11">
            <a:alphaModFix/>
          </a:blip>
          <a:stretch>
            <a:fillRect/>
          </a:stretch>
        </p:blipFill>
        <p:spPr>
          <a:xfrm>
            <a:off x="7212913" y="2971500"/>
            <a:ext cx="487475" cy="487475"/>
          </a:xfrm>
          <a:prstGeom prst="rect">
            <a:avLst/>
          </a:prstGeom>
          <a:noFill/>
          <a:ln>
            <a:noFill/>
          </a:ln>
        </p:spPr>
      </p:pic>
      <p:pic>
        <p:nvPicPr>
          <p:cNvPr descr="image.png" id="559" name="Google Shape;559;p39"/>
          <p:cNvPicPr preferRelativeResize="0"/>
          <p:nvPr/>
        </p:nvPicPr>
        <p:blipFill rotWithShape="1">
          <a:blip r:embed="rId6">
            <a:alphaModFix/>
          </a:blip>
          <a:srcRect b="0" l="0" r="0" t="0"/>
          <a:stretch/>
        </p:blipFill>
        <p:spPr>
          <a:xfrm rot="-1800000">
            <a:off x="2829779" y="3008066"/>
            <a:ext cx="414338" cy="414338"/>
          </a:xfrm>
          <a:prstGeom prst="rect">
            <a:avLst/>
          </a:prstGeom>
          <a:noFill/>
          <a:ln>
            <a:noFill/>
          </a:ln>
        </p:spPr>
      </p:pic>
      <p:pic>
        <p:nvPicPr>
          <p:cNvPr descr="image.png" id="560" name="Google Shape;560;p39"/>
          <p:cNvPicPr preferRelativeResize="0"/>
          <p:nvPr/>
        </p:nvPicPr>
        <p:blipFill rotWithShape="1">
          <a:blip r:embed="rId6">
            <a:alphaModFix/>
          </a:blip>
          <a:srcRect b="0" l="0" r="0" t="0"/>
          <a:stretch/>
        </p:blipFill>
        <p:spPr>
          <a:xfrm rot="-1800000">
            <a:off x="5776229" y="2125166"/>
            <a:ext cx="414338" cy="414338"/>
          </a:xfrm>
          <a:prstGeom prst="rect">
            <a:avLst/>
          </a:prstGeom>
          <a:noFill/>
          <a:ln>
            <a:noFill/>
          </a:ln>
        </p:spPr>
      </p:pic>
      <p:pic>
        <p:nvPicPr>
          <p:cNvPr descr="image.png" id="561" name="Google Shape;561;p39"/>
          <p:cNvPicPr preferRelativeResize="0"/>
          <p:nvPr/>
        </p:nvPicPr>
        <p:blipFill rotWithShape="1">
          <a:blip r:embed="rId12">
            <a:alphaModFix/>
          </a:blip>
          <a:srcRect b="0" l="0" r="0" t="0"/>
          <a:stretch/>
        </p:blipFill>
        <p:spPr>
          <a:xfrm rot="1800000">
            <a:off x="5776216" y="2997604"/>
            <a:ext cx="414338" cy="41433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What is AudioLLM</a:t>
            </a:r>
            <a:endParaRPr>
              <a:latin typeface="Poppins"/>
              <a:ea typeface="Poppins"/>
              <a:cs typeface="Poppins"/>
              <a:sym typeface="Poppins"/>
            </a:endParaRPr>
          </a:p>
        </p:txBody>
      </p:sp>
      <p:pic>
        <p:nvPicPr>
          <p:cNvPr descr="image.png" id="567" name="Google Shape;567;p40"/>
          <p:cNvPicPr preferRelativeResize="0"/>
          <p:nvPr/>
        </p:nvPicPr>
        <p:blipFill rotWithShape="1">
          <a:blip r:embed="rId3">
            <a:alphaModFix/>
          </a:blip>
          <a:srcRect b="0" l="0" r="0" t="0"/>
          <a:stretch/>
        </p:blipFill>
        <p:spPr>
          <a:xfrm>
            <a:off x="504825" y="1208862"/>
            <a:ext cx="2117775" cy="1459825"/>
          </a:xfrm>
          <a:prstGeom prst="rect">
            <a:avLst/>
          </a:prstGeom>
          <a:noFill/>
          <a:ln cap="flat" cmpd="sng" w="9525">
            <a:solidFill>
              <a:srgbClr val="000000"/>
            </a:solidFill>
            <a:prstDash val="dash"/>
            <a:round/>
            <a:headEnd len="sm" w="sm" type="none"/>
            <a:tailEnd len="sm" w="sm" type="none"/>
          </a:ln>
        </p:spPr>
      </p:pic>
      <p:pic>
        <p:nvPicPr>
          <p:cNvPr descr="image.png" id="568" name="Google Shape;568;p40"/>
          <p:cNvPicPr preferRelativeResize="0"/>
          <p:nvPr/>
        </p:nvPicPr>
        <p:blipFill rotWithShape="1">
          <a:blip r:embed="rId4">
            <a:alphaModFix/>
          </a:blip>
          <a:srcRect b="0" l="0" r="0" t="0"/>
          <a:stretch/>
        </p:blipFill>
        <p:spPr>
          <a:xfrm>
            <a:off x="3451275" y="2226725"/>
            <a:ext cx="2117775" cy="1057950"/>
          </a:xfrm>
          <a:prstGeom prst="rect">
            <a:avLst/>
          </a:prstGeom>
          <a:noFill/>
          <a:ln cap="flat" cmpd="sng" w="28575">
            <a:solidFill>
              <a:srgbClr val="000000"/>
            </a:solidFill>
            <a:prstDash val="solid"/>
            <a:round/>
            <a:headEnd len="sm" w="sm" type="none"/>
            <a:tailEnd len="sm" w="sm" type="none"/>
          </a:ln>
        </p:spPr>
      </p:pic>
      <p:pic>
        <p:nvPicPr>
          <p:cNvPr descr="image.png" id="569" name="Google Shape;569;p40"/>
          <p:cNvPicPr preferRelativeResize="0"/>
          <p:nvPr/>
        </p:nvPicPr>
        <p:blipFill rotWithShape="1">
          <a:blip r:embed="rId5">
            <a:alphaModFix/>
          </a:blip>
          <a:srcRect b="0" l="0" r="0" t="0"/>
          <a:stretch/>
        </p:blipFill>
        <p:spPr>
          <a:xfrm>
            <a:off x="6397725" y="1167775"/>
            <a:ext cx="2117775" cy="1459800"/>
          </a:xfrm>
          <a:prstGeom prst="rect">
            <a:avLst/>
          </a:prstGeom>
          <a:noFill/>
          <a:ln cap="flat" cmpd="sng" w="28575">
            <a:solidFill>
              <a:srgbClr val="000000"/>
            </a:solidFill>
            <a:prstDash val="solid"/>
            <a:round/>
            <a:headEnd len="sm" w="sm" type="none"/>
            <a:tailEnd len="sm" w="sm" type="none"/>
          </a:ln>
        </p:spPr>
      </p:pic>
      <p:sp>
        <p:nvSpPr>
          <p:cNvPr id="570" name="Google Shape;570;p40"/>
          <p:cNvSpPr txBox="1"/>
          <p:nvPr/>
        </p:nvSpPr>
        <p:spPr>
          <a:xfrm>
            <a:off x="611401" y="1788937"/>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0" lang="ru" sz="1413" u="none" cap="none" strike="noStrike">
                <a:solidFill>
                  <a:srgbClr val="0D253F"/>
                </a:solidFill>
                <a:latin typeface="Poppins"/>
                <a:ea typeface="Poppins"/>
                <a:cs typeface="Poppins"/>
                <a:sym typeface="Poppins"/>
              </a:rPr>
              <a:t>Input Modality</a:t>
            </a:r>
            <a:endParaRPr sz="1014">
              <a:latin typeface="Poppins"/>
              <a:ea typeface="Poppins"/>
              <a:cs typeface="Poppins"/>
              <a:sym typeface="Poppins"/>
            </a:endParaRPr>
          </a:p>
        </p:txBody>
      </p:sp>
      <p:sp>
        <p:nvSpPr>
          <p:cNvPr id="571" name="Google Shape;571;p40"/>
          <p:cNvSpPr txBox="1"/>
          <p:nvPr/>
        </p:nvSpPr>
        <p:spPr>
          <a:xfrm>
            <a:off x="611401" y="2049316"/>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13" u="none" cap="none" strike="noStrike">
                <a:solidFill>
                  <a:schemeClr val="dk1"/>
                </a:solidFill>
                <a:latin typeface="Poppins"/>
                <a:ea typeface="Poppins"/>
                <a:cs typeface="Poppins"/>
                <a:sym typeface="Poppins"/>
              </a:rPr>
              <a:t>Tex</a:t>
            </a:r>
            <a:r>
              <a:rPr b="1" lang="ru" sz="1413">
                <a:solidFill>
                  <a:schemeClr val="dk1"/>
                </a:solidFill>
                <a:latin typeface="Poppins"/>
                <a:ea typeface="Poppins"/>
                <a:cs typeface="Poppins"/>
                <a:sym typeface="Poppins"/>
              </a:rPr>
              <a:t>t</a:t>
            </a:r>
            <a:endParaRPr b="1" sz="1014">
              <a:solidFill>
                <a:schemeClr val="dk1"/>
              </a:solidFill>
              <a:latin typeface="Poppins"/>
              <a:ea typeface="Poppins"/>
              <a:cs typeface="Poppins"/>
              <a:sym typeface="Poppins"/>
            </a:endParaRPr>
          </a:p>
        </p:txBody>
      </p:sp>
      <p:pic>
        <p:nvPicPr>
          <p:cNvPr descr="image.png" id="572" name="Google Shape;572;p40"/>
          <p:cNvPicPr preferRelativeResize="0"/>
          <p:nvPr/>
        </p:nvPicPr>
        <p:blipFill rotWithShape="1">
          <a:blip r:embed="rId6">
            <a:alphaModFix/>
          </a:blip>
          <a:srcRect b="0" l="0" r="0" t="0"/>
          <a:stretch/>
        </p:blipFill>
        <p:spPr>
          <a:xfrm rot="1800000">
            <a:off x="2829779" y="2125154"/>
            <a:ext cx="414338" cy="414338"/>
          </a:xfrm>
          <a:prstGeom prst="rect">
            <a:avLst/>
          </a:prstGeom>
          <a:noFill/>
          <a:ln>
            <a:noFill/>
          </a:ln>
        </p:spPr>
      </p:pic>
      <p:sp>
        <p:nvSpPr>
          <p:cNvPr id="573" name="Google Shape;573;p40"/>
          <p:cNvSpPr txBox="1"/>
          <p:nvPr/>
        </p:nvSpPr>
        <p:spPr>
          <a:xfrm>
            <a:off x="3557852" y="280679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Multimodal </a:t>
            </a:r>
            <a:r>
              <a:rPr i="0" lang="ru" sz="1413" u="none" cap="none" strike="noStrike">
                <a:solidFill>
                  <a:srgbClr val="0D253F"/>
                </a:solidFill>
                <a:latin typeface="Poppins"/>
                <a:ea typeface="Poppins"/>
                <a:cs typeface="Poppins"/>
                <a:sym typeface="Poppins"/>
              </a:rPr>
              <a:t>LLM </a:t>
            </a:r>
            <a:endParaRPr sz="1014">
              <a:latin typeface="Poppins"/>
              <a:ea typeface="Poppins"/>
              <a:cs typeface="Poppins"/>
              <a:sym typeface="Poppins"/>
            </a:endParaRPr>
          </a:p>
        </p:txBody>
      </p:sp>
      <p:sp>
        <p:nvSpPr>
          <p:cNvPr id="574" name="Google Shape;574;p40"/>
          <p:cNvSpPr txBox="1"/>
          <p:nvPr/>
        </p:nvSpPr>
        <p:spPr>
          <a:xfrm>
            <a:off x="6504304" y="174784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Output Modality</a:t>
            </a:r>
            <a:endParaRPr sz="1014">
              <a:latin typeface="Poppins"/>
              <a:ea typeface="Poppins"/>
              <a:cs typeface="Poppins"/>
              <a:sym typeface="Poppins"/>
            </a:endParaRPr>
          </a:p>
        </p:txBody>
      </p:sp>
      <p:pic>
        <p:nvPicPr>
          <p:cNvPr descr="image.png" id="575" name="Google Shape;575;p40"/>
          <p:cNvPicPr preferRelativeResize="0"/>
          <p:nvPr/>
        </p:nvPicPr>
        <p:blipFill rotWithShape="1">
          <a:blip r:embed="rId7">
            <a:alphaModFix/>
          </a:blip>
          <a:srcRect b="0" l="0" r="0" t="0"/>
          <a:stretch/>
        </p:blipFill>
        <p:spPr>
          <a:xfrm>
            <a:off x="1460071" y="1374598"/>
            <a:ext cx="207170" cy="276226"/>
          </a:xfrm>
          <a:prstGeom prst="rect">
            <a:avLst/>
          </a:prstGeom>
          <a:noFill/>
          <a:ln>
            <a:noFill/>
          </a:ln>
        </p:spPr>
      </p:pic>
      <p:pic>
        <p:nvPicPr>
          <p:cNvPr descr="image.png" id="576" name="Google Shape;576;p40"/>
          <p:cNvPicPr preferRelativeResize="0"/>
          <p:nvPr/>
        </p:nvPicPr>
        <p:blipFill rotWithShape="1">
          <a:blip r:embed="rId8">
            <a:alphaModFix/>
          </a:blip>
          <a:srcRect b="0" l="0" r="0" t="0"/>
          <a:stretch/>
        </p:blipFill>
        <p:spPr>
          <a:xfrm>
            <a:off x="4371995" y="2392460"/>
            <a:ext cx="276226" cy="276226"/>
          </a:xfrm>
          <a:prstGeom prst="rect">
            <a:avLst/>
          </a:prstGeom>
          <a:noFill/>
          <a:ln>
            <a:noFill/>
          </a:ln>
        </p:spPr>
      </p:pic>
      <p:sp>
        <p:nvSpPr>
          <p:cNvPr id="577" name="Google Shape;577;p40"/>
          <p:cNvSpPr txBox="1"/>
          <p:nvPr/>
        </p:nvSpPr>
        <p:spPr>
          <a:xfrm>
            <a:off x="6504226" y="200822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13" u="none" cap="none" strike="noStrike">
                <a:solidFill>
                  <a:schemeClr val="dk1"/>
                </a:solidFill>
                <a:latin typeface="Poppins"/>
                <a:ea typeface="Poppins"/>
                <a:cs typeface="Poppins"/>
                <a:sym typeface="Poppins"/>
              </a:rPr>
              <a:t>Tex</a:t>
            </a:r>
            <a:r>
              <a:rPr b="1" lang="ru" sz="1413">
                <a:solidFill>
                  <a:schemeClr val="dk1"/>
                </a:solidFill>
                <a:latin typeface="Poppins"/>
                <a:ea typeface="Poppins"/>
                <a:cs typeface="Poppins"/>
                <a:sym typeface="Poppins"/>
              </a:rPr>
              <a:t>t</a:t>
            </a:r>
            <a:endParaRPr b="1" sz="1014">
              <a:solidFill>
                <a:schemeClr val="dk1"/>
              </a:solidFill>
              <a:latin typeface="Poppins"/>
              <a:ea typeface="Poppins"/>
              <a:cs typeface="Poppins"/>
              <a:sym typeface="Poppins"/>
            </a:endParaRPr>
          </a:p>
        </p:txBody>
      </p:sp>
      <p:pic>
        <p:nvPicPr>
          <p:cNvPr descr="image.png" id="578" name="Google Shape;578;p40"/>
          <p:cNvPicPr preferRelativeResize="0"/>
          <p:nvPr/>
        </p:nvPicPr>
        <p:blipFill rotWithShape="1">
          <a:blip r:embed="rId3">
            <a:alphaModFix/>
          </a:blip>
          <a:srcRect b="0" l="0" r="0" t="0"/>
          <a:stretch/>
        </p:blipFill>
        <p:spPr>
          <a:xfrm>
            <a:off x="504825" y="2962863"/>
            <a:ext cx="2117775" cy="1459825"/>
          </a:xfrm>
          <a:prstGeom prst="rect">
            <a:avLst/>
          </a:prstGeom>
          <a:noFill/>
          <a:ln cap="flat" cmpd="sng" w="28575">
            <a:solidFill>
              <a:srgbClr val="000000"/>
            </a:solidFill>
            <a:prstDash val="solid"/>
            <a:round/>
            <a:headEnd len="sm" w="sm" type="none"/>
            <a:tailEnd len="sm" w="sm" type="none"/>
          </a:ln>
        </p:spPr>
      </p:pic>
      <p:sp>
        <p:nvSpPr>
          <p:cNvPr id="579" name="Google Shape;579;p40"/>
          <p:cNvSpPr txBox="1"/>
          <p:nvPr/>
        </p:nvSpPr>
        <p:spPr>
          <a:xfrm>
            <a:off x="611401" y="3542937"/>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0" lang="ru" sz="1413" u="none" cap="none" strike="noStrike">
                <a:solidFill>
                  <a:srgbClr val="0D253F"/>
                </a:solidFill>
                <a:latin typeface="Poppins"/>
                <a:ea typeface="Poppins"/>
                <a:cs typeface="Poppins"/>
                <a:sym typeface="Poppins"/>
              </a:rPr>
              <a:t>Input Modality</a:t>
            </a:r>
            <a:endParaRPr sz="1014">
              <a:latin typeface="Poppins"/>
              <a:ea typeface="Poppins"/>
              <a:cs typeface="Poppins"/>
              <a:sym typeface="Poppins"/>
            </a:endParaRPr>
          </a:p>
        </p:txBody>
      </p:sp>
      <p:sp>
        <p:nvSpPr>
          <p:cNvPr id="580" name="Google Shape;580;p40"/>
          <p:cNvSpPr txBox="1"/>
          <p:nvPr/>
        </p:nvSpPr>
        <p:spPr>
          <a:xfrm>
            <a:off x="611401" y="3803316"/>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ru" sz="1413">
                <a:solidFill>
                  <a:schemeClr val="dk1"/>
                </a:solidFill>
                <a:latin typeface="Poppins"/>
                <a:ea typeface="Poppins"/>
                <a:cs typeface="Poppins"/>
                <a:sym typeface="Poppins"/>
              </a:rPr>
              <a:t>Audio</a:t>
            </a:r>
            <a:endParaRPr b="1" sz="1014">
              <a:solidFill>
                <a:schemeClr val="dk1"/>
              </a:solidFill>
              <a:latin typeface="Poppins"/>
              <a:ea typeface="Poppins"/>
              <a:cs typeface="Poppins"/>
              <a:sym typeface="Poppins"/>
            </a:endParaRPr>
          </a:p>
        </p:txBody>
      </p:sp>
      <p:pic>
        <p:nvPicPr>
          <p:cNvPr descr="image.png" id="581" name="Google Shape;581;p40"/>
          <p:cNvPicPr preferRelativeResize="0"/>
          <p:nvPr/>
        </p:nvPicPr>
        <p:blipFill rotWithShape="1">
          <a:blip r:embed="rId5">
            <a:alphaModFix/>
          </a:blip>
          <a:srcRect b="0" l="0" r="0" t="0"/>
          <a:stretch/>
        </p:blipFill>
        <p:spPr>
          <a:xfrm>
            <a:off x="6397725" y="2921775"/>
            <a:ext cx="2117775" cy="1459800"/>
          </a:xfrm>
          <a:prstGeom prst="rect">
            <a:avLst/>
          </a:prstGeom>
          <a:noFill/>
          <a:ln>
            <a:noFill/>
          </a:ln>
        </p:spPr>
      </p:pic>
      <p:sp>
        <p:nvSpPr>
          <p:cNvPr id="582" name="Google Shape;582;p40"/>
          <p:cNvSpPr txBox="1"/>
          <p:nvPr/>
        </p:nvSpPr>
        <p:spPr>
          <a:xfrm>
            <a:off x="6504304" y="350184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Output Modality</a:t>
            </a:r>
            <a:endParaRPr sz="1014">
              <a:latin typeface="Poppins"/>
              <a:ea typeface="Poppins"/>
              <a:cs typeface="Poppins"/>
              <a:sym typeface="Poppins"/>
            </a:endParaRPr>
          </a:p>
        </p:txBody>
      </p:sp>
      <p:sp>
        <p:nvSpPr>
          <p:cNvPr id="583" name="Google Shape;583;p40"/>
          <p:cNvSpPr txBox="1"/>
          <p:nvPr/>
        </p:nvSpPr>
        <p:spPr>
          <a:xfrm>
            <a:off x="6504226" y="376222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ru" sz="1413">
                <a:solidFill>
                  <a:schemeClr val="dk1"/>
                </a:solidFill>
                <a:latin typeface="Poppins"/>
                <a:ea typeface="Poppins"/>
                <a:cs typeface="Poppins"/>
                <a:sym typeface="Poppins"/>
              </a:rPr>
              <a:t>Audio</a:t>
            </a:r>
            <a:endParaRPr b="1" sz="1014">
              <a:solidFill>
                <a:schemeClr val="dk1"/>
              </a:solidFill>
              <a:latin typeface="Poppins"/>
              <a:ea typeface="Poppins"/>
              <a:cs typeface="Poppins"/>
              <a:sym typeface="Poppins"/>
            </a:endParaRPr>
          </a:p>
        </p:txBody>
      </p:sp>
      <p:pic>
        <p:nvPicPr>
          <p:cNvPr descr="image.png" id="584" name="Google Shape;584;p40"/>
          <p:cNvPicPr preferRelativeResize="0"/>
          <p:nvPr/>
        </p:nvPicPr>
        <p:blipFill rotWithShape="1">
          <a:blip r:embed="rId9">
            <a:alphaModFix/>
          </a:blip>
          <a:srcRect b="0" l="0" r="0" t="0"/>
          <a:stretch/>
        </p:blipFill>
        <p:spPr>
          <a:xfrm>
            <a:off x="1391111" y="3097888"/>
            <a:ext cx="345281" cy="276225"/>
          </a:xfrm>
          <a:prstGeom prst="rect">
            <a:avLst/>
          </a:prstGeom>
          <a:noFill/>
          <a:ln>
            <a:noFill/>
          </a:ln>
        </p:spPr>
      </p:pic>
      <p:pic>
        <p:nvPicPr>
          <p:cNvPr id="585" name="Google Shape;585;p40"/>
          <p:cNvPicPr preferRelativeResize="0"/>
          <p:nvPr/>
        </p:nvPicPr>
        <p:blipFill>
          <a:blip r:embed="rId10">
            <a:alphaModFix/>
          </a:blip>
          <a:stretch>
            <a:fillRect/>
          </a:stretch>
        </p:blipFill>
        <p:spPr>
          <a:xfrm>
            <a:off x="7249488" y="1290650"/>
            <a:ext cx="414324" cy="414324"/>
          </a:xfrm>
          <a:prstGeom prst="rect">
            <a:avLst/>
          </a:prstGeom>
          <a:noFill/>
          <a:ln>
            <a:noFill/>
          </a:ln>
        </p:spPr>
      </p:pic>
      <p:pic>
        <p:nvPicPr>
          <p:cNvPr id="586" name="Google Shape;586;p40"/>
          <p:cNvPicPr preferRelativeResize="0"/>
          <p:nvPr/>
        </p:nvPicPr>
        <p:blipFill>
          <a:blip r:embed="rId11">
            <a:alphaModFix/>
          </a:blip>
          <a:stretch>
            <a:fillRect/>
          </a:stretch>
        </p:blipFill>
        <p:spPr>
          <a:xfrm>
            <a:off x="7212913" y="2971500"/>
            <a:ext cx="487475" cy="487475"/>
          </a:xfrm>
          <a:prstGeom prst="rect">
            <a:avLst/>
          </a:prstGeom>
          <a:noFill/>
          <a:ln>
            <a:noFill/>
          </a:ln>
        </p:spPr>
      </p:pic>
      <p:pic>
        <p:nvPicPr>
          <p:cNvPr descr="image.png" id="587" name="Google Shape;587;p40"/>
          <p:cNvPicPr preferRelativeResize="0"/>
          <p:nvPr/>
        </p:nvPicPr>
        <p:blipFill rotWithShape="1">
          <a:blip r:embed="rId6">
            <a:alphaModFix/>
          </a:blip>
          <a:srcRect b="0" l="0" r="0" t="0"/>
          <a:stretch/>
        </p:blipFill>
        <p:spPr>
          <a:xfrm rot="-1800000">
            <a:off x="2829779" y="3008066"/>
            <a:ext cx="414338" cy="414338"/>
          </a:xfrm>
          <a:prstGeom prst="rect">
            <a:avLst/>
          </a:prstGeom>
          <a:noFill/>
          <a:ln>
            <a:noFill/>
          </a:ln>
        </p:spPr>
      </p:pic>
      <p:pic>
        <p:nvPicPr>
          <p:cNvPr descr="image.png" id="588" name="Google Shape;588;p40"/>
          <p:cNvPicPr preferRelativeResize="0"/>
          <p:nvPr/>
        </p:nvPicPr>
        <p:blipFill rotWithShape="1">
          <a:blip r:embed="rId6">
            <a:alphaModFix/>
          </a:blip>
          <a:srcRect b="0" l="0" r="0" t="0"/>
          <a:stretch/>
        </p:blipFill>
        <p:spPr>
          <a:xfrm rot="-1800000">
            <a:off x="5776229" y="2125166"/>
            <a:ext cx="414338" cy="414338"/>
          </a:xfrm>
          <a:prstGeom prst="rect">
            <a:avLst/>
          </a:prstGeom>
          <a:noFill/>
          <a:ln>
            <a:noFill/>
          </a:ln>
        </p:spPr>
      </p:pic>
      <p:pic>
        <p:nvPicPr>
          <p:cNvPr descr="image.png" id="589" name="Google Shape;589;p40"/>
          <p:cNvPicPr preferRelativeResize="0"/>
          <p:nvPr/>
        </p:nvPicPr>
        <p:blipFill rotWithShape="1">
          <a:blip r:embed="rId12">
            <a:alphaModFix/>
          </a:blip>
          <a:srcRect b="0" l="0" r="0" t="0"/>
          <a:stretch/>
        </p:blipFill>
        <p:spPr>
          <a:xfrm rot="1800000">
            <a:off x="5776216" y="2997604"/>
            <a:ext cx="414338" cy="414338"/>
          </a:xfrm>
          <a:prstGeom prst="rect">
            <a:avLst/>
          </a:prstGeom>
          <a:noFill/>
          <a:ln>
            <a:noFill/>
          </a:ln>
        </p:spPr>
      </p:pic>
      <p:sp>
        <p:nvSpPr>
          <p:cNvPr id="590" name="Google Shape;590;p40"/>
          <p:cNvSpPr txBox="1"/>
          <p:nvPr/>
        </p:nvSpPr>
        <p:spPr>
          <a:xfrm>
            <a:off x="3118738" y="3815125"/>
            <a:ext cx="2691300" cy="671100"/>
          </a:xfrm>
          <a:prstGeom prst="rect">
            <a:avLst/>
          </a:prstGeom>
          <a:noFill/>
          <a:ln cap="flat" cmpd="sng" w="9525">
            <a:solidFill>
              <a:schemeClr val="dk1"/>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dk1"/>
                </a:solidFill>
                <a:latin typeface="Poppins"/>
                <a:ea typeface="Poppins"/>
                <a:cs typeface="Poppins"/>
                <a:sym typeface="Poppins"/>
              </a:rPr>
              <a:t>Audio to Text    (A2T)</a:t>
            </a:r>
            <a:endParaRPr sz="1600">
              <a:solidFill>
                <a:schemeClr val="dk1"/>
              </a:solidFill>
              <a:latin typeface="Poppins"/>
              <a:ea typeface="Poppins"/>
              <a:cs typeface="Poppins"/>
              <a:sym typeface="Poppins"/>
            </a:endParaRPr>
          </a:p>
          <a:p>
            <a:pPr indent="0" lvl="0" marL="0" rtl="0" algn="l">
              <a:spcBef>
                <a:spcPts val="0"/>
              </a:spcBef>
              <a:spcAft>
                <a:spcPts val="0"/>
              </a:spcAft>
              <a:buNone/>
            </a:pPr>
            <a:r>
              <a:rPr lang="ru" sz="1600">
                <a:solidFill>
                  <a:schemeClr val="dk1"/>
                </a:solidFill>
                <a:latin typeface="Poppins"/>
                <a:ea typeface="Poppins"/>
                <a:cs typeface="Poppins"/>
                <a:sym typeface="Poppins"/>
              </a:rPr>
              <a:t>Speech to Text (S2T)</a:t>
            </a:r>
            <a:endParaRPr sz="1600">
              <a:solidFill>
                <a:schemeClr val="dk1"/>
              </a:solidFill>
              <a:latin typeface="Poppins"/>
              <a:ea typeface="Poppins"/>
              <a:cs typeface="Poppins"/>
              <a:sym typeface="Poppi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What is AudioLLM</a:t>
            </a:r>
            <a:endParaRPr>
              <a:latin typeface="Poppins"/>
              <a:ea typeface="Poppins"/>
              <a:cs typeface="Poppins"/>
              <a:sym typeface="Poppins"/>
            </a:endParaRPr>
          </a:p>
        </p:txBody>
      </p:sp>
      <p:pic>
        <p:nvPicPr>
          <p:cNvPr descr="image.png" id="596" name="Google Shape;596;p41"/>
          <p:cNvPicPr preferRelativeResize="0"/>
          <p:nvPr/>
        </p:nvPicPr>
        <p:blipFill rotWithShape="1">
          <a:blip r:embed="rId3">
            <a:alphaModFix/>
          </a:blip>
          <a:srcRect b="0" l="0" r="0" t="0"/>
          <a:stretch/>
        </p:blipFill>
        <p:spPr>
          <a:xfrm>
            <a:off x="504825" y="1208862"/>
            <a:ext cx="2117775" cy="1459825"/>
          </a:xfrm>
          <a:prstGeom prst="rect">
            <a:avLst/>
          </a:prstGeom>
          <a:noFill/>
          <a:ln cap="flat" cmpd="sng" w="9525">
            <a:solidFill>
              <a:srgbClr val="000000"/>
            </a:solidFill>
            <a:prstDash val="dash"/>
            <a:round/>
            <a:headEnd len="sm" w="sm" type="none"/>
            <a:tailEnd len="sm" w="sm" type="none"/>
          </a:ln>
        </p:spPr>
      </p:pic>
      <p:pic>
        <p:nvPicPr>
          <p:cNvPr descr="image.png" id="597" name="Google Shape;597;p41"/>
          <p:cNvPicPr preferRelativeResize="0"/>
          <p:nvPr/>
        </p:nvPicPr>
        <p:blipFill rotWithShape="1">
          <a:blip r:embed="rId4">
            <a:alphaModFix/>
          </a:blip>
          <a:srcRect b="0" l="0" r="0" t="0"/>
          <a:stretch/>
        </p:blipFill>
        <p:spPr>
          <a:xfrm>
            <a:off x="3451275" y="2226725"/>
            <a:ext cx="2117775" cy="1057950"/>
          </a:xfrm>
          <a:prstGeom prst="rect">
            <a:avLst/>
          </a:prstGeom>
          <a:noFill/>
          <a:ln cap="flat" cmpd="sng" w="28575">
            <a:solidFill>
              <a:srgbClr val="000000"/>
            </a:solidFill>
            <a:prstDash val="solid"/>
            <a:round/>
            <a:headEnd len="sm" w="sm" type="none"/>
            <a:tailEnd len="sm" w="sm" type="none"/>
          </a:ln>
        </p:spPr>
      </p:pic>
      <p:pic>
        <p:nvPicPr>
          <p:cNvPr descr="image.png" id="598" name="Google Shape;598;p41"/>
          <p:cNvPicPr preferRelativeResize="0"/>
          <p:nvPr/>
        </p:nvPicPr>
        <p:blipFill rotWithShape="1">
          <a:blip r:embed="rId5">
            <a:alphaModFix/>
          </a:blip>
          <a:srcRect b="0" l="0" r="0" t="0"/>
          <a:stretch/>
        </p:blipFill>
        <p:spPr>
          <a:xfrm>
            <a:off x="6397725" y="1167775"/>
            <a:ext cx="2117775" cy="1459800"/>
          </a:xfrm>
          <a:prstGeom prst="rect">
            <a:avLst/>
          </a:prstGeom>
          <a:noFill/>
          <a:ln cap="flat" cmpd="sng" w="28575">
            <a:solidFill>
              <a:srgbClr val="000000"/>
            </a:solidFill>
            <a:prstDash val="solid"/>
            <a:round/>
            <a:headEnd len="sm" w="sm" type="none"/>
            <a:tailEnd len="sm" w="sm" type="none"/>
          </a:ln>
        </p:spPr>
      </p:pic>
      <p:sp>
        <p:nvSpPr>
          <p:cNvPr id="599" name="Google Shape;599;p41"/>
          <p:cNvSpPr txBox="1"/>
          <p:nvPr/>
        </p:nvSpPr>
        <p:spPr>
          <a:xfrm>
            <a:off x="611401" y="1788937"/>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0" lang="ru" sz="1413" u="none" cap="none" strike="noStrike">
                <a:solidFill>
                  <a:srgbClr val="0D253F"/>
                </a:solidFill>
                <a:latin typeface="Poppins"/>
                <a:ea typeface="Poppins"/>
                <a:cs typeface="Poppins"/>
                <a:sym typeface="Poppins"/>
              </a:rPr>
              <a:t>Input Modality</a:t>
            </a:r>
            <a:endParaRPr sz="1014">
              <a:latin typeface="Poppins"/>
              <a:ea typeface="Poppins"/>
              <a:cs typeface="Poppins"/>
              <a:sym typeface="Poppins"/>
            </a:endParaRPr>
          </a:p>
        </p:txBody>
      </p:sp>
      <p:sp>
        <p:nvSpPr>
          <p:cNvPr id="600" name="Google Shape;600;p41"/>
          <p:cNvSpPr txBox="1"/>
          <p:nvPr/>
        </p:nvSpPr>
        <p:spPr>
          <a:xfrm>
            <a:off x="611401" y="2049316"/>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13" u="none" cap="none" strike="noStrike">
                <a:solidFill>
                  <a:schemeClr val="dk1"/>
                </a:solidFill>
                <a:latin typeface="Poppins"/>
                <a:ea typeface="Poppins"/>
                <a:cs typeface="Poppins"/>
                <a:sym typeface="Poppins"/>
              </a:rPr>
              <a:t>Tex</a:t>
            </a:r>
            <a:r>
              <a:rPr b="1" lang="ru" sz="1413">
                <a:solidFill>
                  <a:schemeClr val="dk1"/>
                </a:solidFill>
                <a:latin typeface="Poppins"/>
                <a:ea typeface="Poppins"/>
                <a:cs typeface="Poppins"/>
                <a:sym typeface="Poppins"/>
              </a:rPr>
              <a:t>t</a:t>
            </a:r>
            <a:endParaRPr b="1" sz="1014">
              <a:solidFill>
                <a:schemeClr val="dk1"/>
              </a:solidFill>
              <a:latin typeface="Poppins"/>
              <a:ea typeface="Poppins"/>
              <a:cs typeface="Poppins"/>
              <a:sym typeface="Poppins"/>
            </a:endParaRPr>
          </a:p>
        </p:txBody>
      </p:sp>
      <p:pic>
        <p:nvPicPr>
          <p:cNvPr descr="image.png" id="601" name="Google Shape;601;p41"/>
          <p:cNvPicPr preferRelativeResize="0"/>
          <p:nvPr/>
        </p:nvPicPr>
        <p:blipFill rotWithShape="1">
          <a:blip r:embed="rId6">
            <a:alphaModFix/>
          </a:blip>
          <a:srcRect b="0" l="0" r="0" t="0"/>
          <a:stretch/>
        </p:blipFill>
        <p:spPr>
          <a:xfrm rot="1800000">
            <a:off x="2829779" y="2125154"/>
            <a:ext cx="414338" cy="414338"/>
          </a:xfrm>
          <a:prstGeom prst="rect">
            <a:avLst/>
          </a:prstGeom>
          <a:noFill/>
          <a:ln>
            <a:noFill/>
          </a:ln>
        </p:spPr>
      </p:pic>
      <p:sp>
        <p:nvSpPr>
          <p:cNvPr id="602" name="Google Shape;602;p41"/>
          <p:cNvSpPr txBox="1"/>
          <p:nvPr/>
        </p:nvSpPr>
        <p:spPr>
          <a:xfrm>
            <a:off x="3557852" y="280679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Multimodal </a:t>
            </a:r>
            <a:r>
              <a:rPr i="0" lang="ru" sz="1413" u="none" cap="none" strike="noStrike">
                <a:solidFill>
                  <a:srgbClr val="0D253F"/>
                </a:solidFill>
                <a:latin typeface="Poppins"/>
                <a:ea typeface="Poppins"/>
                <a:cs typeface="Poppins"/>
                <a:sym typeface="Poppins"/>
              </a:rPr>
              <a:t>LLM </a:t>
            </a:r>
            <a:endParaRPr sz="1014">
              <a:latin typeface="Poppins"/>
              <a:ea typeface="Poppins"/>
              <a:cs typeface="Poppins"/>
              <a:sym typeface="Poppins"/>
            </a:endParaRPr>
          </a:p>
        </p:txBody>
      </p:sp>
      <p:sp>
        <p:nvSpPr>
          <p:cNvPr id="603" name="Google Shape;603;p41"/>
          <p:cNvSpPr txBox="1"/>
          <p:nvPr/>
        </p:nvSpPr>
        <p:spPr>
          <a:xfrm>
            <a:off x="6504304" y="174784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413">
                <a:solidFill>
                  <a:srgbClr val="0D253F"/>
                </a:solidFill>
                <a:latin typeface="Poppins"/>
                <a:ea typeface="Poppins"/>
                <a:cs typeface="Poppins"/>
                <a:sym typeface="Poppins"/>
              </a:rPr>
              <a:t>Output Modality</a:t>
            </a:r>
            <a:endParaRPr sz="1014">
              <a:latin typeface="Poppins"/>
              <a:ea typeface="Poppins"/>
              <a:cs typeface="Poppins"/>
              <a:sym typeface="Poppins"/>
            </a:endParaRPr>
          </a:p>
        </p:txBody>
      </p:sp>
      <p:pic>
        <p:nvPicPr>
          <p:cNvPr descr="image.png" id="604" name="Google Shape;604;p41"/>
          <p:cNvPicPr preferRelativeResize="0"/>
          <p:nvPr/>
        </p:nvPicPr>
        <p:blipFill rotWithShape="1">
          <a:blip r:embed="rId7">
            <a:alphaModFix/>
          </a:blip>
          <a:srcRect b="0" l="0" r="0" t="0"/>
          <a:stretch/>
        </p:blipFill>
        <p:spPr>
          <a:xfrm>
            <a:off x="1460071" y="1374598"/>
            <a:ext cx="207170" cy="276226"/>
          </a:xfrm>
          <a:prstGeom prst="rect">
            <a:avLst/>
          </a:prstGeom>
          <a:noFill/>
          <a:ln>
            <a:noFill/>
          </a:ln>
        </p:spPr>
      </p:pic>
      <p:pic>
        <p:nvPicPr>
          <p:cNvPr descr="image.png" id="605" name="Google Shape;605;p41"/>
          <p:cNvPicPr preferRelativeResize="0"/>
          <p:nvPr/>
        </p:nvPicPr>
        <p:blipFill rotWithShape="1">
          <a:blip r:embed="rId8">
            <a:alphaModFix/>
          </a:blip>
          <a:srcRect b="0" l="0" r="0" t="0"/>
          <a:stretch/>
        </p:blipFill>
        <p:spPr>
          <a:xfrm>
            <a:off x="4371995" y="2392460"/>
            <a:ext cx="276226" cy="276226"/>
          </a:xfrm>
          <a:prstGeom prst="rect">
            <a:avLst/>
          </a:prstGeom>
          <a:noFill/>
          <a:ln>
            <a:noFill/>
          </a:ln>
        </p:spPr>
      </p:pic>
      <p:sp>
        <p:nvSpPr>
          <p:cNvPr id="606" name="Google Shape;606;p41"/>
          <p:cNvSpPr txBox="1"/>
          <p:nvPr/>
        </p:nvSpPr>
        <p:spPr>
          <a:xfrm>
            <a:off x="6504226" y="2008229"/>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13" u="none" cap="none" strike="noStrike">
                <a:solidFill>
                  <a:schemeClr val="dk1"/>
                </a:solidFill>
                <a:latin typeface="Poppins"/>
                <a:ea typeface="Poppins"/>
                <a:cs typeface="Poppins"/>
                <a:sym typeface="Poppins"/>
              </a:rPr>
              <a:t>Tex</a:t>
            </a:r>
            <a:r>
              <a:rPr b="1" lang="ru" sz="1413">
                <a:solidFill>
                  <a:schemeClr val="dk1"/>
                </a:solidFill>
                <a:latin typeface="Poppins"/>
                <a:ea typeface="Poppins"/>
                <a:cs typeface="Poppins"/>
                <a:sym typeface="Poppins"/>
              </a:rPr>
              <a:t>t</a:t>
            </a:r>
            <a:endParaRPr b="1" sz="1014">
              <a:solidFill>
                <a:schemeClr val="dk1"/>
              </a:solidFill>
              <a:latin typeface="Poppins"/>
              <a:ea typeface="Poppins"/>
              <a:cs typeface="Poppins"/>
              <a:sym typeface="Poppins"/>
            </a:endParaRPr>
          </a:p>
        </p:txBody>
      </p:sp>
      <p:pic>
        <p:nvPicPr>
          <p:cNvPr descr="image.png" id="607" name="Google Shape;607;p41"/>
          <p:cNvPicPr preferRelativeResize="0"/>
          <p:nvPr/>
        </p:nvPicPr>
        <p:blipFill rotWithShape="1">
          <a:blip r:embed="rId3">
            <a:alphaModFix/>
          </a:blip>
          <a:srcRect b="0" l="0" r="0" t="0"/>
          <a:stretch/>
        </p:blipFill>
        <p:spPr>
          <a:xfrm>
            <a:off x="504825" y="2962863"/>
            <a:ext cx="2117775" cy="1459825"/>
          </a:xfrm>
          <a:prstGeom prst="rect">
            <a:avLst/>
          </a:prstGeom>
          <a:noFill/>
          <a:ln cap="flat" cmpd="sng" w="28575">
            <a:solidFill>
              <a:srgbClr val="000000"/>
            </a:solidFill>
            <a:prstDash val="solid"/>
            <a:round/>
            <a:headEnd len="sm" w="sm" type="none"/>
            <a:tailEnd len="sm" w="sm" type="none"/>
          </a:ln>
        </p:spPr>
      </p:pic>
      <p:sp>
        <p:nvSpPr>
          <p:cNvPr id="608" name="Google Shape;608;p41"/>
          <p:cNvSpPr txBox="1"/>
          <p:nvPr/>
        </p:nvSpPr>
        <p:spPr>
          <a:xfrm>
            <a:off x="611401" y="3542937"/>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i="0" lang="ru" sz="1413" u="none" cap="none" strike="noStrike">
                <a:solidFill>
                  <a:srgbClr val="0D253F"/>
                </a:solidFill>
                <a:latin typeface="Poppins"/>
                <a:ea typeface="Poppins"/>
                <a:cs typeface="Poppins"/>
                <a:sym typeface="Poppins"/>
              </a:rPr>
              <a:t>Input Modality</a:t>
            </a:r>
            <a:endParaRPr sz="1014">
              <a:latin typeface="Poppins"/>
              <a:ea typeface="Poppins"/>
              <a:cs typeface="Poppins"/>
              <a:sym typeface="Poppins"/>
            </a:endParaRPr>
          </a:p>
        </p:txBody>
      </p:sp>
      <p:sp>
        <p:nvSpPr>
          <p:cNvPr id="609" name="Google Shape;609;p41"/>
          <p:cNvSpPr txBox="1"/>
          <p:nvPr/>
        </p:nvSpPr>
        <p:spPr>
          <a:xfrm>
            <a:off x="611401" y="3803316"/>
            <a:ext cx="1904700" cy="217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ru" sz="1413">
                <a:solidFill>
                  <a:schemeClr val="dk1"/>
                </a:solidFill>
                <a:latin typeface="Poppins"/>
                <a:ea typeface="Poppins"/>
                <a:cs typeface="Poppins"/>
                <a:sym typeface="Poppins"/>
              </a:rPr>
              <a:t>Audio</a:t>
            </a:r>
            <a:endParaRPr b="1" sz="1014">
              <a:solidFill>
                <a:schemeClr val="dk1"/>
              </a:solidFill>
              <a:latin typeface="Poppins"/>
              <a:ea typeface="Poppins"/>
              <a:cs typeface="Poppins"/>
              <a:sym typeface="Poppins"/>
            </a:endParaRPr>
          </a:p>
        </p:txBody>
      </p:sp>
      <p:pic>
        <p:nvPicPr>
          <p:cNvPr descr="image.png" id="610" name="Google Shape;610;p41"/>
          <p:cNvPicPr preferRelativeResize="0"/>
          <p:nvPr/>
        </p:nvPicPr>
        <p:blipFill rotWithShape="1">
          <a:blip r:embed="rId9">
            <a:alphaModFix/>
          </a:blip>
          <a:srcRect b="0" l="0" r="0" t="0"/>
          <a:stretch/>
        </p:blipFill>
        <p:spPr>
          <a:xfrm>
            <a:off x="1391111" y="3097888"/>
            <a:ext cx="345281" cy="276225"/>
          </a:xfrm>
          <a:prstGeom prst="rect">
            <a:avLst/>
          </a:prstGeom>
          <a:noFill/>
          <a:ln>
            <a:noFill/>
          </a:ln>
        </p:spPr>
      </p:pic>
      <p:pic>
        <p:nvPicPr>
          <p:cNvPr id="611" name="Google Shape;611;p41"/>
          <p:cNvPicPr preferRelativeResize="0"/>
          <p:nvPr/>
        </p:nvPicPr>
        <p:blipFill>
          <a:blip r:embed="rId10">
            <a:alphaModFix/>
          </a:blip>
          <a:stretch>
            <a:fillRect/>
          </a:stretch>
        </p:blipFill>
        <p:spPr>
          <a:xfrm>
            <a:off x="7249488" y="1290650"/>
            <a:ext cx="414324" cy="414324"/>
          </a:xfrm>
          <a:prstGeom prst="rect">
            <a:avLst/>
          </a:prstGeom>
          <a:noFill/>
          <a:ln>
            <a:noFill/>
          </a:ln>
        </p:spPr>
      </p:pic>
      <p:pic>
        <p:nvPicPr>
          <p:cNvPr descr="image.png" id="612" name="Google Shape;612;p41"/>
          <p:cNvPicPr preferRelativeResize="0"/>
          <p:nvPr/>
        </p:nvPicPr>
        <p:blipFill rotWithShape="1">
          <a:blip r:embed="rId6">
            <a:alphaModFix/>
          </a:blip>
          <a:srcRect b="0" l="0" r="0" t="0"/>
          <a:stretch/>
        </p:blipFill>
        <p:spPr>
          <a:xfrm rot="-1800000">
            <a:off x="2829779" y="3008066"/>
            <a:ext cx="414338" cy="414338"/>
          </a:xfrm>
          <a:prstGeom prst="rect">
            <a:avLst/>
          </a:prstGeom>
          <a:noFill/>
          <a:ln>
            <a:noFill/>
          </a:ln>
        </p:spPr>
      </p:pic>
      <p:pic>
        <p:nvPicPr>
          <p:cNvPr descr="image.png" id="613" name="Google Shape;613;p41"/>
          <p:cNvPicPr preferRelativeResize="0"/>
          <p:nvPr/>
        </p:nvPicPr>
        <p:blipFill rotWithShape="1">
          <a:blip r:embed="rId6">
            <a:alphaModFix/>
          </a:blip>
          <a:srcRect b="0" l="0" r="0" t="0"/>
          <a:stretch/>
        </p:blipFill>
        <p:spPr>
          <a:xfrm rot="-1800000">
            <a:off x="5776229" y="2125166"/>
            <a:ext cx="414338" cy="414338"/>
          </a:xfrm>
          <a:prstGeom prst="rect">
            <a:avLst/>
          </a:prstGeom>
          <a:noFill/>
          <a:ln>
            <a:noFill/>
          </a:ln>
        </p:spPr>
      </p:pic>
      <p:sp>
        <p:nvSpPr>
          <p:cNvPr id="614" name="Google Shape;614;p41"/>
          <p:cNvSpPr txBox="1"/>
          <p:nvPr/>
        </p:nvSpPr>
        <p:spPr>
          <a:xfrm>
            <a:off x="3118738" y="3815125"/>
            <a:ext cx="2691300" cy="6711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dk1"/>
                </a:solidFill>
                <a:latin typeface="Poppins"/>
                <a:ea typeface="Poppins"/>
                <a:cs typeface="Poppins"/>
                <a:sym typeface="Poppins"/>
              </a:rPr>
              <a:t>Audio to Text    (A2T)</a:t>
            </a:r>
            <a:endParaRPr sz="1600">
              <a:solidFill>
                <a:schemeClr val="dk1"/>
              </a:solidFill>
              <a:latin typeface="Poppins"/>
              <a:ea typeface="Poppins"/>
              <a:cs typeface="Poppins"/>
              <a:sym typeface="Poppins"/>
            </a:endParaRPr>
          </a:p>
          <a:p>
            <a:pPr indent="0" lvl="0" marL="0" rtl="0" algn="l">
              <a:spcBef>
                <a:spcPts val="0"/>
              </a:spcBef>
              <a:spcAft>
                <a:spcPts val="0"/>
              </a:spcAft>
              <a:buNone/>
            </a:pPr>
            <a:r>
              <a:rPr lang="ru" sz="1600">
                <a:solidFill>
                  <a:schemeClr val="dk1"/>
                </a:solidFill>
                <a:latin typeface="Poppins"/>
                <a:ea typeface="Poppins"/>
                <a:cs typeface="Poppins"/>
                <a:sym typeface="Poppins"/>
              </a:rPr>
              <a:t>Speech to Text (S2T)</a:t>
            </a:r>
            <a:endParaRPr sz="1600">
              <a:solidFill>
                <a:schemeClr val="dk1"/>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abilities</a:t>
            </a:r>
            <a:endParaRPr>
              <a:latin typeface="Poppins"/>
              <a:ea typeface="Poppins"/>
              <a:cs typeface="Poppins"/>
              <a:sym typeface="Poppins"/>
            </a:endParaRPr>
          </a:p>
        </p:txBody>
      </p:sp>
      <p:pic>
        <p:nvPicPr>
          <p:cNvPr descr="image.png" id="620" name="Google Shape;620;p42"/>
          <p:cNvPicPr preferRelativeResize="0"/>
          <p:nvPr/>
        </p:nvPicPr>
        <p:blipFill rotWithShape="1">
          <a:blip r:embed="rId3">
            <a:alphaModFix/>
          </a:blip>
          <a:srcRect b="0" l="0" r="0" t="0"/>
          <a:stretch/>
        </p:blipFill>
        <p:spPr>
          <a:xfrm>
            <a:off x="311700" y="1126028"/>
            <a:ext cx="2584180" cy="1835629"/>
          </a:xfrm>
          <a:prstGeom prst="rect">
            <a:avLst/>
          </a:prstGeom>
          <a:noFill/>
          <a:ln>
            <a:noFill/>
          </a:ln>
        </p:spPr>
      </p:pic>
      <p:pic>
        <p:nvPicPr>
          <p:cNvPr descr="image.png" id="621" name="Google Shape;621;p42"/>
          <p:cNvPicPr preferRelativeResize="0"/>
          <p:nvPr/>
        </p:nvPicPr>
        <p:blipFill rotWithShape="1">
          <a:blip r:embed="rId4">
            <a:alphaModFix/>
          </a:blip>
          <a:srcRect b="0" l="0" r="0" t="0"/>
          <a:stretch/>
        </p:blipFill>
        <p:spPr>
          <a:xfrm>
            <a:off x="3034322" y="1126028"/>
            <a:ext cx="2584180" cy="1835629"/>
          </a:xfrm>
          <a:prstGeom prst="rect">
            <a:avLst/>
          </a:prstGeom>
          <a:noFill/>
          <a:ln>
            <a:noFill/>
          </a:ln>
        </p:spPr>
      </p:pic>
      <p:pic>
        <p:nvPicPr>
          <p:cNvPr descr="image.png" id="622" name="Google Shape;622;p42"/>
          <p:cNvPicPr preferRelativeResize="0"/>
          <p:nvPr/>
        </p:nvPicPr>
        <p:blipFill rotWithShape="1">
          <a:blip r:embed="rId5">
            <a:alphaModFix/>
          </a:blip>
          <a:srcRect b="0" l="0" r="0" t="0"/>
          <a:stretch/>
        </p:blipFill>
        <p:spPr>
          <a:xfrm>
            <a:off x="5756944" y="1126028"/>
            <a:ext cx="2584180" cy="1835629"/>
          </a:xfrm>
          <a:prstGeom prst="rect">
            <a:avLst/>
          </a:prstGeom>
          <a:noFill/>
          <a:ln>
            <a:noFill/>
          </a:ln>
        </p:spPr>
      </p:pic>
      <p:pic>
        <p:nvPicPr>
          <p:cNvPr descr="image.png" id="623" name="Google Shape;623;p42"/>
          <p:cNvPicPr preferRelativeResize="0"/>
          <p:nvPr/>
        </p:nvPicPr>
        <p:blipFill rotWithShape="1">
          <a:blip r:embed="rId6">
            <a:alphaModFix/>
          </a:blip>
          <a:srcRect b="0" l="0" r="0" t="0"/>
          <a:stretch/>
        </p:blipFill>
        <p:spPr>
          <a:xfrm>
            <a:off x="311700" y="3100098"/>
            <a:ext cx="2584180" cy="1835629"/>
          </a:xfrm>
          <a:prstGeom prst="rect">
            <a:avLst/>
          </a:prstGeom>
          <a:noFill/>
          <a:ln>
            <a:noFill/>
          </a:ln>
        </p:spPr>
      </p:pic>
      <p:pic>
        <p:nvPicPr>
          <p:cNvPr descr="image.png" id="624" name="Google Shape;624;p42"/>
          <p:cNvPicPr preferRelativeResize="0"/>
          <p:nvPr/>
        </p:nvPicPr>
        <p:blipFill rotWithShape="1">
          <a:blip r:embed="rId7">
            <a:alphaModFix/>
          </a:blip>
          <a:srcRect b="0" l="0" r="0" t="0"/>
          <a:stretch/>
        </p:blipFill>
        <p:spPr>
          <a:xfrm>
            <a:off x="3034269" y="3100098"/>
            <a:ext cx="2584180" cy="1835629"/>
          </a:xfrm>
          <a:prstGeom prst="rect">
            <a:avLst/>
          </a:prstGeom>
          <a:noFill/>
          <a:ln>
            <a:noFill/>
          </a:ln>
        </p:spPr>
      </p:pic>
      <p:sp>
        <p:nvSpPr>
          <p:cNvPr id="625" name="Google Shape;625;p42"/>
          <p:cNvSpPr txBox="1"/>
          <p:nvPr/>
        </p:nvSpPr>
        <p:spPr>
          <a:xfrm>
            <a:off x="1440204" y="1859761"/>
            <a:ext cx="327000" cy="201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ru" sz="1308" u="none" cap="none" strike="noStrike">
                <a:solidFill>
                  <a:srgbClr val="0D253F"/>
                </a:solidFill>
                <a:latin typeface="Poppins"/>
                <a:ea typeface="Poppins"/>
                <a:cs typeface="Poppins"/>
                <a:sym typeface="Poppins"/>
              </a:rPr>
              <a:t>ASR</a:t>
            </a:r>
            <a:endParaRPr sz="1017"/>
          </a:p>
        </p:txBody>
      </p:sp>
      <p:sp>
        <p:nvSpPr>
          <p:cNvPr id="626" name="Google Shape;626;p42"/>
          <p:cNvSpPr txBox="1"/>
          <p:nvPr/>
        </p:nvSpPr>
        <p:spPr>
          <a:xfrm>
            <a:off x="526282" y="2282003"/>
            <a:ext cx="2155200" cy="3489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i="0" lang="ru" sz="872" u="none" cap="none" strike="noStrike">
                <a:solidFill>
                  <a:srgbClr val="343A40"/>
                </a:solidFill>
                <a:latin typeface="Poppins"/>
                <a:ea typeface="Poppins"/>
                <a:cs typeface="Poppins"/>
                <a:sym typeface="Poppins"/>
              </a:rPr>
              <a:t>Automatic Speech Recognition (Speech-to-Text)</a:t>
            </a:r>
            <a:endParaRPr sz="1017">
              <a:latin typeface="Poppins"/>
              <a:ea typeface="Poppins"/>
              <a:cs typeface="Poppins"/>
              <a:sym typeface="Poppins"/>
            </a:endParaRPr>
          </a:p>
        </p:txBody>
      </p:sp>
      <p:sp>
        <p:nvSpPr>
          <p:cNvPr id="627" name="Google Shape;627;p42"/>
          <p:cNvSpPr txBox="1"/>
          <p:nvPr/>
        </p:nvSpPr>
        <p:spPr>
          <a:xfrm>
            <a:off x="4170094" y="1859761"/>
            <a:ext cx="312600" cy="201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ru" sz="1308" u="none" cap="none" strike="noStrike">
                <a:solidFill>
                  <a:srgbClr val="0D253F"/>
                </a:solidFill>
                <a:latin typeface="Poppins"/>
                <a:ea typeface="Poppins"/>
                <a:cs typeface="Poppins"/>
                <a:sym typeface="Poppins"/>
              </a:rPr>
              <a:t>AST</a:t>
            </a:r>
            <a:endParaRPr sz="1017"/>
          </a:p>
        </p:txBody>
      </p:sp>
      <p:sp>
        <p:nvSpPr>
          <p:cNvPr id="628" name="Google Shape;628;p42"/>
          <p:cNvSpPr txBox="1"/>
          <p:nvPr/>
        </p:nvSpPr>
        <p:spPr>
          <a:xfrm>
            <a:off x="3248904" y="2282003"/>
            <a:ext cx="2155200" cy="3489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i="0" lang="ru" sz="872" u="none" cap="none" strike="noStrike">
                <a:solidFill>
                  <a:srgbClr val="343A40"/>
                </a:solidFill>
                <a:latin typeface="Poppins"/>
                <a:ea typeface="Poppins"/>
                <a:cs typeface="Poppins"/>
                <a:sym typeface="Poppins"/>
              </a:rPr>
              <a:t>Automatic Speech Translation (Speech-to-Translation)</a:t>
            </a:r>
            <a:endParaRPr sz="1017">
              <a:latin typeface="Poppins"/>
              <a:ea typeface="Poppins"/>
              <a:cs typeface="Poppins"/>
              <a:sym typeface="Poppins"/>
            </a:endParaRPr>
          </a:p>
        </p:txBody>
      </p:sp>
      <p:sp>
        <p:nvSpPr>
          <p:cNvPr id="629" name="Google Shape;629;p42"/>
          <p:cNvSpPr txBox="1"/>
          <p:nvPr/>
        </p:nvSpPr>
        <p:spPr>
          <a:xfrm>
            <a:off x="6863644" y="1859761"/>
            <a:ext cx="370500" cy="201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ru" sz="1308" u="none" cap="none" strike="noStrike">
                <a:solidFill>
                  <a:srgbClr val="0D253F"/>
                </a:solidFill>
                <a:latin typeface="Poppins"/>
                <a:ea typeface="Poppins"/>
                <a:cs typeface="Poppins"/>
                <a:sym typeface="Poppins"/>
              </a:rPr>
              <a:t>AQA</a:t>
            </a:r>
            <a:endParaRPr sz="1017"/>
          </a:p>
        </p:txBody>
      </p:sp>
      <p:sp>
        <p:nvSpPr>
          <p:cNvPr id="630" name="Google Shape;630;p42"/>
          <p:cNvSpPr txBox="1"/>
          <p:nvPr/>
        </p:nvSpPr>
        <p:spPr>
          <a:xfrm>
            <a:off x="5971526" y="2282003"/>
            <a:ext cx="2155200" cy="3489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i="0" lang="ru" sz="872" u="none" cap="none" strike="noStrike">
                <a:solidFill>
                  <a:srgbClr val="343A40"/>
                </a:solidFill>
                <a:latin typeface="Poppins"/>
                <a:ea typeface="Poppins"/>
                <a:cs typeface="Poppins"/>
                <a:sym typeface="Poppins"/>
              </a:rPr>
              <a:t>Audio Question Answering (Answering questions about audio, Close</a:t>
            </a:r>
            <a:r>
              <a:rPr lang="ru" sz="872">
                <a:solidFill>
                  <a:srgbClr val="343A40"/>
                </a:solidFill>
                <a:latin typeface="Poppins"/>
                <a:ea typeface="Poppins"/>
                <a:cs typeface="Poppins"/>
                <a:sym typeface="Poppins"/>
              </a:rPr>
              <a:t>-Ended</a:t>
            </a:r>
            <a:r>
              <a:rPr i="0" lang="ru" sz="872" u="none" cap="none" strike="noStrike">
                <a:solidFill>
                  <a:srgbClr val="343A40"/>
                </a:solidFill>
                <a:latin typeface="Poppins"/>
                <a:ea typeface="Poppins"/>
                <a:cs typeface="Poppins"/>
                <a:sym typeface="Poppins"/>
              </a:rPr>
              <a:t>)</a:t>
            </a:r>
            <a:endParaRPr sz="1017">
              <a:latin typeface="Poppins"/>
              <a:ea typeface="Poppins"/>
              <a:cs typeface="Poppins"/>
              <a:sym typeface="Poppins"/>
            </a:endParaRPr>
          </a:p>
        </p:txBody>
      </p:sp>
      <p:sp>
        <p:nvSpPr>
          <p:cNvPr id="631" name="Google Shape;631;p42"/>
          <p:cNvSpPr txBox="1"/>
          <p:nvPr/>
        </p:nvSpPr>
        <p:spPr>
          <a:xfrm>
            <a:off x="985947" y="3833831"/>
            <a:ext cx="1235400" cy="201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ru" sz="1308" u="none" cap="none" strike="noStrike">
                <a:solidFill>
                  <a:srgbClr val="0D253F"/>
                </a:solidFill>
                <a:latin typeface="Poppins"/>
                <a:ea typeface="Poppins"/>
                <a:cs typeface="Poppins"/>
                <a:sym typeface="Poppins"/>
              </a:rPr>
              <a:t>Speaker Tasks</a:t>
            </a:r>
            <a:endParaRPr sz="1017"/>
          </a:p>
        </p:txBody>
      </p:sp>
      <p:sp>
        <p:nvSpPr>
          <p:cNvPr id="632" name="Google Shape;632;p42"/>
          <p:cNvSpPr txBox="1"/>
          <p:nvPr/>
        </p:nvSpPr>
        <p:spPr>
          <a:xfrm>
            <a:off x="526282" y="4256074"/>
            <a:ext cx="2155200" cy="3489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i="0" lang="ru" sz="872" u="none" cap="none" strike="noStrike">
                <a:solidFill>
                  <a:srgbClr val="343A40"/>
                </a:solidFill>
                <a:latin typeface="Poppins"/>
                <a:ea typeface="Poppins"/>
                <a:cs typeface="Poppins"/>
                <a:sym typeface="Poppins"/>
              </a:rPr>
              <a:t>Speaker Diarization &amp; Identification (Who spoke and when?)</a:t>
            </a:r>
            <a:endParaRPr sz="1017">
              <a:latin typeface="Poppins"/>
              <a:ea typeface="Poppins"/>
              <a:cs typeface="Poppins"/>
              <a:sym typeface="Poppins"/>
            </a:endParaRPr>
          </a:p>
        </p:txBody>
      </p:sp>
      <p:sp>
        <p:nvSpPr>
          <p:cNvPr id="633" name="Google Shape;633;p42"/>
          <p:cNvSpPr txBox="1"/>
          <p:nvPr/>
        </p:nvSpPr>
        <p:spPr>
          <a:xfrm>
            <a:off x="4162773" y="3833831"/>
            <a:ext cx="327000" cy="201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ru" sz="1308" u="none" cap="none" strike="noStrike">
                <a:solidFill>
                  <a:srgbClr val="0D253F"/>
                </a:solidFill>
                <a:latin typeface="Poppins"/>
                <a:ea typeface="Poppins"/>
                <a:cs typeface="Poppins"/>
                <a:sym typeface="Poppins"/>
              </a:rPr>
              <a:t>AED</a:t>
            </a:r>
            <a:endParaRPr sz="1017"/>
          </a:p>
        </p:txBody>
      </p:sp>
      <p:sp>
        <p:nvSpPr>
          <p:cNvPr id="634" name="Google Shape;634;p42"/>
          <p:cNvSpPr txBox="1"/>
          <p:nvPr/>
        </p:nvSpPr>
        <p:spPr>
          <a:xfrm>
            <a:off x="3248851" y="4256074"/>
            <a:ext cx="2155200" cy="3489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i="0" lang="ru" sz="872" u="none" cap="none" strike="noStrike">
                <a:solidFill>
                  <a:srgbClr val="343A40"/>
                </a:solidFill>
                <a:latin typeface="Poppins"/>
                <a:ea typeface="Poppins"/>
                <a:cs typeface="Poppins"/>
                <a:sym typeface="Poppins"/>
              </a:rPr>
              <a:t>Audio Event Detection (Identifying non-speech sounds)</a:t>
            </a:r>
            <a:endParaRPr sz="1017">
              <a:latin typeface="Poppins"/>
              <a:ea typeface="Poppins"/>
              <a:cs typeface="Poppins"/>
              <a:sym typeface="Poppins"/>
            </a:endParaRPr>
          </a:p>
        </p:txBody>
      </p:sp>
      <p:pic>
        <p:nvPicPr>
          <p:cNvPr descr="image.png" id="635" name="Google Shape;635;p42"/>
          <p:cNvPicPr preferRelativeResize="0"/>
          <p:nvPr/>
        </p:nvPicPr>
        <p:blipFill rotWithShape="1">
          <a:blip r:embed="rId8">
            <a:alphaModFix/>
          </a:blip>
          <a:srcRect b="0" l="0" r="0" t="0"/>
          <a:stretch/>
        </p:blipFill>
        <p:spPr>
          <a:xfrm>
            <a:off x="1479140" y="1354454"/>
            <a:ext cx="249192" cy="332256"/>
          </a:xfrm>
          <a:prstGeom prst="rect">
            <a:avLst/>
          </a:prstGeom>
          <a:noFill/>
          <a:ln>
            <a:noFill/>
          </a:ln>
        </p:spPr>
      </p:pic>
      <p:pic>
        <p:nvPicPr>
          <p:cNvPr descr="image.png" id="636" name="Google Shape;636;p42"/>
          <p:cNvPicPr preferRelativeResize="0"/>
          <p:nvPr/>
        </p:nvPicPr>
        <p:blipFill rotWithShape="1">
          <a:blip r:embed="rId9">
            <a:alphaModFix/>
          </a:blip>
          <a:srcRect b="0" l="0" r="0" t="0"/>
          <a:stretch/>
        </p:blipFill>
        <p:spPr>
          <a:xfrm>
            <a:off x="4118698" y="1354454"/>
            <a:ext cx="415320" cy="332256"/>
          </a:xfrm>
          <a:prstGeom prst="rect">
            <a:avLst/>
          </a:prstGeom>
          <a:noFill/>
          <a:ln>
            <a:noFill/>
          </a:ln>
        </p:spPr>
      </p:pic>
      <p:pic>
        <p:nvPicPr>
          <p:cNvPr descr="image.png" id="637" name="Google Shape;637;p42"/>
          <p:cNvPicPr preferRelativeResize="0"/>
          <p:nvPr/>
        </p:nvPicPr>
        <p:blipFill rotWithShape="1">
          <a:blip r:embed="rId10">
            <a:alphaModFix/>
          </a:blip>
          <a:srcRect b="0" l="0" r="0" t="0"/>
          <a:stretch/>
        </p:blipFill>
        <p:spPr>
          <a:xfrm>
            <a:off x="6882852" y="1354454"/>
            <a:ext cx="332256" cy="332256"/>
          </a:xfrm>
          <a:prstGeom prst="rect">
            <a:avLst/>
          </a:prstGeom>
          <a:noFill/>
          <a:ln>
            <a:noFill/>
          </a:ln>
        </p:spPr>
      </p:pic>
      <p:pic>
        <p:nvPicPr>
          <p:cNvPr descr="image.png" id="638" name="Google Shape;638;p42"/>
          <p:cNvPicPr preferRelativeResize="0"/>
          <p:nvPr/>
        </p:nvPicPr>
        <p:blipFill rotWithShape="1">
          <a:blip r:embed="rId11">
            <a:alphaModFix/>
          </a:blip>
          <a:srcRect b="0" l="0" r="0" t="0"/>
          <a:stretch/>
        </p:blipFill>
        <p:spPr>
          <a:xfrm>
            <a:off x="1396076" y="3328524"/>
            <a:ext cx="415320" cy="332256"/>
          </a:xfrm>
          <a:prstGeom prst="rect">
            <a:avLst/>
          </a:prstGeom>
          <a:noFill/>
          <a:ln>
            <a:noFill/>
          </a:ln>
        </p:spPr>
      </p:pic>
      <p:pic>
        <p:nvPicPr>
          <p:cNvPr descr="image.png" id="639" name="Google Shape;639;p42"/>
          <p:cNvPicPr preferRelativeResize="0"/>
          <p:nvPr/>
        </p:nvPicPr>
        <p:blipFill rotWithShape="1">
          <a:blip r:embed="rId12">
            <a:alphaModFix/>
          </a:blip>
          <a:srcRect b="0" l="0" r="0" t="0"/>
          <a:stretch/>
        </p:blipFill>
        <p:spPr>
          <a:xfrm>
            <a:off x="4118645" y="3328524"/>
            <a:ext cx="415320" cy="332256"/>
          </a:xfrm>
          <a:prstGeom prst="rect">
            <a:avLst/>
          </a:prstGeom>
          <a:noFill/>
          <a:ln>
            <a:noFill/>
          </a:ln>
        </p:spPr>
      </p:pic>
      <p:pic>
        <p:nvPicPr>
          <p:cNvPr descr="image.png" id="640" name="Google Shape;640;p42"/>
          <p:cNvPicPr preferRelativeResize="0"/>
          <p:nvPr/>
        </p:nvPicPr>
        <p:blipFill rotWithShape="1">
          <a:blip r:embed="rId13">
            <a:alphaModFix/>
          </a:blip>
          <a:srcRect b="0" l="0" r="0" t="0"/>
          <a:stretch/>
        </p:blipFill>
        <p:spPr>
          <a:xfrm>
            <a:off x="5756847" y="3100098"/>
            <a:ext cx="2584180" cy="1835629"/>
          </a:xfrm>
          <a:prstGeom prst="rect">
            <a:avLst/>
          </a:prstGeom>
          <a:noFill/>
          <a:ln>
            <a:noFill/>
          </a:ln>
        </p:spPr>
      </p:pic>
      <p:sp>
        <p:nvSpPr>
          <p:cNvPr id="641" name="Google Shape;641;p42"/>
          <p:cNvSpPr txBox="1"/>
          <p:nvPr/>
        </p:nvSpPr>
        <p:spPr>
          <a:xfrm>
            <a:off x="6431375" y="3816600"/>
            <a:ext cx="1312500" cy="201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308">
                <a:solidFill>
                  <a:srgbClr val="0D253F"/>
                </a:solidFill>
                <a:latin typeface="Poppins"/>
                <a:ea typeface="Poppins"/>
                <a:cs typeface="Poppins"/>
                <a:sym typeface="Poppins"/>
              </a:rPr>
              <a:t>Any other task</a:t>
            </a:r>
            <a:endParaRPr sz="1017"/>
          </a:p>
        </p:txBody>
      </p:sp>
      <p:sp>
        <p:nvSpPr>
          <p:cNvPr id="642" name="Google Shape;642;p42"/>
          <p:cNvSpPr txBox="1"/>
          <p:nvPr/>
        </p:nvSpPr>
        <p:spPr>
          <a:xfrm>
            <a:off x="5971429" y="4256074"/>
            <a:ext cx="2155200" cy="5637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lang="ru" sz="872">
                <a:solidFill>
                  <a:srgbClr val="343A40"/>
                </a:solidFill>
                <a:latin typeface="Poppins"/>
                <a:ea typeface="Poppins"/>
                <a:cs typeface="Poppins"/>
                <a:sym typeface="Poppins"/>
              </a:rPr>
              <a:t>Captioning, Spoken Language Understanding, Speaker Emotion Recognition, …</a:t>
            </a:r>
            <a:endParaRPr sz="1017">
              <a:latin typeface="Poppins"/>
              <a:ea typeface="Poppins"/>
              <a:cs typeface="Poppins"/>
              <a:sym typeface="Poppins"/>
            </a:endParaRPr>
          </a:p>
        </p:txBody>
      </p:sp>
      <p:sp>
        <p:nvSpPr>
          <p:cNvPr id="643" name="Google Shape;643;p42"/>
          <p:cNvSpPr txBox="1"/>
          <p:nvPr/>
        </p:nvSpPr>
        <p:spPr>
          <a:xfrm>
            <a:off x="6841325" y="3288475"/>
            <a:ext cx="415200" cy="2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400">
                <a:solidFill>
                  <a:schemeClr val="dk1"/>
                </a:solidFill>
                <a:latin typeface="Poppins"/>
                <a:ea typeface="Poppins"/>
                <a:cs typeface="Poppins"/>
                <a:sym typeface="Poppins"/>
              </a:rPr>
              <a:t>…</a:t>
            </a:r>
            <a:endParaRPr b="1" sz="2400">
              <a:solidFill>
                <a:schemeClr val="dk1"/>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abilities</a:t>
            </a:r>
            <a:endParaRPr>
              <a:latin typeface="Poppins"/>
              <a:ea typeface="Poppins"/>
              <a:cs typeface="Poppins"/>
              <a:sym typeface="Poppins"/>
            </a:endParaRPr>
          </a:p>
        </p:txBody>
      </p:sp>
      <p:pic>
        <p:nvPicPr>
          <p:cNvPr descr="image.png" id="649" name="Google Shape;649;p43"/>
          <p:cNvPicPr preferRelativeResize="0"/>
          <p:nvPr/>
        </p:nvPicPr>
        <p:blipFill rotWithShape="1">
          <a:blip r:embed="rId3">
            <a:alphaModFix/>
          </a:blip>
          <a:srcRect b="0" l="0" r="0" t="0"/>
          <a:stretch/>
        </p:blipFill>
        <p:spPr>
          <a:xfrm>
            <a:off x="311700" y="1126028"/>
            <a:ext cx="2584180" cy="1835629"/>
          </a:xfrm>
          <a:prstGeom prst="rect">
            <a:avLst/>
          </a:prstGeom>
          <a:noFill/>
          <a:ln>
            <a:noFill/>
          </a:ln>
        </p:spPr>
      </p:pic>
      <p:pic>
        <p:nvPicPr>
          <p:cNvPr descr="image.png" id="650" name="Google Shape;650;p43"/>
          <p:cNvPicPr preferRelativeResize="0"/>
          <p:nvPr/>
        </p:nvPicPr>
        <p:blipFill rotWithShape="1">
          <a:blip r:embed="rId4">
            <a:alphaModFix/>
          </a:blip>
          <a:srcRect b="0" l="0" r="0" t="0"/>
          <a:stretch/>
        </p:blipFill>
        <p:spPr>
          <a:xfrm>
            <a:off x="3034322" y="1126028"/>
            <a:ext cx="2584180" cy="1835629"/>
          </a:xfrm>
          <a:prstGeom prst="rect">
            <a:avLst/>
          </a:prstGeom>
          <a:noFill/>
          <a:ln>
            <a:noFill/>
          </a:ln>
        </p:spPr>
      </p:pic>
      <p:pic>
        <p:nvPicPr>
          <p:cNvPr descr="image.png" id="651" name="Google Shape;651;p43"/>
          <p:cNvPicPr preferRelativeResize="0"/>
          <p:nvPr/>
        </p:nvPicPr>
        <p:blipFill rotWithShape="1">
          <a:blip r:embed="rId5">
            <a:alphaModFix/>
          </a:blip>
          <a:srcRect b="0" l="0" r="0" t="0"/>
          <a:stretch/>
        </p:blipFill>
        <p:spPr>
          <a:xfrm>
            <a:off x="5756944" y="1126028"/>
            <a:ext cx="2584180" cy="1835629"/>
          </a:xfrm>
          <a:prstGeom prst="rect">
            <a:avLst/>
          </a:prstGeom>
          <a:noFill/>
          <a:ln>
            <a:noFill/>
          </a:ln>
        </p:spPr>
      </p:pic>
      <p:pic>
        <p:nvPicPr>
          <p:cNvPr descr="image.png" id="652" name="Google Shape;652;p43"/>
          <p:cNvPicPr preferRelativeResize="0"/>
          <p:nvPr/>
        </p:nvPicPr>
        <p:blipFill rotWithShape="1">
          <a:blip r:embed="rId6">
            <a:alphaModFix/>
          </a:blip>
          <a:srcRect b="0" l="0" r="0" t="0"/>
          <a:stretch/>
        </p:blipFill>
        <p:spPr>
          <a:xfrm>
            <a:off x="311700" y="3100098"/>
            <a:ext cx="2584180" cy="1835629"/>
          </a:xfrm>
          <a:prstGeom prst="rect">
            <a:avLst/>
          </a:prstGeom>
          <a:noFill/>
          <a:ln>
            <a:noFill/>
          </a:ln>
        </p:spPr>
      </p:pic>
      <p:pic>
        <p:nvPicPr>
          <p:cNvPr descr="image.png" id="653" name="Google Shape;653;p43"/>
          <p:cNvPicPr preferRelativeResize="0"/>
          <p:nvPr/>
        </p:nvPicPr>
        <p:blipFill rotWithShape="1">
          <a:blip r:embed="rId7">
            <a:alphaModFix/>
          </a:blip>
          <a:srcRect b="0" l="0" r="0" t="0"/>
          <a:stretch/>
        </p:blipFill>
        <p:spPr>
          <a:xfrm>
            <a:off x="3034269" y="3100098"/>
            <a:ext cx="2584180" cy="1835629"/>
          </a:xfrm>
          <a:prstGeom prst="rect">
            <a:avLst/>
          </a:prstGeom>
          <a:noFill/>
          <a:ln>
            <a:noFill/>
          </a:ln>
        </p:spPr>
      </p:pic>
      <p:sp>
        <p:nvSpPr>
          <p:cNvPr id="654" name="Google Shape;654;p43"/>
          <p:cNvSpPr txBox="1"/>
          <p:nvPr/>
        </p:nvSpPr>
        <p:spPr>
          <a:xfrm>
            <a:off x="1440204" y="1859761"/>
            <a:ext cx="327000" cy="201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ru" sz="1308" u="none" cap="none" strike="noStrike">
                <a:solidFill>
                  <a:srgbClr val="0D253F"/>
                </a:solidFill>
                <a:latin typeface="Poppins"/>
                <a:ea typeface="Poppins"/>
                <a:cs typeface="Poppins"/>
                <a:sym typeface="Poppins"/>
              </a:rPr>
              <a:t>ASR</a:t>
            </a:r>
            <a:endParaRPr sz="1017"/>
          </a:p>
        </p:txBody>
      </p:sp>
      <p:sp>
        <p:nvSpPr>
          <p:cNvPr id="655" name="Google Shape;655;p43"/>
          <p:cNvSpPr txBox="1"/>
          <p:nvPr/>
        </p:nvSpPr>
        <p:spPr>
          <a:xfrm>
            <a:off x="526282" y="2282003"/>
            <a:ext cx="2155200" cy="1539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lang="ru" sz="1000">
                <a:solidFill>
                  <a:srgbClr val="343A40"/>
                </a:solidFill>
                <a:latin typeface="Poppins"/>
                <a:ea typeface="Poppins"/>
                <a:cs typeface="Poppins"/>
                <a:sym typeface="Poppins"/>
              </a:rPr>
              <a:t>WORD ERROR RATE (WER)</a:t>
            </a:r>
            <a:endParaRPr b="1" sz="1000">
              <a:solidFill>
                <a:srgbClr val="343A40"/>
              </a:solidFill>
              <a:latin typeface="Poppins"/>
              <a:ea typeface="Poppins"/>
              <a:cs typeface="Poppins"/>
              <a:sym typeface="Poppins"/>
            </a:endParaRPr>
          </a:p>
        </p:txBody>
      </p:sp>
      <p:sp>
        <p:nvSpPr>
          <p:cNvPr id="656" name="Google Shape;656;p43"/>
          <p:cNvSpPr txBox="1"/>
          <p:nvPr/>
        </p:nvSpPr>
        <p:spPr>
          <a:xfrm>
            <a:off x="4170094" y="1859761"/>
            <a:ext cx="312600" cy="201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ru" sz="1308" u="none" cap="none" strike="noStrike">
                <a:solidFill>
                  <a:srgbClr val="0D253F"/>
                </a:solidFill>
                <a:latin typeface="Poppins"/>
                <a:ea typeface="Poppins"/>
                <a:cs typeface="Poppins"/>
                <a:sym typeface="Poppins"/>
              </a:rPr>
              <a:t>AST</a:t>
            </a:r>
            <a:endParaRPr sz="1017"/>
          </a:p>
        </p:txBody>
      </p:sp>
      <p:sp>
        <p:nvSpPr>
          <p:cNvPr id="657" name="Google Shape;657;p43"/>
          <p:cNvSpPr txBox="1"/>
          <p:nvPr/>
        </p:nvSpPr>
        <p:spPr>
          <a:xfrm>
            <a:off x="3248904" y="2282003"/>
            <a:ext cx="2155200" cy="1539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lang="ru" sz="1000">
                <a:solidFill>
                  <a:srgbClr val="343A40"/>
                </a:solidFill>
                <a:latin typeface="Poppins"/>
                <a:ea typeface="Poppins"/>
                <a:cs typeface="Poppins"/>
                <a:sym typeface="Poppins"/>
              </a:rPr>
              <a:t>BLEU, ROGUE, METEOR</a:t>
            </a:r>
            <a:endParaRPr b="1" sz="1000">
              <a:latin typeface="Poppins"/>
              <a:ea typeface="Poppins"/>
              <a:cs typeface="Poppins"/>
              <a:sym typeface="Poppins"/>
            </a:endParaRPr>
          </a:p>
        </p:txBody>
      </p:sp>
      <p:sp>
        <p:nvSpPr>
          <p:cNvPr id="658" name="Google Shape;658;p43"/>
          <p:cNvSpPr txBox="1"/>
          <p:nvPr/>
        </p:nvSpPr>
        <p:spPr>
          <a:xfrm>
            <a:off x="6863644" y="1859761"/>
            <a:ext cx="370500" cy="201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ru" sz="1308" u="none" cap="none" strike="noStrike">
                <a:solidFill>
                  <a:srgbClr val="0D253F"/>
                </a:solidFill>
                <a:latin typeface="Poppins"/>
                <a:ea typeface="Poppins"/>
                <a:cs typeface="Poppins"/>
                <a:sym typeface="Poppins"/>
              </a:rPr>
              <a:t>AQA</a:t>
            </a:r>
            <a:endParaRPr sz="1017"/>
          </a:p>
        </p:txBody>
      </p:sp>
      <p:sp>
        <p:nvSpPr>
          <p:cNvPr id="659" name="Google Shape;659;p43"/>
          <p:cNvSpPr txBox="1"/>
          <p:nvPr/>
        </p:nvSpPr>
        <p:spPr>
          <a:xfrm>
            <a:off x="5971526" y="2282003"/>
            <a:ext cx="2155200" cy="1539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lang="ru" sz="1000">
                <a:solidFill>
                  <a:srgbClr val="343A40"/>
                </a:solidFill>
                <a:latin typeface="Poppins"/>
                <a:ea typeface="Poppins"/>
                <a:cs typeface="Poppins"/>
                <a:sym typeface="Poppins"/>
              </a:rPr>
              <a:t>MMLU-Like setup: Accuracy</a:t>
            </a:r>
            <a:endParaRPr b="1" sz="1000">
              <a:latin typeface="Poppins"/>
              <a:ea typeface="Poppins"/>
              <a:cs typeface="Poppins"/>
              <a:sym typeface="Poppins"/>
            </a:endParaRPr>
          </a:p>
        </p:txBody>
      </p:sp>
      <p:sp>
        <p:nvSpPr>
          <p:cNvPr id="660" name="Google Shape;660;p43"/>
          <p:cNvSpPr txBox="1"/>
          <p:nvPr/>
        </p:nvSpPr>
        <p:spPr>
          <a:xfrm>
            <a:off x="985947" y="3833831"/>
            <a:ext cx="1235400" cy="201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ru" sz="1308" u="none" cap="none" strike="noStrike">
                <a:solidFill>
                  <a:srgbClr val="0D253F"/>
                </a:solidFill>
                <a:latin typeface="Poppins"/>
                <a:ea typeface="Poppins"/>
                <a:cs typeface="Poppins"/>
                <a:sym typeface="Poppins"/>
              </a:rPr>
              <a:t>Speaker Tasks</a:t>
            </a:r>
            <a:endParaRPr sz="1017"/>
          </a:p>
        </p:txBody>
      </p:sp>
      <p:sp>
        <p:nvSpPr>
          <p:cNvPr id="661" name="Google Shape;661;p43"/>
          <p:cNvSpPr txBox="1"/>
          <p:nvPr/>
        </p:nvSpPr>
        <p:spPr>
          <a:xfrm>
            <a:off x="526282" y="4256074"/>
            <a:ext cx="2155200" cy="4002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lang="ru" sz="1000">
                <a:solidFill>
                  <a:srgbClr val="343A40"/>
                </a:solidFill>
                <a:latin typeface="Poppins"/>
                <a:ea typeface="Poppins"/>
                <a:cs typeface="Poppins"/>
                <a:sym typeface="Poppins"/>
              </a:rPr>
              <a:t>Diarization Metrics, SID Metrics, …</a:t>
            </a:r>
            <a:endParaRPr b="1" sz="1000">
              <a:latin typeface="Poppins"/>
              <a:ea typeface="Poppins"/>
              <a:cs typeface="Poppins"/>
              <a:sym typeface="Poppins"/>
            </a:endParaRPr>
          </a:p>
        </p:txBody>
      </p:sp>
      <p:sp>
        <p:nvSpPr>
          <p:cNvPr id="662" name="Google Shape;662;p43"/>
          <p:cNvSpPr txBox="1"/>
          <p:nvPr/>
        </p:nvSpPr>
        <p:spPr>
          <a:xfrm>
            <a:off x="4162773" y="3833831"/>
            <a:ext cx="327000" cy="201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ru" sz="1308" u="none" cap="none" strike="noStrike">
                <a:solidFill>
                  <a:srgbClr val="0D253F"/>
                </a:solidFill>
                <a:latin typeface="Poppins"/>
                <a:ea typeface="Poppins"/>
                <a:cs typeface="Poppins"/>
                <a:sym typeface="Poppins"/>
              </a:rPr>
              <a:t>AED</a:t>
            </a:r>
            <a:endParaRPr sz="1017"/>
          </a:p>
        </p:txBody>
      </p:sp>
      <p:sp>
        <p:nvSpPr>
          <p:cNvPr id="663" name="Google Shape;663;p43"/>
          <p:cNvSpPr txBox="1"/>
          <p:nvPr/>
        </p:nvSpPr>
        <p:spPr>
          <a:xfrm>
            <a:off x="3248851" y="4256074"/>
            <a:ext cx="2155200" cy="1539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lang="ru" sz="1000">
                <a:solidFill>
                  <a:srgbClr val="343A40"/>
                </a:solidFill>
                <a:latin typeface="Poppins"/>
                <a:ea typeface="Poppins"/>
                <a:cs typeface="Poppins"/>
                <a:sym typeface="Poppins"/>
              </a:rPr>
              <a:t>Classification</a:t>
            </a:r>
            <a:r>
              <a:rPr b="1" lang="ru" sz="1000">
                <a:solidFill>
                  <a:srgbClr val="343A40"/>
                </a:solidFill>
                <a:latin typeface="Poppins"/>
                <a:ea typeface="Poppins"/>
                <a:cs typeface="Poppins"/>
                <a:sym typeface="Poppins"/>
              </a:rPr>
              <a:t> metrics, mAP</a:t>
            </a:r>
            <a:endParaRPr b="1" sz="1000">
              <a:latin typeface="Poppins"/>
              <a:ea typeface="Poppins"/>
              <a:cs typeface="Poppins"/>
              <a:sym typeface="Poppins"/>
            </a:endParaRPr>
          </a:p>
        </p:txBody>
      </p:sp>
      <p:pic>
        <p:nvPicPr>
          <p:cNvPr descr="image.png" id="664" name="Google Shape;664;p43"/>
          <p:cNvPicPr preferRelativeResize="0"/>
          <p:nvPr/>
        </p:nvPicPr>
        <p:blipFill rotWithShape="1">
          <a:blip r:embed="rId8">
            <a:alphaModFix/>
          </a:blip>
          <a:srcRect b="0" l="0" r="0" t="0"/>
          <a:stretch/>
        </p:blipFill>
        <p:spPr>
          <a:xfrm>
            <a:off x="1479140" y="1354454"/>
            <a:ext cx="249192" cy="332256"/>
          </a:xfrm>
          <a:prstGeom prst="rect">
            <a:avLst/>
          </a:prstGeom>
          <a:noFill/>
          <a:ln>
            <a:noFill/>
          </a:ln>
        </p:spPr>
      </p:pic>
      <p:pic>
        <p:nvPicPr>
          <p:cNvPr descr="image.png" id="665" name="Google Shape;665;p43"/>
          <p:cNvPicPr preferRelativeResize="0"/>
          <p:nvPr/>
        </p:nvPicPr>
        <p:blipFill rotWithShape="1">
          <a:blip r:embed="rId9">
            <a:alphaModFix/>
          </a:blip>
          <a:srcRect b="0" l="0" r="0" t="0"/>
          <a:stretch/>
        </p:blipFill>
        <p:spPr>
          <a:xfrm>
            <a:off x="4118698" y="1354454"/>
            <a:ext cx="415320" cy="332256"/>
          </a:xfrm>
          <a:prstGeom prst="rect">
            <a:avLst/>
          </a:prstGeom>
          <a:noFill/>
          <a:ln>
            <a:noFill/>
          </a:ln>
        </p:spPr>
      </p:pic>
      <p:pic>
        <p:nvPicPr>
          <p:cNvPr descr="image.png" id="666" name="Google Shape;666;p43"/>
          <p:cNvPicPr preferRelativeResize="0"/>
          <p:nvPr/>
        </p:nvPicPr>
        <p:blipFill rotWithShape="1">
          <a:blip r:embed="rId10">
            <a:alphaModFix/>
          </a:blip>
          <a:srcRect b="0" l="0" r="0" t="0"/>
          <a:stretch/>
        </p:blipFill>
        <p:spPr>
          <a:xfrm>
            <a:off x="6882852" y="1354454"/>
            <a:ext cx="332256" cy="332256"/>
          </a:xfrm>
          <a:prstGeom prst="rect">
            <a:avLst/>
          </a:prstGeom>
          <a:noFill/>
          <a:ln>
            <a:noFill/>
          </a:ln>
        </p:spPr>
      </p:pic>
      <p:pic>
        <p:nvPicPr>
          <p:cNvPr descr="image.png" id="667" name="Google Shape;667;p43"/>
          <p:cNvPicPr preferRelativeResize="0"/>
          <p:nvPr/>
        </p:nvPicPr>
        <p:blipFill rotWithShape="1">
          <a:blip r:embed="rId11">
            <a:alphaModFix/>
          </a:blip>
          <a:srcRect b="0" l="0" r="0" t="0"/>
          <a:stretch/>
        </p:blipFill>
        <p:spPr>
          <a:xfrm>
            <a:off x="1396076" y="3328524"/>
            <a:ext cx="415320" cy="332256"/>
          </a:xfrm>
          <a:prstGeom prst="rect">
            <a:avLst/>
          </a:prstGeom>
          <a:noFill/>
          <a:ln>
            <a:noFill/>
          </a:ln>
        </p:spPr>
      </p:pic>
      <p:pic>
        <p:nvPicPr>
          <p:cNvPr descr="image.png" id="668" name="Google Shape;668;p43"/>
          <p:cNvPicPr preferRelativeResize="0"/>
          <p:nvPr/>
        </p:nvPicPr>
        <p:blipFill rotWithShape="1">
          <a:blip r:embed="rId12">
            <a:alphaModFix/>
          </a:blip>
          <a:srcRect b="0" l="0" r="0" t="0"/>
          <a:stretch/>
        </p:blipFill>
        <p:spPr>
          <a:xfrm>
            <a:off x="4118645" y="3328524"/>
            <a:ext cx="415320" cy="332256"/>
          </a:xfrm>
          <a:prstGeom prst="rect">
            <a:avLst/>
          </a:prstGeom>
          <a:noFill/>
          <a:ln>
            <a:noFill/>
          </a:ln>
        </p:spPr>
      </p:pic>
      <p:pic>
        <p:nvPicPr>
          <p:cNvPr descr="image.png" id="669" name="Google Shape;669;p43"/>
          <p:cNvPicPr preferRelativeResize="0"/>
          <p:nvPr/>
        </p:nvPicPr>
        <p:blipFill rotWithShape="1">
          <a:blip r:embed="rId13">
            <a:alphaModFix/>
          </a:blip>
          <a:srcRect b="0" l="0" r="0" t="0"/>
          <a:stretch/>
        </p:blipFill>
        <p:spPr>
          <a:xfrm>
            <a:off x="5756847" y="3100098"/>
            <a:ext cx="2584180" cy="1835629"/>
          </a:xfrm>
          <a:prstGeom prst="rect">
            <a:avLst/>
          </a:prstGeom>
          <a:noFill/>
          <a:ln>
            <a:noFill/>
          </a:ln>
        </p:spPr>
      </p:pic>
      <p:sp>
        <p:nvSpPr>
          <p:cNvPr id="670" name="Google Shape;670;p43"/>
          <p:cNvSpPr txBox="1"/>
          <p:nvPr/>
        </p:nvSpPr>
        <p:spPr>
          <a:xfrm>
            <a:off x="6431375" y="3816600"/>
            <a:ext cx="1312500" cy="201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308">
                <a:solidFill>
                  <a:srgbClr val="0D253F"/>
                </a:solidFill>
                <a:latin typeface="Poppins"/>
                <a:ea typeface="Poppins"/>
                <a:cs typeface="Poppins"/>
                <a:sym typeface="Poppins"/>
              </a:rPr>
              <a:t>Any other task</a:t>
            </a:r>
            <a:endParaRPr sz="1017"/>
          </a:p>
        </p:txBody>
      </p:sp>
      <p:sp>
        <p:nvSpPr>
          <p:cNvPr id="671" name="Google Shape;671;p43"/>
          <p:cNvSpPr txBox="1"/>
          <p:nvPr/>
        </p:nvSpPr>
        <p:spPr>
          <a:xfrm>
            <a:off x="5971429" y="4256074"/>
            <a:ext cx="2155200" cy="1539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lang="ru" sz="1000">
                <a:solidFill>
                  <a:srgbClr val="343A40"/>
                </a:solidFill>
                <a:latin typeface="Poppins"/>
                <a:ea typeface="Poppins"/>
                <a:cs typeface="Poppins"/>
                <a:sym typeface="Poppins"/>
              </a:rPr>
              <a:t>?</a:t>
            </a:r>
            <a:endParaRPr b="1" sz="1000">
              <a:latin typeface="Poppins"/>
              <a:ea typeface="Poppins"/>
              <a:cs typeface="Poppins"/>
              <a:sym typeface="Poppins"/>
            </a:endParaRPr>
          </a:p>
        </p:txBody>
      </p:sp>
      <p:sp>
        <p:nvSpPr>
          <p:cNvPr id="672" name="Google Shape;672;p43"/>
          <p:cNvSpPr txBox="1"/>
          <p:nvPr/>
        </p:nvSpPr>
        <p:spPr>
          <a:xfrm>
            <a:off x="6841325" y="3288475"/>
            <a:ext cx="415200" cy="2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400">
                <a:solidFill>
                  <a:schemeClr val="dk1"/>
                </a:solidFill>
                <a:latin typeface="Poppins"/>
                <a:ea typeface="Poppins"/>
                <a:cs typeface="Poppins"/>
                <a:sym typeface="Poppins"/>
              </a:rPr>
              <a:t>…</a:t>
            </a:r>
            <a:endParaRPr b="1" sz="2400">
              <a:solidFill>
                <a:schemeClr val="dk1"/>
              </a:solidFill>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abilities</a:t>
            </a:r>
            <a:endParaRPr>
              <a:latin typeface="Poppins"/>
              <a:ea typeface="Poppins"/>
              <a:cs typeface="Poppins"/>
              <a:sym typeface="Poppins"/>
            </a:endParaRPr>
          </a:p>
        </p:txBody>
      </p:sp>
      <p:pic>
        <p:nvPicPr>
          <p:cNvPr descr="image.png" id="678" name="Google Shape;678;p44"/>
          <p:cNvPicPr preferRelativeResize="0"/>
          <p:nvPr/>
        </p:nvPicPr>
        <p:blipFill rotWithShape="1">
          <a:blip r:embed="rId3">
            <a:alphaModFix/>
          </a:blip>
          <a:srcRect b="0" l="0" r="0" t="0"/>
          <a:stretch/>
        </p:blipFill>
        <p:spPr>
          <a:xfrm>
            <a:off x="311700" y="1126028"/>
            <a:ext cx="2584180" cy="1835629"/>
          </a:xfrm>
          <a:prstGeom prst="rect">
            <a:avLst/>
          </a:prstGeom>
          <a:noFill/>
          <a:ln>
            <a:noFill/>
          </a:ln>
        </p:spPr>
      </p:pic>
      <p:pic>
        <p:nvPicPr>
          <p:cNvPr descr="image.png" id="679" name="Google Shape;679;p44"/>
          <p:cNvPicPr preferRelativeResize="0"/>
          <p:nvPr/>
        </p:nvPicPr>
        <p:blipFill rotWithShape="1">
          <a:blip r:embed="rId4">
            <a:alphaModFix/>
          </a:blip>
          <a:srcRect b="0" l="0" r="0" t="0"/>
          <a:stretch/>
        </p:blipFill>
        <p:spPr>
          <a:xfrm>
            <a:off x="3034322" y="1126028"/>
            <a:ext cx="2584180" cy="1835629"/>
          </a:xfrm>
          <a:prstGeom prst="rect">
            <a:avLst/>
          </a:prstGeom>
          <a:noFill/>
          <a:ln>
            <a:noFill/>
          </a:ln>
        </p:spPr>
      </p:pic>
      <p:pic>
        <p:nvPicPr>
          <p:cNvPr descr="image.png" id="680" name="Google Shape;680;p44"/>
          <p:cNvPicPr preferRelativeResize="0"/>
          <p:nvPr/>
        </p:nvPicPr>
        <p:blipFill rotWithShape="1">
          <a:blip r:embed="rId5">
            <a:alphaModFix/>
          </a:blip>
          <a:srcRect b="0" l="0" r="0" t="0"/>
          <a:stretch/>
        </p:blipFill>
        <p:spPr>
          <a:xfrm>
            <a:off x="5756944" y="1126028"/>
            <a:ext cx="2584180" cy="1835629"/>
          </a:xfrm>
          <a:prstGeom prst="rect">
            <a:avLst/>
          </a:prstGeom>
          <a:noFill/>
          <a:ln>
            <a:noFill/>
          </a:ln>
        </p:spPr>
      </p:pic>
      <p:pic>
        <p:nvPicPr>
          <p:cNvPr descr="image.png" id="681" name="Google Shape;681;p44"/>
          <p:cNvPicPr preferRelativeResize="0"/>
          <p:nvPr/>
        </p:nvPicPr>
        <p:blipFill rotWithShape="1">
          <a:blip r:embed="rId6">
            <a:alphaModFix/>
          </a:blip>
          <a:srcRect b="0" l="0" r="0" t="0"/>
          <a:stretch/>
        </p:blipFill>
        <p:spPr>
          <a:xfrm>
            <a:off x="311700" y="3100098"/>
            <a:ext cx="2584180" cy="1835629"/>
          </a:xfrm>
          <a:prstGeom prst="rect">
            <a:avLst/>
          </a:prstGeom>
          <a:noFill/>
          <a:ln>
            <a:noFill/>
          </a:ln>
        </p:spPr>
      </p:pic>
      <p:pic>
        <p:nvPicPr>
          <p:cNvPr descr="image.png" id="682" name="Google Shape;682;p44"/>
          <p:cNvPicPr preferRelativeResize="0"/>
          <p:nvPr/>
        </p:nvPicPr>
        <p:blipFill rotWithShape="1">
          <a:blip r:embed="rId7">
            <a:alphaModFix/>
          </a:blip>
          <a:srcRect b="0" l="0" r="0" t="0"/>
          <a:stretch/>
        </p:blipFill>
        <p:spPr>
          <a:xfrm>
            <a:off x="3034269" y="3100098"/>
            <a:ext cx="2584180" cy="1835629"/>
          </a:xfrm>
          <a:prstGeom prst="rect">
            <a:avLst/>
          </a:prstGeom>
          <a:noFill/>
          <a:ln>
            <a:noFill/>
          </a:ln>
        </p:spPr>
      </p:pic>
      <p:sp>
        <p:nvSpPr>
          <p:cNvPr id="683" name="Google Shape;683;p44"/>
          <p:cNvSpPr txBox="1"/>
          <p:nvPr/>
        </p:nvSpPr>
        <p:spPr>
          <a:xfrm>
            <a:off x="876304" y="1859750"/>
            <a:ext cx="1466700" cy="201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308">
                <a:solidFill>
                  <a:srgbClr val="0D253F"/>
                </a:solidFill>
                <a:latin typeface="Poppins"/>
                <a:ea typeface="Poppins"/>
                <a:cs typeface="Poppins"/>
                <a:sym typeface="Poppins"/>
              </a:rPr>
              <a:t>Summarization</a:t>
            </a:r>
            <a:endParaRPr sz="1017"/>
          </a:p>
        </p:txBody>
      </p:sp>
      <p:sp>
        <p:nvSpPr>
          <p:cNvPr id="684" name="Google Shape;684;p44"/>
          <p:cNvSpPr txBox="1"/>
          <p:nvPr/>
        </p:nvSpPr>
        <p:spPr>
          <a:xfrm>
            <a:off x="526282" y="2282003"/>
            <a:ext cx="2155200" cy="1539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lang="ru" sz="1000">
                <a:solidFill>
                  <a:srgbClr val="343A40"/>
                </a:solidFill>
                <a:latin typeface="Poppins"/>
                <a:ea typeface="Poppins"/>
                <a:cs typeface="Poppins"/>
                <a:sym typeface="Poppins"/>
              </a:rPr>
              <a:t>?</a:t>
            </a:r>
            <a:endParaRPr b="1" sz="1000">
              <a:solidFill>
                <a:srgbClr val="343A40"/>
              </a:solidFill>
              <a:latin typeface="Poppins"/>
              <a:ea typeface="Poppins"/>
              <a:cs typeface="Poppins"/>
              <a:sym typeface="Poppins"/>
            </a:endParaRPr>
          </a:p>
        </p:txBody>
      </p:sp>
      <p:sp>
        <p:nvSpPr>
          <p:cNvPr id="685" name="Google Shape;685;p44"/>
          <p:cNvSpPr txBox="1"/>
          <p:nvPr/>
        </p:nvSpPr>
        <p:spPr>
          <a:xfrm>
            <a:off x="3331032" y="1859750"/>
            <a:ext cx="1993500" cy="201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308">
                <a:solidFill>
                  <a:srgbClr val="0D253F"/>
                </a:solidFill>
                <a:latin typeface="Poppins"/>
                <a:ea typeface="Poppins"/>
                <a:cs typeface="Poppins"/>
                <a:sym typeface="Poppins"/>
              </a:rPr>
              <a:t>Contextuality</a:t>
            </a:r>
            <a:endParaRPr sz="1017"/>
          </a:p>
        </p:txBody>
      </p:sp>
      <p:sp>
        <p:nvSpPr>
          <p:cNvPr id="686" name="Google Shape;686;p44"/>
          <p:cNvSpPr txBox="1"/>
          <p:nvPr/>
        </p:nvSpPr>
        <p:spPr>
          <a:xfrm>
            <a:off x="3248904" y="2282003"/>
            <a:ext cx="2155200" cy="1539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lang="ru" sz="1000">
                <a:solidFill>
                  <a:srgbClr val="343A40"/>
                </a:solidFill>
                <a:latin typeface="Poppins"/>
                <a:ea typeface="Poppins"/>
                <a:cs typeface="Poppins"/>
                <a:sym typeface="Poppins"/>
              </a:rPr>
              <a:t>?</a:t>
            </a:r>
            <a:endParaRPr b="1" sz="1000">
              <a:latin typeface="Poppins"/>
              <a:ea typeface="Poppins"/>
              <a:cs typeface="Poppins"/>
              <a:sym typeface="Poppins"/>
            </a:endParaRPr>
          </a:p>
        </p:txBody>
      </p:sp>
      <p:sp>
        <p:nvSpPr>
          <p:cNvPr id="687" name="Google Shape;687;p44"/>
          <p:cNvSpPr txBox="1"/>
          <p:nvPr/>
        </p:nvSpPr>
        <p:spPr>
          <a:xfrm>
            <a:off x="6309820" y="1859750"/>
            <a:ext cx="1434000" cy="201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308">
                <a:solidFill>
                  <a:srgbClr val="0D253F"/>
                </a:solidFill>
                <a:latin typeface="Poppins"/>
                <a:ea typeface="Poppins"/>
                <a:cs typeface="Poppins"/>
                <a:sym typeface="Poppins"/>
              </a:rPr>
              <a:t>Empathy</a:t>
            </a:r>
            <a:endParaRPr sz="1017"/>
          </a:p>
        </p:txBody>
      </p:sp>
      <p:sp>
        <p:nvSpPr>
          <p:cNvPr id="688" name="Google Shape;688;p44"/>
          <p:cNvSpPr txBox="1"/>
          <p:nvPr/>
        </p:nvSpPr>
        <p:spPr>
          <a:xfrm>
            <a:off x="5971526" y="2282003"/>
            <a:ext cx="2155200" cy="1539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lang="ru" sz="1000">
                <a:solidFill>
                  <a:srgbClr val="343A40"/>
                </a:solidFill>
                <a:latin typeface="Poppins"/>
                <a:ea typeface="Poppins"/>
                <a:cs typeface="Poppins"/>
                <a:sym typeface="Poppins"/>
              </a:rPr>
              <a:t>?</a:t>
            </a:r>
            <a:endParaRPr b="1" sz="1000">
              <a:latin typeface="Poppins"/>
              <a:ea typeface="Poppins"/>
              <a:cs typeface="Poppins"/>
              <a:sym typeface="Poppins"/>
            </a:endParaRPr>
          </a:p>
        </p:txBody>
      </p:sp>
      <p:sp>
        <p:nvSpPr>
          <p:cNvPr id="689" name="Google Shape;689;p44"/>
          <p:cNvSpPr txBox="1"/>
          <p:nvPr/>
        </p:nvSpPr>
        <p:spPr>
          <a:xfrm>
            <a:off x="985947" y="3833831"/>
            <a:ext cx="1235400" cy="201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308">
                <a:solidFill>
                  <a:srgbClr val="0D253F"/>
                </a:solidFill>
                <a:latin typeface="Poppins"/>
                <a:ea typeface="Poppins"/>
                <a:cs typeface="Poppins"/>
                <a:sym typeface="Poppins"/>
              </a:rPr>
              <a:t>Usefullness</a:t>
            </a:r>
            <a:endParaRPr sz="1017"/>
          </a:p>
        </p:txBody>
      </p:sp>
      <p:sp>
        <p:nvSpPr>
          <p:cNvPr id="690" name="Google Shape;690;p44"/>
          <p:cNvSpPr txBox="1"/>
          <p:nvPr/>
        </p:nvSpPr>
        <p:spPr>
          <a:xfrm>
            <a:off x="3542510" y="3833825"/>
            <a:ext cx="1597200" cy="201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ru" sz="1308">
                <a:solidFill>
                  <a:srgbClr val="0D253F"/>
                </a:solidFill>
                <a:latin typeface="Poppins"/>
                <a:ea typeface="Poppins"/>
                <a:cs typeface="Poppins"/>
                <a:sym typeface="Poppins"/>
              </a:rPr>
              <a:t>Beauty</a:t>
            </a:r>
            <a:endParaRPr sz="1017"/>
          </a:p>
        </p:txBody>
      </p:sp>
      <p:sp>
        <p:nvSpPr>
          <p:cNvPr id="691" name="Google Shape;691;p44"/>
          <p:cNvSpPr txBox="1"/>
          <p:nvPr/>
        </p:nvSpPr>
        <p:spPr>
          <a:xfrm>
            <a:off x="3248851" y="4256074"/>
            <a:ext cx="2155200" cy="1539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lang="ru" sz="1000">
                <a:solidFill>
                  <a:srgbClr val="343A40"/>
                </a:solidFill>
                <a:latin typeface="Poppins"/>
                <a:ea typeface="Poppins"/>
                <a:cs typeface="Poppins"/>
                <a:sym typeface="Poppins"/>
              </a:rPr>
              <a:t>?</a:t>
            </a:r>
            <a:endParaRPr b="1" sz="1000">
              <a:latin typeface="Poppins"/>
              <a:ea typeface="Poppins"/>
              <a:cs typeface="Poppins"/>
              <a:sym typeface="Poppins"/>
            </a:endParaRPr>
          </a:p>
        </p:txBody>
      </p:sp>
      <p:pic>
        <p:nvPicPr>
          <p:cNvPr descr="image.png" id="692" name="Google Shape;692;p44"/>
          <p:cNvPicPr preferRelativeResize="0"/>
          <p:nvPr/>
        </p:nvPicPr>
        <p:blipFill rotWithShape="1">
          <a:blip r:embed="rId8">
            <a:alphaModFix/>
          </a:blip>
          <a:srcRect b="0" l="0" r="0" t="0"/>
          <a:stretch/>
        </p:blipFill>
        <p:spPr>
          <a:xfrm>
            <a:off x="5756847" y="3100098"/>
            <a:ext cx="2584180" cy="1835629"/>
          </a:xfrm>
          <a:prstGeom prst="rect">
            <a:avLst/>
          </a:prstGeom>
          <a:noFill/>
          <a:ln>
            <a:noFill/>
          </a:ln>
        </p:spPr>
      </p:pic>
      <p:sp>
        <p:nvSpPr>
          <p:cNvPr id="693" name="Google Shape;693;p44"/>
          <p:cNvSpPr txBox="1"/>
          <p:nvPr/>
        </p:nvSpPr>
        <p:spPr>
          <a:xfrm>
            <a:off x="6841325" y="3288475"/>
            <a:ext cx="415200" cy="2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2400">
                <a:solidFill>
                  <a:schemeClr val="dk1"/>
                </a:solidFill>
                <a:latin typeface="Poppins"/>
                <a:ea typeface="Poppins"/>
                <a:cs typeface="Poppins"/>
                <a:sym typeface="Poppins"/>
              </a:rPr>
              <a:t>…</a:t>
            </a:r>
            <a:endParaRPr b="1" sz="2400">
              <a:solidFill>
                <a:schemeClr val="dk1"/>
              </a:solidFill>
              <a:latin typeface="Poppins"/>
              <a:ea typeface="Poppins"/>
              <a:cs typeface="Poppins"/>
              <a:sym typeface="Poppins"/>
            </a:endParaRPr>
          </a:p>
        </p:txBody>
      </p:sp>
      <p:sp>
        <p:nvSpPr>
          <p:cNvPr id="694" name="Google Shape;694;p44"/>
          <p:cNvSpPr txBox="1"/>
          <p:nvPr/>
        </p:nvSpPr>
        <p:spPr>
          <a:xfrm>
            <a:off x="526107" y="4256078"/>
            <a:ext cx="2155200" cy="1539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1" lang="ru" sz="1000">
                <a:solidFill>
                  <a:srgbClr val="343A40"/>
                </a:solidFill>
                <a:latin typeface="Poppins"/>
                <a:ea typeface="Poppins"/>
                <a:cs typeface="Poppins"/>
                <a:sym typeface="Poppins"/>
              </a:rPr>
              <a:t>?</a:t>
            </a:r>
            <a:endParaRPr b="1" sz="1000">
              <a:solidFill>
                <a:srgbClr val="343A40"/>
              </a:solidFill>
              <a:latin typeface="Poppins"/>
              <a:ea typeface="Poppins"/>
              <a:cs typeface="Poppins"/>
              <a:sym typeface="Poppi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Human Preferences: Pairwise Comparison</a:t>
            </a:r>
            <a:endParaRPr>
              <a:latin typeface="Poppins"/>
              <a:ea typeface="Poppins"/>
              <a:cs typeface="Poppins"/>
              <a:sym typeface="Poppins"/>
            </a:endParaRPr>
          </a:p>
        </p:txBody>
      </p:sp>
      <p:pic>
        <p:nvPicPr>
          <p:cNvPr descr="image.png" id="700" name="Google Shape;700;p45"/>
          <p:cNvPicPr preferRelativeResize="0"/>
          <p:nvPr/>
        </p:nvPicPr>
        <p:blipFill rotWithShape="1">
          <a:blip r:embed="rId3">
            <a:alphaModFix/>
          </a:blip>
          <a:srcRect b="0" l="0" r="0" t="0"/>
          <a:stretch/>
        </p:blipFill>
        <p:spPr>
          <a:xfrm>
            <a:off x="142113" y="1181100"/>
            <a:ext cx="4315322" cy="3788318"/>
          </a:xfrm>
          <a:prstGeom prst="rect">
            <a:avLst/>
          </a:prstGeom>
          <a:noFill/>
          <a:ln>
            <a:noFill/>
          </a:ln>
        </p:spPr>
      </p:pic>
      <p:pic>
        <p:nvPicPr>
          <p:cNvPr descr="image.png" id="701" name="Google Shape;701;p45"/>
          <p:cNvPicPr preferRelativeResize="0"/>
          <p:nvPr/>
        </p:nvPicPr>
        <p:blipFill rotWithShape="1">
          <a:blip r:embed="rId4">
            <a:alphaModFix/>
          </a:blip>
          <a:srcRect b="0" l="0" r="0" t="0"/>
          <a:stretch/>
        </p:blipFill>
        <p:spPr>
          <a:xfrm>
            <a:off x="4686566" y="1181100"/>
            <a:ext cx="4315322" cy="3788318"/>
          </a:xfrm>
          <a:prstGeom prst="rect">
            <a:avLst/>
          </a:prstGeom>
          <a:noFill/>
          <a:ln>
            <a:noFill/>
          </a:ln>
        </p:spPr>
      </p:pic>
      <p:pic>
        <p:nvPicPr>
          <p:cNvPr descr="image.png" id="702" name="Google Shape;702;p45"/>
          <p:cNvPicPr preferRelativeResize="0"/>
          <p:nvPr/>
        </p:nvPicPr>
        <p:blipFill rotWithShape="1">
          <a:blip r:embed="rId5">
            <a:alphaModFix/>
          </a:blip>
          <a:srcRect b="0" l="0" r="0" t="0"/>
          <a:stretch/>
        </p:blipFill>
        <p:spPr>
          <a:xfrm>
            <a:off x="4923336" y="4388961"/>
            <a:ext cx="954717" cy="343698"/>
          </a:xfrm>
          <a:prstGeom prst="rect">
            <a:avLst/>
          </a:prstGeom>
          <a:noFill/>
          <a:ln>
            <a:noFill/>
          </a:ln>
        </p:spPr>
      </p:pic>
      <p:pic>
        <p:nvPicPr>
          <p:cNvPr descr="image.png" id="703" name="Google Shape;703;p45"/>
          <p:cNvPicPr preferRelativeResize="0"/>
          <p:nvPr/>
        </p:nvPicPr>
        <p:blipFill rotWithShape="1">
          <a:blip r:embed="rId6">
            <a:alphaModFix/>
          </a:blip>
          <a:srcRect b="0" l="0" r="0" t="0"/>
          <a:stretch/>
        </p:blipFill>
        <p:spPr>
          <a:xfrm>
            <a:off x="5954430" y="4388961"/>
            <a:ext cx="947079" cy="343698"/>
          </a:xfrm>
          <a:prstGeom prst="rect">
            <a:avLst/>
          </a:prstGeom>
          <a:noFill/>
          <a:ln>
            <a:noFill/>
          </a:ln>
        </p:spPr>
      </p:pic>
      <p:pic>
        <p:nvPicPr>
          <p:cNvPr descr="image.png" id="704" name="Google Shape;704;p45"/>
          <p:cNvPicPr preferRelativeResize="0"/>
          <p:nvPr/>
        </p:nvPicPr>
        <p:blipFill rotWithShape="1">
          <a:blip r:embed="rId7">
            <a:alphaModFix/>
          </a:blip>
          <a:srcRect b="0" l="0" r="0" t="0"/>
          <a:stretch/>
        </p:blipFill>
        <p:spPr>
          <a:xfrm>
            <a:off x="6977887" y="4388961"/>
            <a:ext cx="504091" cy="343698"/>
          </a:xfrm>
          <a:prstGeom prst="rect">
            <a:avLst/>
          </a:prstGeom>
          <a:noFill/>
          <a:ln>
            <a:noFill/>
          </a:ln>
        </p:spPr>
      </p:pic>
      <p:sp>
        <p:nvSpPr>
          <p:cNvPr id="705" name="Google Shape;705;p45"/>
          <p:cNvSpPr txBox="1"/>
          <p:nvPr/>
        </p:nvSpPr>
        <p:spPr>
          <a:xfrm>
            <a:off x="378882" y="1417870"/>
            <a:ext cx="4033800" cy="240600"/>
          </a:xfrm>
          <a:prstGeom prst="rect">
            <a:avLst/>
          </a:prstGeom>
          <a:noFill/>
          <a:ln>
            <a:noFill/>
          </a:ln>
        </p:spPr>
        <p:txBody>
          <a:bodyPr anchorCtr="0" anchor="t" bIns="0" lIns="252025" spcFirstLastPara="1" rIns="0" wrap="square" tIns="0">
            <a:spAutoFit/>
          </a:bodyPr>
          <a:lstStyle/>
          <a:p>
            <a:pPr indent="0" lvl="0" marL="0" marR="0" rtl="0" algn="l">
              <a:spcBef>
                <a:spcPts val="0"/>
              </a:spcBef>
              <a:spcAft>
                <a:spcPts val="0"/>
              </a:spcAft>
              <a:buNone/>
            </a:pPr>
            <a:r>
              <a:rPr b="0" i="0" lang="ru" sz="1563" u="none" cap="none" strike="noStrike">
                <a:solidFill>
                  <a:schemeClr val="dk1"/>
                </a:solidFill>
                <a:latin typeface="Poppins"/>
                <a:ea typeface="Poppins"/>
                <a:cs typeface="Poppins"/>
                <a:sym typeface="Poppins"/>
              </a:rPr>
              <a:t>Rater Instructions</a:t>
            </a:r>
            <a:endParaRPr sz="1122">
              <a:solidFill>
                <a:schemeClr val="dk1"/>
              </a:solidFill>
            </a:endParaRPr>
          </a:p>
        </p:txBody>
      </p:sp>
      <p:sp>
        <p:nvSpPr>
          <p:cNvPr id="706" name="Google Shape;706;p45"/>
          <p:cNvSpPr/>
          <p:nvPr/>
        </p:nvSpPr>
        <p:spPr>
          <a:xfrm>
            <a:off x="378882" y="1792121"/>
            <a:ext cx="3841800" cy="15300"/>
          </a:xfrm>
          <a:prstGeom prst="rect">
            <a:avLst/>
          </a:prstGeom>
          <a:solidFill>
            <a:srgbClr val="DEE2E6"/>
          </a:solidFill>
          <a:ln>
            <a:noFill/>
          </a:ln>
        </p:spPr>
        <p:txBody>
          <a:bodyPr anchorCtr="0" anchor="ctr" bIns="36650" lIns="73300" spcFirstLastPara="1" rIns="73300" wrap="square" tIns="36650">
            <a:noAutofit/>
          </a:bodyPr>
          <a:lstStyle/>
          <a:p>
            <a:pPr indent="0" lvl="0" marL="0" marR="0" rtl="0" algn="ctr">
              <a:spcBef>
                <a:spcPts val="0"/>
              </a:spcBef>
              <a:spcAft>
                <a:spcPts val="0"/>
              </a:spcAft>
              <a:buNone/>
            </a:pPr>
            <a:r>
              <a:t/>
            </a:r>
            <a:endParaRPr b="0" i="0" sz="1443" u="none" cap="none" strike="noStrike">
              <a:solidFill>
                <a:srgbClr val="000000"/>
              </a:solidFill>
              <a:latin typeface="Calibri"/>
              <a:ea typeface="Calibri"/>
              <a:cs typeface="Calibri"/>
              <a:sym typeface="Calibri"/>
            </a:endParaRPr>
          </a:p>
        </p:txBody>
      </p:sp>
      <p:sp>
        <p:nvSpPr>
          <p:cNvPr id="707" name="Google Shape;707;p45"/>
          <p:cNvSpPr txBox="1"/>
          <p:nvPr/>
        </p:nvSpPr>
        <p:spPr>
          <a:xfrm>
            <a:off x="378882" y="1960152"/>
            <a:ext cx="3841800" cy="3933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1022" u="none" cap="none" strike="noStrike">
                <a:solidFill>
                  <a:srgbClr val="343A40"/>
                </a:solidFill>
                <a:latin typeface="Lato"/>
                <a:ea typeface="Lato"/>
                <a:cs typeface="Lato"/>
                <a:sym typeface="Lato"/>
              </a:rPr>
              <a:t>You will be shown a user prompt and two anonymous answers, </a:t>
            </a:r>
            <a:r>
              <a:rPr b="1" i="0" lang="ru" sz="1022" u="none" cap="none" strike="noStrike">
                <a:solidFill>
                  <a:srgbClr val="0D253F"/>
                </a:solidFill>
                <a:latin typeface="Lato"/>
                <a:ea typeface="Lato"/>
                <a:cs typeface="Lato"/>
                <a:sym typeface="Lato"/>
              </a:rPr>
              <a:t>Answer A</a:t>
            </a:r>
            <a:r>
              <a:rPr b="0" i="0" lang="ru" sz="1022" u="none" cap="none" strike="noStrike">
                <a:solidFill>
                  <a:srgbClr val="343A40"/>
                </a:solidFill>
                <a:latin typeface="Lato"/>
                <a:ea typeface="Lato"/>
                <a:cs typeface="Lato"/>
                <a:sym typeface="Lato"/>
              </a:rPr>
              <a:t> and </a:t>
            </a:r>
            <a:r>
              <a:rPr b="1" i="0" lang="ru" sz="1022" u="none" cap="none" strike="noStrike">
                <a:solidFill>
                  <a:srgbClr val="0D253F"/>
                </a:solidFill>
                <a:latin typeface="Lato"/>
                <a:ea typeface="Lato"/>
                <a:cs typeface="Lato"/>
                <a:sym typeface="Lato"/>
              </a:rPr>
              <a:t>Answer B</a:t>
            </a:r>
            <a:r>
              <a:rPr b="0" i="0" lang="ru" sz="1022" u="none" cap="none" strike="noStrike">
                <a:solidFill>
                  <a:srgbClr val="343A40"/>
                </a:solidFill>
                <a:latin typeface="Lato"/>
                <a:ea typeface="Lato"/>
                <a:cs typeface="Lato"/>
                <a:sym typeface="Lato"/>
              </a:rPr>
              <a:t>.</a:t>
            </a:r>
            <a:endParaRPr sz="1122"/>
          </a:p>
        </p:txBody>
      </p:sp>
      <p:sp>
        <p:nvSpPr>
          <p:cNvPr id="708" name="Google Shape;708;p45"/>
          <p:cNvSpPr txBox="1"/>
          <p:nvPr/>
        </p:nvSpPr>
        <p:spPr>
          <a:xfrm>
            <a:off x="378882" y="2479520"/>
            <a:ext cx="3841800" cy="6294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1" i="0" lang="ru" sz="1022" u="none" cap="none" strike="noStrike">
                <a:solidFill>
                  <a:srgbClr val="0D253F"/>
                </a:solidFill>
                <a:latin typeface="Lato"/>
                <a:ea typeface="Lato"/>
                <a:cs typeface="Lato"/>
                <a:sym typeface="Lato"/>
              </a:rPr>
              <a:t>Your Task:</a:t>
            </a:r>
            <a:r>
              <a:rPr b="0" i="0" lang="ru" sz="1022" u="none" cap="none" strike="noStrike">
                <a:solidFill>
                  <a:srgbClr val="343A40"/>
                </a:solidFill>
                <a:latin typeface="Lato"/>
                <a:ea typeface="Lato"/>
                <a:cs typeface="Lato"/>
                <a:sym typeface="Lato"/>
              </a:rPr>
              <a:t> Read both answers carefully and decide which answer is </a:t>
            </a:r>
            <a:r>
              <a:rPr b="1" i="0" lang="ru" sz="1022" u="none" cap="none" strike="noStrike">
                <a:solidFill>
                  <a:srgbClr val="0D253F"/>
                </a:solidFill>
                <a:latin typeface="Lato"/>
                <a:ea typeface="Lato"/>
                <a:cs typeface="Lato"/>
                <a:sym typeface="Lato"/>
              </a:rPr>
              <a:t>better</a:t>
            </a:r>
            <a:r>
              <a:rPr b="0" i="0" lang="ru" sz="1022" u="none" cap="none" strike="noStrike">
                <a:solidFill>
                  <a:srgbClr val="343A40"/>
                </a:solidFill>
                <a:latin typeface="Lato"/>
                <a:ea typeface="Lato"/>
                <a:cs typeface="Lato"/>
                <a:sym typeface="Lato"/>
              </a:rPr>
              <a:t>. If they are very similar or equally good/bad, you may choose 'Tie'.</a:t>
            </a:r>
            <a:endParaRPr sz="1122"/>
          </a:p>
        </p:txBody>
      </p:sp>
      <p:sp>
        <p:nvSpPr>
          <p:cNvPr id="709" name="Google Shape;709;p45"/>
          <p:cNvSpPr txBox="1"/>
          <p:nvPr/>
        </p:nvSpPr>
        <p:spPr>
          <a:xfrm>
            <a:off x="378882" y="3193650"/>
            <a:ext cx="3841800" cy="6294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1" i="0" lang="ru" sz="1022" u="none" cap="none" strike="noStrike">
                <a:solidFill>
                  <a:srgbClr val="0D253F"/>
                </a:solidFill>
                <a:latin typeface="Lato"/>
                <a:ea typeface="Lato"/>
                <a:cs typeface="Lato"/>
                <a:sym typeface="Lato"/>
              </a:rPr>
              <a:t>Criteria:</a:t>
            </a:r>
            <a:r>
              <a:rPr b="0" i="0" lang="ru" sz="1022" u="none" cap="none" strike="noStrike">
                <a:solidFill>
                  <a:srgbClr val="343A40"/>
                </a:solidFill>
                <a:latin typeface="Lato"/>
                <a:ea typeface="Lato"/>
                <a:cs typeface="Lato"/>
                <a:sym typeface="Lato"/>
              </a:rPr>
              <a:t> Judge based on helpfulness, accuracy, and clarity. A better answer directly addresses the user's prompt, is factually correct, and is well-written.</a:t>
            </a:r>
            <a:endParaRPr sz="1122"/>
          </a:p>
        </p:txBody>
      </p:sp>
      <p:sp>
        <p:nvSpPr>
          <p:cNvPr id="710" name="Google Shape;710;p45"/>
          <p:cNvSpPr txBox="1"/>
          <p:nvPr/>
        </p:nvSpPr>
        <p:spPr>
          <a:xfrm>
            <a:off x="378882" y="3907782"/>
            <a:ext cx="3841800" cy="3933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1" i="0" lang="ru" sz="1022" u="none" cap="none" strike="noStrike">
                <a:solidFill>
                  <a:srgbClr val="0D253F"/>
                </a:solidFill>
                <a:latin typeface="Lato"/>
                <a:ea typeface="Lato"/>
                <a:cs typeface="Lato"/>
                <a:sym typeface="Lato"/>
              </a:rPr>
              <a:t>Example:</a:t>
            </a:r>
            <a:r>
              <a:rPr b="0" i="0" lang="ru" sz="1022" u="none" cap="none" strike="noStrike">
                <a:solidFill>
                  <a:srgbClr val="343A40"/>
                </a:solidFill>
                <a:latin typeface="Lato"/>
                <a:ea typeface="Lato"/>
                <a:cs typeface="Lato"/>
                <a:sym typeface="Lato"/>
              </a:rPr>
              <a:t> An answer that is comprehensive is better than one that is too brief.</a:t>
            </a:r>
            <a:endParaRPr sz="1122"/>
          </a:p>
        </p:txBody>
      </p:sp>
      <p:sp>
        <p:nvSpPr>
          <p:cNvPr id="711" name="Google Shape;711;p45"/>
          <p:cNvSpPr txBox="1"/>
          <p:nvPr/>
        </p:nvSpPr>
        <p:spPr>
          <a:xfrm>
            <a:off x="4923336" y="1417870"/>
            <a:ext cx="3841800" cy="153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ru" sz="1000" u="none" cap="none" strike="noStrike">
                <a:solidFill>
                  <a:srgbClr val="0D253F"/>
                </a:solidFill>
                <a:latin typeface="Poppins"/>
                <a:ea typeface="Poppins"/>
                <a:cs typeface="Poppins"/>
                <a:sym typeface="Poppins"/>
              </a:rPr>
              <a:t>User Prompt:</a:t>
            </a:r>
            <a:endParaRPr sz="1000"/>
          </a:p>
        </p:txBody>
      </p:sp>
      <p:pic>
        <p:nvPicPr>
          <p:cNvPr descr="image.png" id="712" name="Google Shape;712;p45"/>
          <p:cNvPicPr preferRelativeResize="0"/>
          <p:nvPr/>
        </p:nvPicPr>
        <p:blipFill rotWithShape="1">
          <a:blip r:embed="rId8">
            <a:alphaModFix/>
          </a:blip>
          <a:srcRect b="0" l="0" r="0" t="0"/>
          <a:stretch/>
        </p:blipFill>
        <p:spPr>
          <a:xfrm>
            <a:off x="378882" y="1463697"/>
            <a:ext cx="252045" cy="198581"/>
          </a:xfrm>
          <a:prstGeom prst="rect">
            <a:avLst/>
          </a:prstGeom>
          <a:noFill/>
          <a:ln>
            <a:noFill/>
          </a:ln>
        </p:spPr>
      </p:pic>
      <p:sp>
        <p:nvSpPr>
          <p:cNvPr id="713" name="Google Shape;713;p45"/>
          <p:cNvSpPr txBox="1"/>
          <p:nvPr/>
        </p:nvSpPr>
        <p:spPr>
          <a:xfrm>
            <a:off x="5076091" y="2021254"/>
            <a:ext cx="35364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ru" sz="1000" u="none" cap="none" strike="noStrike">
                <a:solidFill>
                  <a:srgbClr val="0D253F"/>
                </a:solidFill>
                <a:latin typeface="Poppins"/>
                <a:ea typeface="Poppins"/>
                <a:cs typeface="Poppins"/>
                <a:sym typeface="Poppins"/>
              </a:rPr>
              <a:t>[Answer A]</a:t>
            </a:r>
            <a:endParaRPr sz="1000"/>
          </a:p>
        </p:txBody>
      </p:sp>
      <p:sp>
        <p:nvSpPr>
          <p:cNvPr id="714" name="Google Shape;714;p45"/>
          <p:cNvSpPr txBox="1"/>
          <p:nvPr/>
        </p:nvSpPr>
        <p:spPr>
          <a:xfrm>
            <a:off x="5076091" y="3082903"/>
            <a:ext cx="35364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ru" sz="1000" u="none" cap="none" strike="noStrike">
                <a:solidFill>
                  <a:srgbClr val="0D253F"/>
                </a:solidFill>
                <a:latin typeface="Poppins"/>
                <a:ea typeface="Poppins"/>
                <a:cs typeface="Poppins"/>
                <a:sym typeface="Poppins"/>
              </a:rPr>
              <a:t>[Answer B]</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u" sz="2800">
                <a:solidFill>
                  <a:srgbClr val="000000"/>
                </a:solidFill>
                <a:latin typeface="Poppins"/>
                <a:ea typeface="Poppins"/>
                <a:cs typeface="Poppins"/>
                <a:sym typeface="Poppins"/>
              </a:rPr>
              <a:t>Plan</a:t>
            </a:r>
            <a:endParaRPr sz="2800">
              <a:solidFill>
                <a:srgbClr val="000000"/>
              </a:solidFill>
              <a:latin typeface="Poppins"/>
              <a:ea typeface="Poppins"/>
              <a:cs typeface="Poppins"/>
              <a:sym typeface="Poppins"/>
            </a:endParaRPr>
          </a:p>
        </p:txBody>
      </p:sp>
      <p:sp>
        <p:nvSpPr>
          <p:cNvPr id="91" name="Google Shape;91;p19"/>
          <p:cNvSpPr txBox="1"/>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Why LLM</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Why AudioLLM</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What is Audio</a:t>
            </a:r>
            <a:r>
              <a:rPr lang="ru" sz="1800">
                <a:solidFill>
                  <a:schemeClr val="dk1"/>
                </a:solidFill>
                <a:latin typeface="Poppins"/>
                <a:ea typeface="Poppins"/>
                <a:cs typeface="Poppins"/>
                <a:sym typeface="Poppins"/>
              </a:rPr>
              <a:t> </a:t>
            </a:r>
            <a:r>
              <a:rPr lang="ru" sz="1800">
                <a:solidFill>
                  <a:schemeClr val="dk1"/>
                </a:solidFill>
                <a:latin typeface="Poppins"/>
                <a:ea typeface="Poppins"/>
                <a:cs typeface="Poppins"/>
                <a:sym typeface="Poppins"/>
              </a:rPr>
              <a:t>LLM</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Types of AudioLLM</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Audio-conditioned LLM tasks</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Audio Input: encoders &amp; speech tokens</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Integration Audio embeddings into LLM</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Training stages and data</a:t>
            </a:r>
            <a:endParaRPr sz="1800">
              <a:solidFill>
                <a:schemeClr val="dk1"/>
              </a:solidFill>
              <a:latin typeface="Poppins"/>
              <a:ea typeface="Poppins"/>
              <a:cs typeface="Poppins"/>
              <a:sym typeface="Poppins"/>
            </a:endParaRPr>
          </a:p>
          <a:p>
            <a:pPr indent="-342900" lvl="0" marL="457200" rtl="0" algn="l">
              <a:lnSpc>
                <a:spcPct val="115000"/>
              </a:lnSpc>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Case Study</a:t>
            </a:r>
            <a:endParaRPr sz="1800">
              <a:solidFill>
                <a:schemeClr val="dk1"/>
              </a:solidFill>
              <a:latin typeface="Poppins"/>
              <a:ea typeface="Poppins"/>
              <a:cs typeface="Poppins"/>
              <a:sym typeface="Poppi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Human Preferences: Single Answer Grading</a:t>
            </a:r>
            <a:endParaRPr>
              <a:latin typeface="Poppins"/>
              <a:ea typeface="Poppins"/>
              <a:cs typeface="Poppins"/>
              <a:sym typeface="Poppins"/>
            </a:endParaRPr>
          </a:p>
        </p:txBody>
      </p:sp>
      <p:pic>
        <p:nvPicPr>
          <p:cNvPr descr="image.png" id="720" name="Google Shape;720;p46"/>
          <p:cNvPicPr preferRelativeResize="0"/>
          <p:nvPr/>
        </p:nvPicPr>
        <p:blipFill rotWithShape="1">
          <a:blip r:embed="rId3">
            <a:alphaModFix/>
          </a:blip>
          <a:srcRect b="0" l="0" r="0" t="0"/>
          <a:stretch/>
        </p:blipFill>
        <p:spPr>
          <a:xfrm>
            <a:off x="240775" y="1249911"/>
            <a:ext cx="4089748" cy="3398471"/>
          </a:xfrm>
          <a:prstGeom prst="rect">
            <a:avLst/>
          </a:prstGeom>
          <a:noFill/>
          <a:ln>
            <a:noFill/>
          </a:ln>
        </p:spPr>
      </p:pic>
      <p:pic>
        <p:nvPicPr>
          <p:cNvPr descr="image.png" id="721" name="Google Shape;721;p46"/>
          <p:cNvPicPr preferRelativeResize="0"/>
          <p:nvPr/>
        </p:nvPicPr>
        <p:blipFill rotWithShape="1">
          <a:blip r:embed="rId4">
            <a:alphaModFix/>
          </a:blip>
          <a:srcRect b="0" l="0" r="0" t="0"/>
          <a:stretch/>
        </p:blipFill>
        <p:spPr>
          <a:xfrm>
            <a:off x="4547677" y="1249911"/>
            <a:ext cx="4089748" cy="3398471"/>
          </a:xfrm>
          <a:prstGeom prst="rect">
            <a:avLst/>
          </a:prstGeom>
          <a:noFill/>
          <a:ln>
            <a:noFill/>
          </a:ln>
        </p:spPr>
      </p:pic>
      <p:pic>
        <p:nvPicPr>
          <p:cNvPr descr="image.png" id="722" name="Google Shape;722;p46"/>
          <p:cNvPicPr preferRelativeResize="0"/>
          <p:nvPr/>
        </p:nvPicPr>
        <p:blipFill rotWithShape="1">
          <a:blip r:embed="rId5">
            <a:alphaModFix/>
          </a:blip>
          <a:srcRect b="0" l="0" r="0" t="0"/>
          <a:stretch/>
        </p:blipFill>
        <p:spPr>
          <a:xfrm>
            <a:off x="4772071" y="3124682"/>
            <a:ext cx="875858" cy="296779"/>
          </a:xfrm>
          <a:prstGeom prst="rect">
            <a:avLst/>
          </a:prstGeom>
          <a:noFill/>
          <a:ln>
            <a:noFill/>
          </a:ln>
        </p:spPr>
      </p:pic>
      <p:sp>
        <p:nvSpPr>
          <p:cNvPr id="723" name="Google Shape;723;p46"/>
          <p:cNvSpPr/>
          <p:nvPr/>
        </p:nvSpPr>
        <p:spPr>
          <a:xfrm>
            <a:off x="454693" y="1915503"/>
            <a:ext cx="3640800" cy="14700"/>
          </a:xfrm>
          <a:prstGeom prst="rect">
            <a:avLst/>
          </a:prstGeom>
          <a:solidFill>
            <a:srgbClr val="DEE2E6"/>
          </a:solidFill>
          <a:ln>
            <a:noFill/>
          </a:ln>
        </p:spPr>
        <p:txBody>
          <a:bodyPr anchorCtr="0" anchor="ctr" bIns="34725" lIns="69475" spcFirstLastPara="1" rIns="69475" wrap="square" tIns="34725">
            <a:noAutofit/>
          </a:bodyPr>
          <a:lstStyle/>
          <a:p>
            <a:pPr indent="0" lvl="0" marL="0" marR="0" rtl="0" algn="ctr">
              <a:spcBef>
                <a:spcPts val="0"/>
              </a:spcBef>
              <a:spcAft>
                <a:spcPts val="0"/>
              </a:spcAft>
              <a:buNone/>
            </a:pPr>
            <a:r>
              <a:t/>
            </a:r>
            <a:endParaRPr b="0" i="0" sz="1367" u="none" cap="none" strike="noStrike">
              <a:solidFill>
                <a:srgbClr val="000000"/>
              </a:solidFill>
              <a:latin typeface="Calibri"/>
              <a:ea typeface="Calibri"/>
              <a:cs typeface="Calibri"/>
              <a:sym typeface="Calibri"/>
            </a:endParaRPr>
          </a:p>
        </p:txBody>
      </p:sp>
      <p:sp>
        <p:nvSpPr>
          <p:cNvPr id="724" name="Google Shape;724;p46"/>
          <p:cNvSpPr txBox="1"/>
          <p:nvPr/>
        </p:nvSpPr>
        <p:spPr>
          <a:xfrm>
            <a:off x="454693" y="2074750"/>
            <a:ext cx="3640800" cy="1491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968" u="none" cap="none" strike="noStrike">
                <a:solidFill>
                  <a:srgbClr val="343A40"/>
                </a:solidFill>
                <a:latin typeface="Lato"/>
                <a:ea typeface="Lato"/>
                <a:cs typeface="Lato"/>
                <a:sym typeface="Lato"/>
              </a:rPr>
              <a:t>You will be shown a user prompt and a single model's answer.</a:t>
            </a:r>
            <a:endParaRPr sz="1063"/>
          </a:p>
        </p:txBody>
      </p:sp>
      <p:sp>
        <p:nvSpPr>
          <p:cNvPr id="725" name="Google Shape;725;p46"/>
          <p:cNvSpPr txBox="1"/>
          <p:nvPr/>
        </p:nvSpPr>
        <p:spPr>
          <a:xfrm>
            <a:off x="454693" y="2382386"/>
            <a:ext cx="3640800" cy="3729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1" i="0" lang="ru" sz="968" u="none" cap="none" strike="noStrike">
                <a:solidFill>
                  <a:srgbClr val="0D253F"/>
                </a:solidFill>
                <a:latin typeface="Lato"/>
                <a:ea typeface="Lato"/>
                <a:cs typeface="Lato"/>
                <a:sym typeface="Lato"/>
              </a:rPr>
              <a:t>Your Task:</a:t>
            </a:r>
            <a:r>
              <a:rPr b="0" i="0" lang="ru" sz="968" u="none" cap="none" strike="noStrike">
                <a:solidFill>
                  <a:srgbClr val="343A40"/>
                </a:solidFill>
                <a:latin typeface="Lato"/>
                <a:ea typeface="Lato"/>
                <a:cs typeface="Lato"/>
                <a:sym typeface="Lato"/>
              </a:rPr>
              <a:t> Rate the quality of the answer on a scale from </a:t>
            </a:r>
            <a:r>
              <a:rPr b="1" i="0" lang="ru" sz="968" u="none" cap="none" strike="noStrike">
                <a:solidFill>
                  <a:srgbClr val="0D253F"/>
                </a:solidFill>
                <a:latin typeface="Lato"/>
                <a:ea typeface="Lato"/>
                <a:cs typeface="Lato"/>
                <a:sym typeface="Lato"/>
              </a:rPr>
              <a:t>1 (Bad)</a:t>
            </a:r>
            <a:r>
              <a:rPr b="0" i="0" lang="ru" sz="968" u="none" cap="none" strike="noStrike">
                <a:solidFill>
                  <a:srgbClr val="343A40"/>
                </a:solidFill>
                <a:latin typeface="Lato"/>
                <a:ea typeface="Lato"/>
                <a:cs typeface="Lato"/>
                <a:sym typeface="Lato"/>
              </a:rPr>
              <a:t> to </a:t>
            </a:r>
            <a:r>
              <a:rPr b="1" i="0" lang="ru" sz="968" u="none" cap="none" strike="noStrike">
                <a:solidFill>
                  <a:srgbClr val="0D253F"/>
                </a:solidFill>
                <a:latin typeface="Lato"/>
                <a:ea typeface="Lato"/>
                <a:cs typeface="Lato"/>
                <a:sym typeface="Lato"/>
              </a:rPr>
              <a:t>10 (Excellent)</a:t>
            </a:r>
            <a:r>
              <a:rPr b="0" i="0" lang="ru" sz="968" u="none" cap="none" strike="noStrike">
                <a:solidFill>
                  <a:srgbClr val="343A40"/>
                </a:solidFill>
                <a:latin typeface="Lato"/>
                <a:ea typeface="Lato"/>
                <a:cs typeface="Lato"/>
                <a:sym typeface="Lato"/>
              </a:rPr>
              <a:t> based on the provided rubric.</a:t>
            </a:r>
            <a:endParaRPr sz="1063"/>
          </a:p>
        </p:txBody>
      </p:sp>
      <p:sp>
        <p:nvSpPr>
          <p:cNvPr id="726" name="Google Shape;726;p46"/>
          <p:cNvSpPr txBox="1"/>
          <p:nvPr/>
        </p:nvSpPr>
        <p:spPr>
          <a:xfrm>
            <a:off x="454693" y="2874604"/>
            <a:ext cx="3640800" cy="1491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1" i="0" lang="ru" sz="968" u="none" cap="none" strike="noStrike">
                <a:solidFill>
                  <a:srgbClr val="0D253F"/>
                </a:solidFill>
                <a:latin typeface="Lato"/>
                <a:ea typeface="Lato"/>
                <a:cs typeface="Lato"/>
                <a:sym typeface="Lato"/>
              </a:rPr>
              <a:t>Rubric:</a:t>
            </a:r>
            <a:endParaRPr sz="1063"/>
          </a:p>
        </p:txBody>
      </p:sp>
      <p:sp>
        <p:nvSpPr>
          <p:cNvPr id="727" name="Google Shape;727;p46"/>
          <p:cNvSpPr txBox="1"/>
          <p:nvPr/>
        </p:nvSpPr>
        <p:spPr>
          <a:xfrm>
            <a:off x="454693" y="4253539"/>
            <a:ext cx="3640800" cy="1491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968" u="none" cap="none" strike="noStrike">
                <a:solidFill>
                  <a:srgbClr val="343A40"/>
                </a:solidFill>
                <a:latin typeface="Lato"/>
                <a:ea typeface="Lato"/>
                <a:cs typeface="Lato"/>
                <a:sym typeface="Lato"/>
              </a:rPr>
              <a:t>Please provide a brief justification for your score.</a:t>
            </a:r>
            <a:endParaRPr sz="1063"/>
          </a:p>
        </p:txBody>
      </p:sp>
      <p:sp>
        <p:nvSpPr>
          <p:cNvPr id="728" name="Google Shape;728;p46"/>
          <p:cNvSpPr txBox="1"/>
          <p:nvPr/>
        </p:nvSpPr>
        <p:spPr>
          <a:xfrm>
            <a:off x="4772071" y="1474304"/>
            <a:ext cx="3640800" cy="153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ru" sz="1000" u="none" cap="none" strike="noStrike">
                <a:solidFill>
                  <a:srgbClr val="0D253F"/>
                </a:solidFill>
                <a:latin typeface="Poppins"/>
                <a:ea typeface="Poppins"/>
                <a:cs typeface="Poppins"/>
                <a:sym typeface="Poppins"/>
              </a:rPr>
              <a:t>User Prompt:</a:t>
            </a:r>
            <a:endParaRPr sz="1000"/>
          </a:p>
        </p:txBody>
      </p:sp>
      <p:sp>
        <p:nvSpPr>
          <p:cNvPr id="729" name="Google Shape;729;p46"/>
          <p:cNvSpPr txBox="1"/>
          <p:nvPr/>
        </p:nvSpPr>
        <p:spPr>
          <a:xfrm>
            <a:off x="4772071" y="2835142"/>
            <a:ext cx="3640800" cy="153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ru" sz="1000" u="none" cap="none" strike="noStrike">
                <a:solidFill>
                  <a:srgbClr val="0D253F"/>
                </a:solidFill>
                <a:latin typeface="Poppins"/>
                <a:ea typeface="Poppins"/>
                <a:cs typeface="Poppins"/>
                <a:sym typeface="Poppins"/>
              </a:rPr>
              <a:t>Overall Score:</a:t>
            </a:r>
            <a:endParaRPr sz="1000"/>
          </a:p>
        </p:txBody>
      </p:sp>
      <p:sp>
        <p:nvSpPr>
          <p:cNvPr id="730" name="Google Shape;730;p46"/>
          <p:cNvSpPr txBox="1"/>
          <p:nvPr/>
        </p:nvSpPr>
        <p:spPr>
          <a:xfrm>
            <a:off x="4772071" y="3421461"/>
            <a:ext cx="3640800" cy="153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ru" sz="1000" u="none" cap="none" strike="noStrike">
                <a:solidFill>
                  <a:srgbClr val="0D253F"/>
                </a:solidFill>
                <a:latin typeface="Poppins"/>
                <a:ea typeface="Poppins"/>
                <a:cs typeface="Poppins"/>
                <a:sym typeface="Poppins"/>
              </a:rPr>
              <a:t>Justification:</a:t>
            </a:r>
            <a:endParaRPr sz="1000"/>
          </a:p>
        </p:txBody>
      </p:sp>
      <p:sp>
        <p:nvSpPr>
          <p:cNvPr id="731" name="Google Shape;731;p46"/>
          <p:cNvSpPr txBox="1"/>
          <p:nvPr/>
        </p:nvSpPr>
        <p:spPr>
          <a:xfrm>
            <a:off x="454693" y="3175002"/>
            <a:ext cx="3640800" cy="1491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968" u="none" cap="none" strike="noStrike">
                <a:solidFill>
                  <a:srgbClr val="343A40"/>
                </a:solidFill>
                <a:latin typeface="Lato"/>
                <a:ea typeface="Lato"/>
                <a:cs typeface="Lato"/>
                <a:sym typeface="Lato"/>
              </a:rPr>
              <a:t>• </a:t>
            </a:r>
            <a:r>
              <a:rPr b="1" i="0" lang="ru" sz="968" u="none" cap="none" strike="noStrike">
                <a:solidFill>
                  <a:srgbClr val="0D253F"/>
                </a:solidFill>
                <a:latin typeface="Lato"/>
                <a:ea typeface="Lato"/>
                <a:cs typeface="Lato"/>
                <a:sym typeface="Lato"/>
              </a:rPr>
              <a:t>1-3:</a:t>
            </a:r>
            <a:r>
              <a:rPr b="0" i="0" lang="ru" sz="968" u="none" cap="none" strike="noStrike">
                <a:solidFill>
                  <a:srgbClr val="343A40"/>
                </a:solidFill>
                <a:latin typeface="Lato"/>
                <a:ea typeface="Lato"/>
                <a:cs typeface="Lato"/>
                <a:sym typeface="Lato"/>
              </a:rPr>
              <a:t> Incorrect, harmful, or irrelevant.</a:t>
            </a:r>
            <a:endParaRPr sz="1063"/>
          </a:p>
        </p:txBody>
      </p:sp>
      <p:sp>
        <p:nvSpPr>
          <p:cNvPr id="732" name="Google Shape;732;p46"/>
          <p:cNvSpPr txBox="1"/>
          <p:nvPr/>
        </p:nvSpPr>
        <p:spPr>
          <a:xfrm>
            <a:off x="454693" y="3431969"/>
            <a:ext cx="3640800" cy="1491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968" u="none" cap="none" strike="noStrike">
                <a:solidFill>
                  <a:srgbClr val="343A40"/>
                </a:solidFill>
                <a:latin typeface="Lato"/>
                <a:ea typeface="Lato"/>
                <a:cs typeface="Lato"/>
                <a:sym typeface="Lato"/>
              </a:rPr>
              <a:t>• </a:t>
            </a:r>
            <a:r>
              <a:rPr b="1" i="0" lang="ru" sz="968" u="none" cap="none" strike="noStrike">
                <a:solidFill>
                  <a:srgbClr val="0D253F"/>
                </a:solidFill>
                <a:latin typeface="Lato"/>
                <a:ea typeface="Lato"/>
                <a:cs typeface="Lato"/>
                <a:sym typeface="Lato"/>
              </a:rPr>
              <a:t>4-6:</a:t>
            </a:r>
            <a:r>
              <a:rPr b="0" i="0" lang="ru" sz="968" u="none" cap="none" strike="noStrike">
                <a:solidFill>
                  <a:srgbClr val="343A40"/>
                </a:solidFill>
                <a:latin typeface="Lato"/>
                <a:ea typeface="Lato"/>
                <a:cs typeface="Lato"/>
                <a:sym typeface="Lato"/>
              </a:rPr>
              <a:t> Partially correct but incomplete or poorly written.</a:t>
            </a:r>
            <a:endParaRPr sz="1063"/>
          </a:p>
        </p:txBody>
      </p:sp>
      <p:sp>
        <p:nvSpPr>
          <p:cNvPr id="733" name="Google Shape;733;p46"/>
          <p:cNvSpPr txBox="1"/>
          <p:nvPr/>
        </p:nvSpPr>
        <p:spPr>
          <a:xfrm>
            <a:off x="454693" y="3688936"/>
            <a:ext cx="3640800" cy="1491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968" u="none" cap="none" strike="noStrike">
                <a:solidFill>
                  <a:srgbClr val="343A40"/>
                </a:solidFill>
                <a:latin typeface="Lato"/>
                <a:ea typeface="Lato"/>
                <a:cs typeface="Lato"/>
                <a:sym typeface="Lato"/>
              </a:rPr>
              <a:t>• </a:t>
            </a:r>
            <a:r>
              <a:rPr b="1" i="0" lang="ru" sz="968" u="none" cap="none" strike="noStrike">
                <a:solidFill>
                  <a:srgbClr val="0D253F"/>
                </a:solidFill>
                <a:latin typeface="Lato"/>
                <a:ea typeface="Lato"/>
                <a:cs typeface="Lato"/>
                <a:sym typeface="Lato"/>
              </a:rPr>
              <a:t>7-8:</a:t>
            </a:r>
            <a:r>
              <a:rPr b="0" i="0" lang="ru" sz="968" u="none" cap="none" strike="noStrike">
                <a:solidFill>
                  <a:srgbClr val="343A40"/>
                </a:solidFill>
                <a:latin typeface="Lato"/>
                <a:ea typeface="Lato"/>
                <a:cs typeface="Lato"/>
                <a:sym typeface="Lato"/>
              </a:rPr>
              <a:t> Helpful and accurate, but could be more detailed.</a:t>
            </a:r>
            <a:endParaRPr sz="1063"/>
          </a:p>
        </p:txBody>
      </p:sp>
      <p:sp>
        <p:nvSpPr>
          <p:cNvPr id="734" name="Google Shape;734;p46"/>
          <p:cNvSpPr txBox="1"/>
          <p:nvPr/>
        </p:nvSpPr>
        <p:spPr>
          <a:xfrm>
            <a:off x="454693" y="3945902"/>
            <a:ext cx="3640800" cy="1491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968" u="none" cap="none" strike="noStrike">
                <a:solidFill>
                  <a:srgbClr val="343A40"/>
                </a:solidFill>
                <a:latin typeface="Lato"/>
                <a:ea typeface="Lato"/>
                <a:cs typeface="Lato"/>
                <a:sym typeface="Lato"/>
              </a:rPr>
              <a:t>• </a:t>
            </a:r>
            <a:r>
              <a:rPr b="1" i="0" lang="ru" sz="968" u="none" cap="none" strike="noStrike">
                <a:solidFill>
                  <a:srgbClr val="0D253F"/>
                </a:solidFill>
                <a:latin typeface="Lato"/>
                <a:ea typeface="Lato"/>
                <a:cs typeface="Lato"/>
                <a:sym typeface="Lato"/>
              </a:rPr>
              <a:t>9-10:</a:t>
            </a:r>
            <a:r>
              <a:rPr b="0" i="0" lang="ru" sz="968" u="none" cap="none" strike="noStrike">
                <a:solidFill>
                  <a:srgbClr val="343A40"/>
                </a:solidFill>
                <a:latin typeface="Lato"/>
                <a:ea typeface="Lato"/>
                <a:cs typeface="Lato"/>
                <a:sym typeface="Lato"/>
              </a:rPr>
              <a:t> Excellent, comprehensive, and well-written.</a:t>
            </a:r>
            <a:endParaRPr sz="1063"/>
          </a:p>
        </p:txBody>
      </p:sp>
      <p:sp>
        <p:nvSpPr>
          <p:cNvPr id="735" name="Google Shape;735;p46"/>
          <p:cNvSpPr txBox="1"/>
          <p:nvPr/>
        </p:nvSpPr>
        <p:spPr>
          <a:xfrm>
            <a:off x="4916840" y="2046146"/>
            <a:ext cx="3351300" cy="13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ru" sz="854" u="none" cap="none" strike="noStrike">
                <a:solidFill>
                  <a:srgbClr val="0D253F"/>
                </a:solidFill>
                <a:latin typeface="Poppins"/>
                <a:ea typeface="Poppins"/>
                <a:cs typeface="Poppins"/>
                <a:sym typeface="Poppins"/>
              </a:rPr>
              <a:t>[Answer]</a:t>
            </a:r>
            <a:endParaRPr sz="1063"/>
          </a:p>
        </p:txBody>
      </p:sp>
      <p:sp>
        <p:nvSpPr>
          <p:cNvPr id="736" name="Google Shape;736;p46"/>
          <p:cNvSpPr txBox="1"/>
          <p:nvPr/>
        </p:nvSpPr>
        <p:spPr>
          <a:xfrm>
            <a:off x="378882" y="1417870"/>
            <a:ext cx="4033800" cy="240600"/>
          </a:xfrm>
          <a:prstGeom prst="rect">
            <a:avLst/>
          </a:prstGeom>
          <a:noFill/>
          <a:ln>
            <a:noFill/>
          </a:ln>
        </p:spPr>
        <p:txBody>
          <a:bodyPr anchorCtr="0" anchor="t" bIns="0" lIns="252025" spcFirstLastPara="1" rIns="0" wrap="square" tIns="0">
            <a:spAutoFit/>
          </a:bodyPr>
          <a:lstStyle/>
          <a:p>
            <a:pPr indent="0" lvl="0" marL="0" marR="0" rtl="0" algn="l">
              <a:spcBef>
                <a:spcPts val="0"/>
              </a:spcBef>
              <a:spcAft>
                <a:spcPts val="0"/>
              </a:spcAft>
              <a:buNone/>
            </a:pPr>
            <a:r>
              <a:rPr b="0" i="0" lang="ru" sz="1563" u="none" cap="none" strike="noStrike">
                <a:solidFill>
                  <a:schemeClr val="dk1"/>
                </a:solidFill>
                <a:latin typeface="Poppins"/>
                <a:ea typeface="Poppins"/>
                <a:cs typeface="Poppins"/>
                <a:sym typeface="Poppins"/>
              </a:rPr>
              <a:t>Rater Instructions</a:t>
            </a:r>
            <a:endParaRPr sz="1122">
              <a:solidFill>
                <a:schemeClr val="dk1"/>
              </a:solidFill>
            </a:endParaRPr>
          </a:p>
        </p:txBody>
      </p:sp>
      <p:pic>
        <p:nvPicPr>
          <p:cNvPr descr="image.png" id="737" name="Google Shape;737;p46"/>
          <p:cNvPicPr preferRelativeResize="0"/>
          <p:nvPr/>
        </p:nvPicPr>
        <p:blipFill rotWithShape="1">
          <a:blip r:embed="rId6">
            <a:alphaModFix/>
          </a:blip>
          <a:srcRect b="0" l="0" r="0" t="0"/>
          <a:stretch/>
        </p:blipFill>
        <p:spPr>
          <a:xfrm>
            <a:off x="378882" y="1463697"/>
            <a:ext cx="252045" cy="19858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Human Preferences: Reference-Guided Grading</a:t>
            </a:r>
            <a:endParaRPr>
              <a:latin typeface="Poppins"/>
              <a:ea typeface="Poppins"/>
              <a:cs typeface="Poppins"/>
              <a:sym typeface="Poppins"/>
            </a:endParaRPr>
          </a:p>
        </p:txBody>
      </p:sp>
      <p:pic>
        <p:nvPicPr>
          <p:cNvPr descr="image.png" id="743" name="Google Shape;743;p47"/>
          <p:cNvPicPr preferRelativeResize="0"/>
          <p:nvPr/>
        </p:nvPicPr>
        <p:blipFill rotWithShape="1">
          <a:blip r:embed="rId3">
            <a:alphaModFix/>
          </a:blip>
          <a:srcRect b="0" l="0" r="0" t="0"/>
          <a:stretch/>
        </p:blipFill>
        <p:spPr>
          <a:xfrm>
            <a:off x="240775" y="1249911"/>
            <a:ext cx="4089748" cy="3398471"/>
          </a:xfrm>
          <a:prstGeom prst="rect">
            <a:avLst/>
          </a:prstGeom>
          <a:noFill/>
          <a:ln>
            <a:noFill/>
          </a:ln>
        </p:spPr>
      </p:pic>
      <p:sp>
        <p:nvSpPr>
          <p:cNvPr id="744" name="Google Shape;744;p47"/>
          <p:cNvSpPr/>
          <p:nvPr/>
        </p:nvSpPr>
        <p:spPr>
          <a:xfrm>
            <a:off x="454693" y="1915503"/>
            <a:ext cx="3640800" cy="14700"/>
          </a:xfrm>
          <a:prstGeom prst="rect">
            <a:avLst/>
          </a:prstGeom>
          <a:solidFill>
            <a:srgbClr val="DEE2E6"/>
          </a:solidFill>
          <a:ln>
            <a:noFill/>
          </a:ln>
        </p:spPr>
        <p:txBody>
          <a:bodyPr anchorCtr="0" anchor="ctr" bIns="34725" lIns="69475" spcFirstLastPara="1" rIns="69475" wrap="square" tIns="34725">
            <a:noAutofit/>
          </a:bodyPr>
          <a:lstStyle/>
          <a:p>
            <a:pPr indent="0" lvl="0" marL="0" marR="0" rtl="0" algn="ctr">
              <a:spcBef>
                <a:spcPts val="0"/>
              </a:spcBef>
              <a:spcAft>
                <a:spcPts val="0"/>
              </a:spcAft>
              <a:buNone/>
            </a:pPr>
            <a:r>
              <a:t/>
            </a:r>
            <a:endParaRPr b="0" i="0" sz="1367" u="none" cap="none" strike="noStrike">
              <a:solidFill>
                <a:srgbClr val="000000"/>
              </a:solidFill>
              <a:latin typeface="Calibri"/>
              <a:ea typeface="Calibri"/>
              <a:cs typeface="Calibri"/>
              <a:sym typeface="Calibri"/>
            </a:endParaRPr>
          </a:p>
        </p:txBody>
      </p:sp>
      <p:sp>
        <p:nvSpPr>
          <p:cNvPr id="745" name="Google Shape;745;p47"/>
          <p:cNvSpPr txBox="1"/>
          <p:nvPr/>
        </p:nvSpPr>
        <p:spPr>
          <a:xfrm>
            <a:off x="378882" y="1417870"/>
            <a:ext cx="4033800" cy="240600"/>
          </a:xfrm>
          <a:prstGeom prst="rect">
            <a:avLst/>
          </a:prstGeom>
          <a:noFill/>
          <a:ln>
            <a:noFill/>
          </a:ln>
        </p:spPr>
        <p:txBody>
          <a:bodyPr anchorCtr="0" anchor="t" bIns="0" lIns="252025" spcFirstLastPara="1" rIns="0" wrap="square" tIns="0">
            <a:spAutoFit/>
          </a:bodyPr>
          <a:lstStyle/>
          <a:p>
            <a:pPr indent="0" lvl="0" marL="0" marR="0" rtl="0" algn="l">
              <a:spcBef>
                <a:spcPts val="0"/>
              </a:spcBef>
              <a:spcAft>
                <a:spcPts val="0"/>
              </a:spcAft>
              <a:buNone/>
            </a:pPr>
            <a:r>
              <a:rPr b="0" i="0" lang="ru" sz="1563" u="none" cap="none" strike="noStrike">
                <a:solidFill>
                  <a:schemeClr val="dk1"/>
                </a:solidFill>
                <a:latin typeface="Poppins"/>
                <a:ea typeface="Poppins"/>
                <a:cs typeface="Poppins"/>
                <a:sym typeface="Poppins"/>
              </a:rPr>
              <a:t>Rater Instructions</a:t>
            </a:r>
            <a:endParaRPr sz="1122">
              <a:solidFill>
                <a:schemeClr val="dk1"/>
              </a:solidFill>
            </a:endParaRPr>
          </a:p>
        </p:txBody>
      </p:sp>
      <p:pic>
        <p:nvPicPr>
          <p:cNvPr descr="image.png" id="746" name="Google Shape;746;p47"/>
          <p:cNvPicPr preferRelativeResize="0"/>
          <p:nvPr/>
        </p:nvPicPr>
        <p:blipFill rotWithShape="1">
          <a:blip r:embed="rId4">
            <a:alphaModFix/>
          </a:blip>
          <a:srcRect b="0" l="0" r="0" t="0"/>
          <a:stretch/>
        </p:blipFill>
        <p:spPr>
          <a:xfrm>
            <a:off x="378882" y="1463697"/>
            <a:ext cx="252045" cy="198581"/>
          </a:xfrm>
          <a:prstGeom prst="rect">
            <a:avLst/>
          </a:prstGeom>
          <a:noFill/>
          <a:ln>
            <a:noFill/>
          </a:ln>
        </p:spPr>
      </p:pic>
      <p:sp>
        <p:nvSpPr>
          <p:cNvPr id="747" name="Google Shape;747;p47"/>
          <p:cNvSpPr txBox="1"/>
          <p:nvPr/>
        </p:nvSpPr>
        <p:spPr>
          <a:xfrm>
            <a:off x="325292" y="2058626"/>
            <a:ext cx="3920700" cy="4014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1043" u="none" cap="none" strike="noStrike">
                <a:solidFill>
                  <a:srgbClr val="343A40"/>
                </a:solidFill>
                <a:latin typeface="Lato"/>
                <a:ea typeface="Lato"/>
                <a:cs typeface="Lato"/>
                <a:sym typeface="Lato"/>
              </a:rPr>
              <a:t>You will be shown a prompt, a model's </a:t>
            </a:r>
            <a:r>
              <a:rPr b="1" i="0" lang="ru" sz="1043" u="none" cap="none" strike="noStrike">
                <a:solidFill>
                  <a:srgbClr val="0D253F"/>
                </a:solidFill>
                <a:latin typeface="Lato"/>
                <a:ea typeface="Lato"/>
                <a:cs typeface="Lato"/>
                <a:sym typeface="Lato"/>
              </a:rPr>
              <a:t>"Answer"</a:t>
            </a:r>
            <a:r>
              <a:rPr b="0" i="0" lang="ru" sz="1043" u="none" cap="none" strike="noStrike">
                <a:solidFill>
                  <a:srgbClr val="343A40"/>
                </a:solidFill>
                <a:latin typeface="Lato"/>
                <a:ea typeface="Lato"/>
                <a:cs typeface="Lato"/>
                <a:sym typeface="Lato"/>
              </a:rPr>
              <a:t>, and a "gold" </a:t>
            </a:r>
            <a:r>
              <a:rPr b="1" i="0" lang="ru" sz="1043" u="none" cap="none" strike="noStrike">
                <a:solidFill>
                  <a:srgbClr val="0D253F"/>
                </a:solidFill>
                <a:latin typeface="Lato"/>
                <a:ea typeface="Lato"/>
                <a:cs typeface="Lato"/>
                <a:sym typeface="Lato"/>
              </a:rPr>
              <a:t>"Reference Answer"</a:t>
            </a:r>
            <a:r>
              <a:rPr b="0" i="0" lang="ru" sz="1043" u="none" cap="none" strike="noStrike">
                <a:solidFill>
                  <a:srgbClr val="343A40"/>
                </a:solidFill>
                <a:latin typeface="Lato"/>
                <a:ea typeface="Lato"/>
                <a:cs typeface="Lato"/>
                <a:sym typeface="Lato"/>
              </a:rPr>
              <a:t>.</a:t>
            </a:r>
            <a:endParaRPr sz="1145"/>
          </a:p>
        </p:txBody>
      </p:sp>
      <p:sp>
        <p:nvSpPr>
          <p:cNvPr id="748" name="Google Shape;748;p47"/>
          <p:cNvSpPr txBox="1"/>
          <p:nvPr/>
        </p:nvSpPr>
        <p:spPr>
          <a:xfrm>
            <a:off x="325292" y="2588647"/>
            <a:ext cx="3920700" cy="6423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1" i="0" lang="ru" sz="1043" u="none" cap="none" strike="noStrike">
                <a:solidFill>
                  <a:srgbClr val="0D253F"/>
                </a:solidFill>
                <a:latin typeface="Lato"/>
                <a:ea typeface="Lato"/>
                <a:cs typeface="Lato"/>
                <a:sym typeface="Lato"/>
              </a:rPr>
              <a:t>Your Task:</a:t>
            </a:r>
            <a:r>
              <a:rPr b="0" i="0" lang="ru" sz="1043" u="none" cap="none" strike="noStrike">
                <a:solidFill>
                  <a:srgbClr val="343A40"/>
                </a:solidFill>
                <a:latin typeface="Lato"/>
                <a:ea typeface="Lato"/>
                <a:cs typeface="Lato"/>
                <a:sym typeface="Lato"/>
              </a:rPr>
              <a:t> Compare the model's "Answer" to the "Reference". Rate how well the model's answer captures the *meaning* of the reference, on a scale of 1-5.</a:t>
            </a:r>
            <a:endParaRPr sz="1145"/>
          </a:p>
        </p:txBody>
      </p:sp>
      <p:sp>
        <p:nvSpPr>
          <p:cNvPr id="749" name="Google Shape;749;p47"/>
          <p:cNvSpPr txBox="1"/>
          <p:nvPr/>
        </p:nvSpPr>
        <p:spPr>
          <a:xfrm>
            <a:off x="325292" y="3317425"/>
            <a:ext cx="3920700" cy="1605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1" i="0" lang="ru" sz="1043" u="none" cap="none" strike="noStrike">
                <a:solidFill>
                  <a:srgbClr val="0D253F"/>
                </a:solidFill>
                <a:latin typeface="Lato"/>
                <a:ea typeface="Lato"/>
                <a:cs typeface="Lato"/>
                <a:sym typeface="Lato"/>
              </a:rPr>
              <a:t>Rubric (Meaning):</a:t>
            </a:r>
            <a:endParaRPr sz="1145"/>
          </a:p>
        </p:txBody>
      </p:sp>
      <p:sp>
        <p:nvSpPr>
          <p:cNvPr id="750" name="Google Shape;750;p47"/>
          <p:cNvSpPr txBox="1"/>
          <p:nvPr/>
        </p:nvSpPr>
        <p:spPr>
          <a:xfrm>
            <a:off x="325292" y="3640895"/>
            <a:ext cx="3920700" cy="1605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1043" u="none" cap="none" strike="noStrike">
                <a:solidFill>
                  <a:srgbClr val="343A40"/>
                </a:solidFill>
                <a:latin typeface="Lato"/>
                <a:ea typeface="Lato"/>
                <a:cs typeface="Lato"/>
                <a:sym typeface="Lato"/>
              </a:rPr>
              <a:t>• </a:t>
            </a:r>
            <a:r>
              <a:rPr b="1" i="0" lang="ru" sz="1043" u="none" cap="none" strike="noStrike">
                <a:solidFill>
                  <a:srgbClr val="0D253F"/>
                </a:solidFill>
                <a:latin typeface="Lato"/>
                <a:ea typeface="Lato"/>
                <a:cs typeface="Lato"/>
                <a:sym typeface="Lato"/>
              </a:rPr>
              <a:t>1:</a:t>
            </a:r>
            <a:r>
              <a:rPr b="0" i="0" lang="ru" sz="1043" u="none" cap="none" strike="noStrike">
                <a:solidFill>
                  <a:srgbClr val="343A40"/>
                </a:solidFill>
                <a:latin typeface="Lato"/>
                <a:ea typeface="Lato"/>
                <a:cs typeface="Lato"/>
                <a:sym typeface="Lato"/>
              </a:rPr>
              <a:t> Contradicts the reference.</a:t>
            </a:r>
            <a:endParaRPr sz="1145"/>
          </a:p>
        </p:txBody>
      </p:sp>
      <p:sp>
        <p:nvSpPr>
          <p:cNvPr id="751" name="Google Shape;751;p47"/>
          <p:cNvSpPr txBox="1"/>
          <p:nvPr/>
        </p:nvSpPr>
        <p:spPr>
          <a:xfrm>
            <a:off x="325292" y="3917596"/>
            <a:ext cx="3920700" cy="1605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1043" u="none" cap="none" strike="noStrike">
                <a:solidFill>
                  <a:srgbClr val="343A40"/>
                </a:solidFill>
                <a:latin typeface="Lato"/>
                <a:ea typeface="Lato"/>
                <a:cs typeface="Lato"/>
                <a:sym typeface="Lato"/>
              </a:rPr>
              <a:t>• </a:t>
            </a:r>
            <a:r>
              <a:rPr b="1" i="0" lang="ru" sz="1043" u="none" cap="none" strike="noStrike">
                <a:solidFill>
                  <a:srgbClr val="0D253F"/>
                </a:solidFill>
                <a:latin typeface="Lato"/>
                <a:ea typeface="Lato"/>
                <a:cs typeface="Lato"/>
                <a:sym typeface="Lato"/>
              </a:rPr>
              <a:t>3:</a:t>
            </a:r>
            <a:r>
              <a:rPr b="0" i="0" lang="ru" sz="1043" u="none" cap="none" strike="noStrike">
                <a:solidFill>
                  <a:srgbClr val="343A40"/>
                </a:solidFill>
                <a:latin typeface="Lato"/>
                <a:ea typeface="Lato"/>
                <a:cs typeface="Lato"/>
                <a:sym typeface="Lato"/>
              </a:rPr>
              <a:t> Captures some, but not all, of the meaning.</a:t>
            </a:r>
            <a:endParaRPr sz="1145"/>
          </a:p>
        </p:txBody>
      </p:sp>
      <p:sp>
        <p:nvSpPr>
          <p:cNvPr id="752" name="Google Shape;752;p47"/>
          <p:cNvSpPr txBox="1"/>
          <p:nvPr/>
        </p:nvSpPr>
        <p:spPr>
          <a:xfrm>
            <a:off x="325292" y="4194299"/>
            <a:ext cx="3920700" cy="1605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1043" u="none" cap="none" strike="noStrike">
                <a:solidFill>
                  <a:srgbClr val="343A40"/>
                </a:solidFill>
                <a:latin typeface="Lato"/>
                <a:ea typeface="Lato"/>
                <a:cs typeface="Lato"/>
                <a:sym typeface="Lato"/>
              </a:rPr>
              <a:t>• </a:t>
            </a:r>
            <a:r>
              <a:rPr b="1" i="0" lang="ru" sz="1043" u="none" cap="none" strike="noStrike">
                <a:solidFill>
                  <a:srgbClr val="0D253F"/>
                </a:solidFill>
                <a:latin typeface="Lato"/>
                <a:ea typeface="Lato"/>
                <a:cs typeface="Lato"/>
                <a:sym typeface="Lato"/>
              </a:rPr>
              <a:t>5:</a:t>
            </a:r>
            <a:r>
              <a:rPr b="0" i="0" lang="ru" sz="1043" u="none" cap="none" strike="noStrike">
                <a:solidFill>
                  <a:srgbClr val="343A40"/>
                </a:solidFill>
                <a:latin typeface="Lato"/>
                <a:ea typeface="Lato"/>
                <a:cs typeface="Lato"/>
                <a:sym typeface="Lato"/>
              </a:rPr>
              <a:t> Captures all of the meaning. Paraphrasing is acceptable.</a:t>
            </a:r>
            <a:endParaRPr sz="1145"/>
          </a:p>
        </p:txBody>
      </p:sp>
      <p:pic>
        <p:nvPicPr>
          <p:cNvPr descr="image.png" id="753" name="Google Shape;753;p47"/>
          <p:cNvPicPr preferRelativeResize="0"/>
          <p:nvPr/>
        </p:nvPicPr>
        <p:blipFill rotWithShape="1">
          <a:blip r:embed="rId5">
            <a:alphaModFix/>
          </a:blip>
          <a:srcRect b="0" l="0" r="0" t="0"/>
          <a:stretch/>
        </p:blipFill>
        <p:spPr>
          <a:xfrm>
            <a:off x="4924200" y="1017725"/>
            <a:ext cx="3723649" cy="3914775"/>
          </a:xfrm>
          <a:prstGeom prst="rect">
            <a:avLst/>
          </a:prstGeom>
          <a:noFill/>
          <a:ln>
            <a:noFill/>
          </a:ln>
        </p:spPr>
      </p:pic>
      <p:pic>
        <p:nvPicPr>
          <p:cNvPr descr="image.png" id="754" name="Google Shape;754;p47"/>
          <p:cNvPicPr preferRelativeResize="0"/>
          <p:nvPr/>
        </p:nvPicPr>
        <p:blipFill rotWithShape="1">
          <a:blip r:embed="rId6">
            <a:alphaModFix/>
          </a:blip>
          <a:srcRect b="0" l="0" r="0" t="0"/>
          <a:stretch/>
        </p:blipFill>
        <p:spPr>
          <a:xfrm>
            <a:off x="5128506" y="3779157"/>
            <a:ext cx="738139" cy="270212"/>
          </a:xfrm>
          <a:prstGeom prst="rect">
            <a:avLst/>
          </a:prstGeom>
          <a:noFill/>
          <a:ln>
            <a:noFill/>
          </a:ln>
        </p:spPr>
      </p:pic>
      <p:sp>
        <p:nvSpPr>
          <p:cNvPr id="755" name="Google Shape;755;p47"/>
          <p:cNvSpPr txBox="1"/>
          <p:nvPr/>
        </p:nvSpPr>
        <p:spPr>
          <a:xfrm>
            <a:off x="5128506" y="1222031"/>
            <a:ext cx="3315000" cy="153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ru" sz="1000" u="none" cap="none" strike="noStrike">
                <a:solidFill>
                  <a:srgbClr val="0D253F"/>
                </a:solidFill>
                <a:latin typeface="Poppins"/>
                <a:ea typeface="Poppins"/>
                <a:cs typeface="Poppins"/>
                <a:sym typeface="Poppins"/>
              </a:rPr>
              <a:t>User Prompt:</a:t>
            </a:r>
            <a:endParaRPr sz="1000"/>
          </a:p>
        </p:txBody>
      </p:sp>
      <p:sp>
        <p:nvSpPr>
          <p:cNvPr id="756" name="Google Shape;756;p47"/>
          <p:cNvSpPr txBox="1"/>
          <p:nvPr/>
        </p:nvSpPr>
        <p:spPr>
          <a:xfrm>
            <a:off x="5128506" y="3515536"/>
            <a:ext cx="3315000" cy="153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ru" sz="1000" u="none" cap="none" strike="noStrike">
                <a:solidFill>
                  <a:srgbClr val="0D253F"/>
                </a:solidFill>
                <a:latin typeface="Poppins"/>
                <a:ea typeface="Poppins"/>
                <a:cs typeface="Poppins"/>
                <a:sym typeface="Poppins"/>
              </a:rPr>
              <a:t>Meaning Score:</a:t>
            </a:r>
            <a:endParaRPr sz="1000"/>
          </a:p>
        </p:txBody>
      </p:sp>
      <p:sp>
        <p:nvSpPr>
          <p:cNvPr id="757" name="Google Shape;757;p47"/>
          <p:cNvSpPr txBox="1"/>
          <p:nvPr/>
        </p:nvSpPr>
        <p:spPr>
          <a:xfrm>
            <a:off x="5128506" y="4049369"/>
            <a:ext cx="3315000" cy="153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ru" sz="1000" u="none" cap="none" strike="noStrike">
                <a:solidFill>
                  <a:srgbClr val="0D253F"/>
                </a:solidFill>
                <a:latin typeface="Poppins"/>
                <a:ea typeface="Poppins"/>
                <a:cs typeface="Poppins"/>
                <a:sym typeface="Poppins"/>
              </a:rPr>
              <a:t>Justification:</a:t>
            </a:r>
            <a:endParaRPr sz="1000"/>
          </a:p>
        </p:txBody>
      </p:sp>
      <p:sp>
        <p:nvSpPr>
          <p:cNvPr id="758" name="Google Shape;758;p47"/>
          <p:cNvSpPr txBox="1"/>
          <p:nvPr/>
        </p:nvSpPr>
        <p:spPr>
          <a:xfrm>
            <a:off x="5260317" y="1742683"/>
            <a:ext cx="30513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ru" sz="1000" u="none" cap="none" strike="noStrike">
                <a:solidFill>
                  <a:srgbClr val="0D253F"/>
                </a:solidFill>
                <a:latin typeface="Poppins"/>
                <a:ea typeface="Poppins"/>
                <a:cs typeface="Poppins"/>
                <a:sym typeface="Poppins"/>
              </a:rPr>
              <a:t>[Reference Answer]</a:t>
            </a:r>
            <a:endParaRPr sz="1000"/>
          </a:p>
        </p:txBody>
      </p:sp>
      <p:sp>
        <p:nvSpPr>
          <p:cNvPr id="759" name="Google Shape;759;p47"/>
          <p:cNvSpPr txBox="1"/>
          <p:nvPr/>
        </p:nvSpPr>
        <p:spPr>
          <a:xfrm>
            <a:off x="5260317" y="2797168"/>
            <a:ext cx="30513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ru" sz="1000" u="none" cap="none" strike="noStrike">
                <a:solidFill>
                  <a:srgbClr val="0D253F"/>
                </a:solidFill>
                <a:latin typeface="Poppins"/>
                <a:ea typeface="Poppins"/>
                <a:cs typeface="Poppins"/>
                <a:sym typeface="Poppins"/>
              </a:rPr>
              <a:t>[Model Answer]</a:t>
            </a:r>
            <a:endParaRPr sz="1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Human Preferences</a:t>
            </a:r>
            <a:endParaRPr>
              <a:latin typeface="Poppins"/>
              <a:ea typeface="Poppins"/>
              <a:cs typeface="Poppins"/>
              <a:sym typeface="Poppins"/>
            </a:endParaRPr>
          </a:p>
        </p:txBody>
      </p:sp>
      <p:sp>
        <p:nvSpPr>
          <p:cNvPr id="765" name="Google Shape;765;p48"/>
          <p:cNvSpPr/>
          <p:nvPr/>
        </p:nvSpPr>
        <p:spPr>
          <a:xfrm>
            <a:off x="994350" y="1475850"/>
            <a:ext cx="2742300" cy="3171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766" name="Google Shape;766;p48"/>
          <p:cNvSpPr/>
          <p:nvPr/>
        </p:nvSpPr>
        <p:spPr>
          <a:xfrm>
            <a:off x="4757850" y="1475850"/>
            <a:ext cx="2742300" cy="3171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7" name="Google Shape;767;p48"/>
          <p:cNvSpPr txBox="1"/>
          <p:nvPr/>
        </p:nvSpPr>
        <p:spPr>
          <a:xfrm>
            <a:off x="1297900" y="1915475"/>
            <a:ext cx="1957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2"/>
                </a:solidFill>
              </a:rPr>
              <a:t>Pros:</a:t>
            </a:r>
            <a:endParaRPr b="1" sz="1800">
              <a:solidFill>
                <a:schemeClr val="dk2"/>
              </a:solidFill>
            </a:endParaRPr>
          </a:p>
        </p:txBody>
      </p:sp>
      <p:sp>
        <p:nvSpPr>
          <p:cNvPr id="768" name="Google Shape;768;p48"/>
          <p:cNvSpPr txBox="1"/>
          <p:nvPr/>
        </p:nvSpPr>
        <p:spPr>
          <a:xfrm>
            <a:off x="5150250" y="1915475"/>
            <a:ext cx="19575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2"/>
                </a:solidFill>
              </a:rPr>
              <a:t>Cons:</a:t>
            </a:r>
            <a:endParaRPr b="1" sz="18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LLM-as-a-Judge</a:t>
            </a:r>
            <a:r>
              <a:rPr lang="ru">
                <a:latin typeface="Poppins"/>
                <a:ea typeface="Poppins"/>
                <a:cs typeface="Poppins"/>
                <a:sym typeface="Poppins"/>
              </a:rPr>
              <a:t>: Pairwise Comparison</a:t>
            </a:r>
            <a:endParaRPr>
              <a:latin typeface="Poppins"/>
              <a:ea typeface="Poppins"/>
              <a:cs typeface="Poppins"/>
              <a:sym typeface="Poppins"/>
            </a:endParaRPr>
          </a:p>
        </p:txBody>
      </p:sp>
      <p:pic>
        <p:nvPicPr>
          <p:cNvPr descr="image.png" id="774" name="Google Shape;774;p49"/>
          <p:cNvPicPr preferRelativeResize="0"/>
          <p:nvPr/>
        </p:nvPicPr>
        <p:blipFill rotWithShape="1">
          <a:blip r:embed="rId3">
            <a:alphaModFix/>
          </a:blip>
          <a:srcRect b="0" l="0" r="0" t="0"/>
          <a:stretch/>
        </p:blipFill>
        <p:spPr>
          <a:xfrm>
            <a:off x="450075" y="1060375"/>
            <a:ext cx="3936800" cy="3670725"/>
          </a:xfrm>
          <a:prstGeom prst="rect">
            <a:avLst/>
          </a:prstGeom>
          <a:noFill/>
          <a:ln>
            <a:noFill/>
          </a:ln>
        </p:spPr>
      </p:pic>
      <p:pic>
        <p:nvPicPr>
          <p:cNvPr descr="image.png" id="775" name="Google Shape;775;p49"/>
          <p:cNvPicPr preferRelativeResize="0"/>
          <p:nvPr/>
        </p:nvPicPr>
        <p:blipFill rotWithShape="1">
          <a:blip r:embed="rId4">
            <a:alphaModFix/>
          </a:blip>
          <a:srcRect b="0" l="0" r="0" t="0"/>
          <a:stretch/>
        </p:blipFill>
        <p:spPr>
          <a:xfrm>
            <a:off x="4595917" y="1060375"/>
            <a:ext cx="3936801" cy="4083125"/>
          </a:xfrm>
          <a:prstGeom prst="rect">
            <a:avLst/>
          </a:prstGeom>
          <a:noFill/>
          <a:ln>
            <a:noFill/>
          </a:ln>
        </p:spPr>
      </p:pic>
      <p:sp>
        <p:nvSpPr>
          <p:cNvPr id="776" name="Google Shape;776;p49"/>
          <p:cNvSpPr txBox="1"/>
          <p:nvPr/>
        </p:nvSpPr>
        <p:spPr>
          <a:xfrm>
            <a:off x="666077" y="1276376"/>
            <a:ext cx="3680100" cy="238500"/>
          </a:xfrm>
          <a:prstGeom prst="rect">
            <a:avLst/>
          </a:prstGeom>
          <a:noFill/>
          <a:ln>
            <a:noFill/>
          </a:ln>
        </p:spPr>
        <p:txBody>
          <a:bodyPr anchorCtr="0" anchor="t" bIns="0" lIns="229925" spcFirstLastPara="1" rIns="0" wrap="square" tIns="0">
            <a:spAutoFit/>
          </a:bodyPr>
          <a:lstStyle/>
          <a:p>
            <a:pPr indent="0" lvl="0" marL="0" marR="0" rtl="0" algn="l">
              <a:spcBef>
                <a:spcPts val="0"/>
              </a:spcBef>
              <a:spcAft>
                <a:spcPts val="0"/>
              </a:spcAft>
              <a:buNone/>
            </a:pPr>
            <a:r>
              <a:rPr lang="ru" sz="1550">
                <a:solidFill>
                  <a:srgbClr val="4A90E2"/>
                </a:solidFill>
                <a:latin typeface="Poppins"/>
                <a:ea typeface="Poppins"/>
                <a:cs typeface="Poppins"/>
                <a:sym typeface="Poppins"/>
              </a:rPr>
              <a:t> </a:t>
            </a:r>
            <a:r>
              <a:rPr i="0" lang="ru" sz="1550" u="none" cap="none" strike="noStrike">
                <a:solidFill>
                  <a:schemeClr val="dk1"/>
                </a:solidFill>
                <a:latin typeface="Poppins"/>
                <a:ea typeface="Poppins"/>
                <a:cs typeface="Poppins"/>
                <a:sym typeface="Poppins"/>
              </a:rPr>
              <a:t>System Prompt</a:t>
            </a:r>
            <a:endParaRPr sz="1550">
              <a:solidFill>
                <a:schemeClr val="dk1"/>
              </a:solidFill>
              <a:latin typeface="Poppins"/>
              <a:ea typeface="Poppins"/>
              <a:cs typeface="Poppins"/>
              <a:sym typeface="Poppins"/>
            </a:endParaRPr>
          </a:p>
        </p:txBody>
      </p:sp>
      <p:sp>
        <p:nvSpPr>
          <p:cNvPr id="777" name="Google Shape;777;p49"/>
          <p:cNvSpPr/>
          <p:nvPr/>
        </p:nvSpPr>
        <p:spPr>
          <a:xfrm>
            <a:off x="666077" y="1617798"/>
            <a:ext cx="3504600" cy="14100"/>
          </a:xfrm>
          <a:prstGeom prst="rect">
            <a:avLst/>
          </a:prstGeom>
          <a:solidFill>
            <a:srgbClr val="DEE2E6"/>
          </a:solidFill>
          <a:ln>
            <a:noFill/>
          </a:ln>
        </p:spPr>
        <p:txBody>
          <a:bodyPr anchorCtr="0" anchor="ctr" bIns="33425" lIns="66875" spcFirstLastPara="1" rIns="66875" wrap="square" tIns="33425">
            <a:noAutofit/>
          </a:bodyPr>
          <a:lstStyle/>
          <a:p>
            <a:pPr indent="0" lvl="0" marL="0" marR="0" rtl="0" algn="ctr">
              <a:spcBef>
                <a:spcPts val="0"/>
              </a:spcBef>
              <a:spcAft>
                <a:spcPts val="0"/>
              </a:spcAft>
              <a:buNone/>
            </a:pPr>
            <a:r>
              <a:t/>
            </a:r>
            <a:endParaRPr b="0" i="0" sz="1316" u="none" cap="none" strike="noStrike">
              <a:solidFill>
                <a:srgbClr val="000000"/>
              </a:solidFill>
              <a:latin typeface="Calibri"/>
              <a:ea typeface="Calibri"/>
              <a:cs typeface="Calibri"/>
              <a:sym typeface="Calibri"/>
            </a:endParaRPr>
          </a:p>
        </p:txBody>
      </p:sp>
      <p:sp>
        <p:nvSpPr>
          <p:cNvPr id="778" name="Google Shape;778;p49"/>
          <p:cNvSpPr txBox="1"/>
          <p:nvPr/>
        </p:nvSpPr>
        <p:spPr>
          <a:xfrm>
            <a:off x="666077" y="1771090"/>
            <a:ext cx="3504600" cy="3588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932" u="none" cap="none" strike="noStrike">
                <a:solidFill>
                  <a:srgbClr val="343A40"/>
                </a:solidFill>
                <a:latin typeface="Lato"/>
                <a:ea typeface="Lato"/>
                <a:cs typeface="Lato"/>
                <a:sym typeface="Lato"/>
              </a:rPr>
              <a:t>You are a meticulous and objective evaluator. You will be given a user prompt and two AI-generated answers (A and B).</a:t>
            </a:r>
            <a:endParaRPr sz="1024"/>
          </a:p>
        </p:txBody>
      </p:sp>
      <p:sp>
        <p:nvSpPr>
          <p:cNvPr id="779" name="Google Shape;779;p49"/>
          <p:cNvSpPr txBox="1"/>
          <p:nvPr/>
        </p:nvSpPr>
        <p:spPr>
          <a:xfrm>
            <a:off x="666077" y="2244899"/>
            <a:ext cx="3504600" cy="7893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1" i="0" lang="ru" sz="932" u="none" cap="none" strike="noStrike">
                <a:solidFill>
                  <a:srgbClr val="0D253F"/>
                </a:solidFill>
                <a:latin typeface="Lato"/>
                <a:ea typeface="Lato"/>
                <a:cs typeface="Lato"/>
                <a:sym typeface="Lato"/>
              </a:rPr>
              <a:t>Your Task:</a:t>
            </a:r>
            <a:r>
              <a:rPr b="0" i="0" lang="ru" sz="932" u="none" cap="none" strike="noStrike">
                <a:solidFill>
                  <a:srgbClr val="343A40"/>
                </a:solidFill>
                <a:latin typeface="Lato"/>
                <a:ea typeface="Lato"/>
                <a:cs typeface="Lato"/>
                <a:sym typeface="Lato"/>
              </a:rPr>
              <a:t> Your goal is to determine which answer is better. First, provide a step-by-step critique of both answers. Second, compare them directly. Finally, provide your verdict in the format [[Winner: A]], [[Winner: B]], or [[Winner: Tie]].</a:t>
            </a:r>
            <a:endParaRPr sz="1024"/>
          </a:p>
        </p:txBody>
      </p:sp>
      <p:sp>
        <p:nvSpPr>
          <p:cNvPr id="780" name="Google Shape;780;p49"/>
          <p:cNvSpPr txBox="1"/>
          <p:nvPr/>
        </p:nvSpPr>
        <p:spPr>
          <a:xfrm>
            <a:off x="666077" y="3074066"/>
            <a:ext cx="3504600" cy="5742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1" i="0" lang="ru" sz="932" u="none" cap="none" strike="noStrike">
                <a:solidFill>
                  <a:srgbClr val="0D253F"/>
                </a:solidFill>
                <a:latin typeface="Lato"/>
                <a:ea typeface="Lato"/>
                <a:cs typeface="Lato"/>
                <a:sym typeface="Lato"/>
              </a:rPr>
              <a:t>Criteria:</a:t>
            </a:r>
            <a:r>
              <a:rPr b="0" i="0" lang="ru" sz="932" u="none" cap="none" strike="noStrike">
                <a:solidFill>
                  <a:srgbClr val="343A40"/>
                </a:solidFill>
                <a:latin typeface="Lato"/>
                <a:ea typeface="Lato"/>
                <a:cs typeface="Lato"/>
                <a:sym typeface="Lato"/>
              </a:rPr>
              <a:t> Judge based on helpfulness, accuracy, and clarity. Do not let the length or writing style of one answer overly influence your decision.</a:t>
            </a:r>
            <a:endParaRPr sz="1024"/>
          </a:p>
        </p:txBody>
      </p:sp>
      <p:sp>
        <p:nvSpPr>
          <p:cNvPr id="781" name="Google Shape;781;p49"/>
          <p:cNvSpPr txBox="1"/>
          <p:nvPr/>
        </p:nvSpPr>
        <p:spPr>
          <a:xfrm>
            <a:off x="4811919" y="1276376"/>
            <a:ext cx="3504600" cy="153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ru" sz="1000" u="none" cap="none" strike="noStrike">
                <a:solidFill>
                  <a:srgbClr val="0D253F"/>
                </a:solidFill>
                <a:latin typeface="Poppins"/>
                <a:ea typeface="Poppins"/>
                <a:cs typeface="Poppins"/>
                <a:sym typeface="Poppins"/>
              </a:rPr>
              <a:t>User Input:</a:t>
            </a:r>
            <a:endParaRPr sz="1000"/>
          </a:p>
        </p:txBody>
      </p:sp>
      <p:sp>
        <p:nvSpPr>
          <p:cNvPr id="782" name="Google Shape;782;p49"/>
          <p:cNvSpPr txBox="1"/>
          <p:nvPr/>
        </p:nvSpPr>
        <p:spPr>
          <a:xfrm>
            <a:off x="4811919" y="2823226"/>
            <a:ext cx="3504600" cy="153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ru" sz="1000" u="none" cap="none" strike="noStrike">
                <a:solidFill>
                  <a:srgbClr val="0D253F"/>
                </a:solidFill>
                <a:latin typeface="Poppins"/>
                <a:ea typeface="Poppins"/>
                <a:cs typeface="Poppins"/>
                <a:sym typeface="Poppins"/>
              </a:rPr>
              <a:t>LLM Judge Output:</a:t>
            </a:r>
            <a:endParaRPr sz="1000"/>
          </a:p>
        </p:txBody>
      </p:sp>
      <p:pic>
        <p:nvPicPr>
          <p:cNvPr descr="image.png" id="783" name="Google Shape;783;p49"/>
          <p:cNvPicPr preferRelativeResize="0"/>
          <p:nvPr/>
        </p:nvPicPr>
        <p:blipFill rotWithShape="1">
          <a:blip r:embed="rId5">
            <a:alphaModFix/>
          </a:blip>
          <a:srcRect b="0" l="0" r="0" t="0"/>
          <a:stretch/>
        </p:blipFill>
        <p:spPr>
          <a:xfrm>
            <a:off x="666077" y="1318183"/>
            <a:ext cx="229937" cy="181163"/>
          </a:xfrm>
          <a:prstGeom prst="rect">
            <a:avLst/>
          </a:prstGeom>
          <a:noFill/>
          <a:ln>
            <a:noFill/>
          </a:ln>
        </p:spPr>
      </p:pic>
      <p:sp>
        <p:nvSpPr>
          <p:cNvPr id="784" name="Google Shape;784;p49"/>
          <p:cNvSpPr txBox="1"/>
          <p:nvPr/>
        </p:nvSpPr>
        <p:spPr>
          <a:xfrm>
            <a:off x="4958243" y="3248261"/>
            <a:ext cx="3212100" cy="1046700"/>
          </a:xfrm>
          <a:prstGeom prst="rect">
            <a:avLst/>
          </a:prstGeom>
          <a:noFill/>
          <a:ln>
            <a:noFill/>
          </a:ln>
        </p:spPr>
        <p:txBody>
          <a:bodyPr anchorCtr="0" anchor="t" bIns="0" lIns="0" spcFirstLastPara="1" rIns="0" wrap="square" tIns="0">
            <a:spAutoFit/>
          </a:bodyPr>
          <a:lstStyle/>
          <a:p>
            <a:pPr indent="0" lvl="0" marL="0" marR="0" rtl="0" algn="l">
              <a:lnSpc>
                <a:spcPct val="87500"/>
              </a:lnSpc>
              <a:spcBef>
                <a:spcPts val="0"/>
              </a:spcBef>
              <a:spcAft>
                <a:spcPts val="0"/>
              </a:spcAft>
              <a:buNone/>
            </a:pPr>
            <a:r>
              <a:rPr b="1" i="1" lang="ru" sz="822" u="none" cap="none" strike="noStrike">
                <a:solidFill>
                  <a:srgbClr val="0D253F"/>
                </a:solidFill>
                <a:latin typeface="Arial"/>
                <a:ea typeface="Arial"/>
                <a:cs typeface="Arial"/>
                <a:sym typeface="Arial"/>
              </a:rPr>
              <a:t>Critique:</a:t>
            </a:r>
            <a:r>
              <a:rPr b="0" i="1" lang="ru" sz="822" u="none" cap="none" strike="noStrike">
                <a:solidFill>
                  <a:srgbClr val="0C5460"/>
                </a:solidFill>
                <a:latin typeface="Arial"/>
                <a:ea typeface="Arial"/>
                <a:cs typeface="Arial"/>
                <a:sym typeface="Arial"/>
              </a:rPr>
              <a:t> Answer A is technically correct but lacks any useful information. Answer B is comprehensive, defines the components, and lists example tasks.</a:t>
            </a:r>
            <a:br>
              <a:rPr b="0" i="0" lang="ru" sz="1316" u="none" cap="none" strike="noStrike">
                <a:solidFill>
                  <a:srgbClr val="000000"/>
                </a:solidFill>
                <a:latin typeface="Calibri"/>
                <a:ea typeface="Calibri"/>
                <a:cs typeface="Calibri"/>
                <a:sym typeface="Calibri"/>
              </a:rPr>
            </a:br>
            <a:br>
              <a:rPr b="0" i="0" lang="ru" sz="1316" u="none" cap="none" strike="noStrike">
                <a:solidFill>
                  <a:srgbClr val="000000"/>
                </a:solidFill>
                <a:latin typeface="Calibri"/>
                <a:ea typeface="Calibri"/>
                <a:cs typeface="Calibri"/>
                <a:sym typeface="Calibri"/>
              </a:rPr>
            </a:br>
            <a:r>
              <a:rPr b="1" i="1" lang="ru" sz="822" u="none" cap="none" strike="noStrike">
                <a:solidFill>
                  <a:srgbClr val="0D253F"/>
                </a:solidFill>
                <a:latin typeface="Arial"/>
                <a:ea typeface="Arial"/>
                <a:cs typeface="Arial"/>
                <a:sym typeface="Arial"/>
              </a:rPr>
              <a:t>Comparison:</a:t>
            </a:r>
            <a:r>
              <a:rPr b="0" i="1" lang="ru" sz="822" u="none" cap="none" strike="noStrike">
                <a:solidFill>
                  <a:srgbClr val="0C5460"/>
                </a:solidFill>
                <a:latin typeface="Arial"/>
                <a:ea typeface="Arial"/>
                <a:cs typeface="Arial"/>
                <a:sym typeface="Arial"/>
              </a:rPr>
              <a:t> Answer B is clearly superior as it is far more helpful and detailed. Answer A is a low-quality response.</a:t>
            </a:r>
            <a:br>
              <a:rPr b="0" i="0" lang="ru" sz="1316" u="none" cap="none" strike="noStrike">
                <a:solidFill>
                  <a:srgbClr val="000000"/>
                </a:solidFill>
                <a:latin typeface="Calibri"/>
                <a:ea typeface="Calibri"/>
                <a:cs typeface="Calibri"/>
                <a:sym typeface="Calibri"/>
              </a:rPr>
            </a:br>
            <a:br>
              <a:rPr b="0" i="0" lang="ru" sz="1316" u="none" cap="none" strike="noStrike">
                <a:solidFill>
                  <a:srgbClr val="000000"/>
                </a:solidFill>
                <a:latin typeface="Calibri"/>
                <a:ea typeface="Calibri"/>
                <a:cs typeface="Calibri"/>
                <a:sym typeface="Calibri"/>
              </a:rPr>
            </a:br>
            <a:endParaRPr sz="1024"/>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LLM-as-a-Judge: Single Answer Grading</a:t>
            </a:r>
            <a:endParaRPr>
              <a:latin typeface="Poppins"/>
              <a:ea typeface="Poppins"/>
              <a:cs typeface="Poppins"/>
              <a:sym typeface="Poppins"/>
            </a:endParaRPr>
          </a:p>
        </p:txBody>
      </p:sp>
      <p:pic>
        <p:nvPicPr>
          <p:cNvPr descr="image.png" id="790" name="Google Shape;790;p50"/>
          <p:cNvPicPr preferRelativeResize="0"/>
          <p:nvPr/>
        </p:nvPicPr>
        <p:blipFill rotWithShape="1">
          <a:blip r:embed="rId3">
            <a:alphaModFix/>
          </a:blip>
          <a:srcRect b="0" l="0" r="0" t="0"/>
          <a:stretch/>
        </p:blipFill>
        <p:spPr>
          <a:xfrm>
            <a:off x="450075" y="1060375"/>
            <a:ext cx="3936800" cy="3743999"/>
          </a:xfrm>
          <a:prstGeom prst="rect">
            <a:avLst/>
          </a:prstGeom>
          <a:noFill/>
          <a:ln>
            <a:noFill/>
          </a:ln>
        </p:spPr>
      </p:pic>
      <p:sp>
        <p:nvSpPr>
          <p:cNvPr id="791" name="Google Shape;791;p50"/>
          <p:cNvSpPr txBox="1"/>
          <p:nvPr/>
        </p:nvSpPr>
        <p:spPr>
          <a:xfrm>
            <a:off x="666077" y="1276376"/>
            <a:ext cx="3680100" cy="238500"/>
          </a:xfrm>
          <a:prstGeom prst="rect">
            <a:avLst/>
          </a:prstGeom>
          <a:noFill/>
          <a:ln>
            <a:noFill/>
          </a:ln>
        </p:spPr>
        <p:txBody>
          <a:bodyPr anchorCtr="0" anchor="t" bIns="0" lIns="229925" spcFirstLastPara="1" rIns="0" wrap="square" tIns="0">
            <a:spAutoFit/>
          </a:bodyPr>
          <a:lstStyle/>
          <a:p>
            <a:pPr indent="0" lvl="0" marL="0" marR="0" rtl="0" algn="l">
              <a:spcBef>
                <a:spcPts val="0"/>
              </a:spcBef>
              <a:spcAft>
                <a:spcPts val="0"/>
              </a:spcAft>
              <a:buNone/>
            </a:pPr>
            <a:r>
              <a:rPr lang="ru" sz="1550">
                <a:solidFill>
                  <a:srgbClr val="4A90E2"/>
                </a:solidFill>
                <a:latin typeface="Poppins"/>
                <a:ea typeface="Poppins"/>
                <a:cs typeface="Poppins"/>
                <a:sym typeface="Poppins"/>
              </a:rPr>
              <a:t> </a:t>
            </a:r>
            <a:r>
              <a:rPr i="0" lang="ru" sz="1550" u="none" cap="none" strike="noStrike">
                <a:solidFill>
                  <a:schemeClr val="dk1"/>
                </a:solidFill>
                <a:latin typeface="Poppins"/>
                <a:ea typeface="Poppins"/>
                <a:cs typeface="Poppins"/>
                <a:sym typeface="Poppins"/>
              </a:rPr>
              <a:t>System Prompt</a:t>
            </a:r>
            <a:endParaRPr sz="1550">
              <a:solidFill>
                <a:schemeClr val="dk1"/>
              </a:solidFill>
              <a:latin typeface="Poppins"/>
              <a:ea typeface="Poppins"/>
              <a:cs typeface="Poppins"/>
              <a:sym typeface="Poppins"/>
            </a:endParaRPr>
          </a:p>
        </p:txBody>
      </p:sp>
      <p:sp>
        <p:nvSpPr>
          <p:cNvPr id="792" name="Google Shape;792;p50"/>
          <p:cNvSpPr/>
          <p:nvPr/>
        </p:nvSpPr>
        <p:spPr>
          <a:xfrm>
            <a:off x="666077" y="1617798"/>
            <a:ext cx="3504600" cy="14100"/>
          </a:xfrm>
          <a:prstGeom prst="rect">
            <a:avLst/>
          </a:prstGeom>
          <a:solidFill>
            <a:srgbClr val="DEE2E6"/>
          </a:solidFill>
          <a:ln>
            <a:noFill/>
          </a:ln>
        </p:spPr>
        <p:txBody>
          <a:bodyPr anchorCtr="0" anchor="ctr" bIns="33425" lIns="66875" spcFirstLastPara="1" rIns="66875" wrap="square" tIns="33425">
            <a:noAutofit/>
          </a:bodyPr>
          <a:lstStyle/>
          <a:p>
            <a:pPr indent="0" lvl="0" marL="0" marR="0" rtl="0" algn="ctr">
              <a:spcBef>
                <a:spcPts val="0"/>
              </a:spcBef>
              <a:spcAft>
                <a:spcPts val="0"/>
              </a:spcAft>
              <a:buNone/>
            </a:pPr>
            <a:r>
              <a:t/>
            </a:r>
            <a:endParaRPr b="0" i="0" sz="1316" u="none" cap="none" strike="noStrike">
              <a:solidFill>
                <a:srgbClr val="000000"/>
              </a:solidFill>
              <a:latin typeface="Calibri"/>
              <a:ea typeface="Calibri"/>
              <a:cs typeface="Calibri"/>
              <a:sym typeface="Calibri"/>
            </a:endParaRPr>
          </a:p>
        </p:txBody>
      </p:sp>
      <p:pic>
        <p:nvPicPr>
          <p:cNvPr descr="image.png" id="793" name="Google Shape;793;p50"/>
          <p:cNvPicPr preferRelativeResize="0"/>
          <p:nvPr/>
        </p:nvPicPr>
        <p:blipFill rotWithShape="1">
          <a:blip r:embed="rId4">
            <a:alphaModFix/>
          </a:blip>
          <a:srcRect b="0" l="0" r="0" t="0"/>
          <a:stretch/>
        </p:blipFill>
        <p:spPr>
          <a:xfrm>
            <a:off x="666077" y="1318183"/>
            <a:ext cx="229937" cy="181163"/>
          </a:xfrm>
          <a:prstGeom prst="rect">
            <a:avLst/>
          </a:prstGeom>
          <a:noFill/>
          <a:ln>
            <a:noFill/>
          </a:ln>
        </p:spPr>
      </p:pic>
      <p:sp>
        <p:nvSpPr>
          <p:cNvPr id="794" name="Google Shape;794;p50"/>
          <p:cNvSpPr txBox="1"/>
          <p:nvPr/>
        </p:nvSpPr>
        <p:spPr>
          <a:xfrm>
            <a:off x="524475" y="1838675"/>
            <a:ext cx="3787800" cy="6204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1008" u="none" cap="none" strike="noStrike">
                <a:solidFill>
                  <a:srgbClr val="343A40"/>
                </a:solidFill>
                <a:latin typeface="Lato"/>
                <a:ea typeface="Lato"/>
                <a:cs typeface="Lato"/>
                <a:sym typeface="Lato"/>
              </a:rPr>
              <a:t>You are an evaluator. You will be given a user prompt and one AI answer. You must rate the answer on a scale of 1-10 based on the provided rubric.</a:t>
            </a:r>
            <a:endParaRPr sz="1106"/>
          </a:p>
        </p:txBody>
      </p:sp>
      <p:sp>
        <p:nvSpPr>
          <p:cNvPr id="795" name="Google Shape;795;p50"/>
          <p:cNvSpPr txBox="1"/>
          <p:nvPr/>
        </p:nvSpPr>
        <p:spPr>
          <a:xfrm>
            <a:off x="524475" y="2542768"/>
            <a:ext cx="3787800" cy="1551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1" i="0" lang="ru" sz="1008" u="none" cap="none" strike="noStrike">
                <a:solidFill>
                  <a:srgbClr val="0D253F"/>
                </a:solidFill>
                <a:latin typeface="Lato"/>
                <a:ea typeface="Lato"/>
                <a:cs typeface="Lato"/>
                <a:sym typeface="Lato"/>
              </a:rPr>
              <a:t>Rubric:</a:t>
            </a:r>
            <a:endParaRPr sz="1106"/>
          </a:p>
        </p:txBody>
      </p:sp>
      <p:sp>
        <p:nvSpPr>
          <p:cNvPr id="796" name="Google Shape;796;p50"/>
          <p:cNvSpPr txBox="1"/>
          <p:nvPr/>
        </p:nvSpPr>
        <p:spPr>
          <a:xfrm>
            <a:off x="524475" y="3977310"/>
            <a:ext cx="3787800" cy="3879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1008" u="none" cap="none" strike="noStrike">
                <a:solidFill>
                  <a:srgbClr val="343A40"/>
                </a:solidFill>
                <a:latin typeface="Lato"/>
                <a:ea typeface="Lato"/>
                <a:cs typeface="Lato"/>
                <a:sym typeface="Lato"/>
              </a:rPr>
              <a:t>First, provide your reasoning for the score. Then, output the score in the exact format [[Score: X]].</a:t>
            </a:r>
            <a:endParaRPr sz="1106"/>
          </a:p>
        </p:txBody>
      </p:sp>
      <p:sp>
        <p:nvSpPr>
          <p:cNvPr id="797" name="Google Shape;797;p50"/>
          <p:cNvSpPr txBox="1"/>
          <p:nvPr/>
        </p:nvSpPr>
        <p:spPr>
          <a:xfrm>
            <a:off x="524475" y="2855280"/>
            <a:ext cx="3787800" cy="1551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1008" u="none" cap="none" strike="noStrike">
                <a:solidFill>
                  <a:srgbClr val="343A40"/>
                </a:solidFill>
                <a:latin typeface="Lato"/>
                <a:ea typeface="Lato"/>
                <a:cs typeface="Lato"/>
                <a:sym typeface="Lato"/>
              </a:rPr>
              <a:t>• </a:t>
            </a:r>
            <a:r>
              <a:rPr b="1" i="0" lang="ru" sz="1008" u="none" cap="none" strike="noStrike">
                <a:solidFill>
                  <a:srgbClr val="0D253F"/>
                </a:solidFill>
                <a:latin typeface="Lato"/>
                <a:ea typeface="Lato"/>
                <a:cs typeface="Lato"/>
                <a:sym typeface="Lato"/>
              </a:rPr>
              <a:t>[1-3]:</a:t>
            </a:r>
            <a:r>
              <a:rPr b="0" i="0" lang="ru" sz="1008" u="none" cap="none" strike="noStrike">
                <a:solidFill>
                  <a:srgbClr val="343A40"/>
                </a:solidFill>
                <a:latin typeface="Lato"/>
                <a:ea typeface="Lato"/>
                <a:cs typeface="Lato"/>
                <a:sym typeface="Lato"/>
              </a:rPr>
              <a:t> Incorrect, harmful, or irrelevant.</a:t>
            </a:r>
            <a:endParaRPr sz="1106"/>
          </a:p>
        </p:txBody>
      </p:sp>
      <p:sp>
        <p:nvSpPr>
          <p:cNvPr id="798" name="Google Shape;798;p50"/>
          <p:cNvSpPr txBox="1"/>
          <p:nvPr/>
        </p:nvSpPr>
        <p:spPr>
          <a:xfrm>
            <a:off x="524475" y="3122609"/>
            <a:ext cx="3787800" cy="1551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1008" u="none" cap="none" strike="noStrike">
                <a:solidFill>
                  <a:srgbClr val="343A40"/>
                </a:solidFill>
                <a:latin typeface="Lato"/>
                <a:ea typeface="Lato"/>
                <a:cs typeface="Lato"/>
                <a:sym typeface="Lato"/>
              </a:rPr>
              <a:t>• </a:t>
            </a:r>
            <a:r>
              <a:rPr b="1" i="0" lang="ru" sz="1008" u="none" cap="none" strike="noStrike">
                <a:solidFill>
                  <a:srgbClr val="0D253F"/>
                </a:solidFill>
                <a:latin typeface="Lato"/>
                <a:ea typeface="Lato"/>
                <a:cs typeface="Lato"/>
                <a:sym typeface="Lato"/>
              </a:rPr>
              <a:t>[4-6]:</a:t>
            </a:r>
            <a:r>
              <a:rPr b="0" i="0" lang="ru" sz="1008" u="none" cap="none" strike="noStrike">
                <a:solidFill>
                  <a:srgbClr val="343A40"/>
                </a:solidFill>
                <a:latin typeface="Lato"/>
                <a:ea typeface="Lato"/>
                <a:cs typeface="Lato"/>
                <a:sym typeface="Lato"/>
              </a:rPr>
              <a:t> Partially correct but incomplete or poorly written.</a:t>
            </a:r>
            <a:endParaRPr sz="1106"/>
          </a:p>
        </p:txBody>
      </p:sp>
      <p:sp>
        <p:nvSpPr>
          <p:cNvPr id="799" name="Google Shape;799;p50"/>
          <p:cNvSpPr txBox="1"/>
          <p:nvPr/>
        </p:nvSpPr>
        <p:spPr>
          <a:xfrm>
            <a:off x="524475" y="3389939"/>
            <a:ext cx="3787800" cy="1551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1008" u="none" cap="none" strike="noStrike">
                <a:solidFill>
                  <a:srgbClr val="343A40"/>
                </a:solidFill>
                <a:latin typeface="Lato"/>
                <a:ea typeface="Lato"/>
                <a:cs typeface="Lato"/>
                <a:sym typeface="Lato"/>
              </a:rPr>
              <a:t>• </a:t>
            </a:r>
            <a:r>
              <a:rPr b="1" i="0" lang="ru" sz="1008" u="none" cap="none" strike="noStrike">
                <a:solidFill>
                  <a:srgbClr val="0D253F"/>
                </a:solidFill>
                <a:latin typeface="Lato"/>
                <a:ea typeface="Lato"/>
                <a:cs typeface="Lato"/>
                <a:sym typeface="Lato"/>
              </a:rPr>
              <a:t>[7-8]:</a:t>
            </a:r>
            <a:r>
              <a:rPr b="0" i="0" lang="ru" sz="1008" u="none" cap="none" strike="noStrike">
                <a:solidFill>
                  <a:srgbClr val="343A40"/>
                </a:solidFill>
                <a:latin typeface="Lato"/>
                <a:ea typeface="Lato"/>
                <a:cs typeface="Lato"/>
                <a:sym typeface="Lato"/>
              </a:rPr>
              <a:t> Helpful and accurate, but could be more detailed.</a:t>
            </a:r>
            <a:endParaRPr sz="1106"/>
          </a:p>
        </p:txBody>
      </p:sp>
      <p:sp>
        <p:nvSpPr>
          <p:cNvPr id="800" name="Google Shape;800;p50"/>
          <p:cNvSpPr txBox="1"/>
          <p:nvPr/>
        </p:nvSpPr>
        <p:spPr>
          <a:xfrm>
            <a:off x="524475" y="3657268"/>
            <a:ext cx="3787800" cy="1551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1008" u="none" cap="none" strike="noStrike">
                <a:solidFill>
                  <a:srgbClr val="343A40"/>
                </a:solidFill>
                <a:latin typeface="Lato"/>
                <a:ea typeface="Lato"/>
                <a:cs typeface="Lato"/>
                <a:sym typeface="Lato"/>
              </a:rPr>
              <a:t>• </a:t>
            </a:r>
            <a:r>
              <a:rPr b="1" i="0" lang="ru" sz="1008" u="none" cap="none" strike="noStrike">
                <a:solidFill>
                  <a:srgbClr val="0D253F"/>
                </a:solidFill>
                <a:latin typeface="Lato"/>
                <a:ea typeface="Lato"/>
                <a:cs typeface="Lato"/>
                <a:sym typeface="Lato"/>
              </a:rPr>
              <a:t>[9-10]:</a:t>
            </a:r>
            <a:r>
              <a:rPr b="0" i="0" lang="ru" sz="1008" u="none" cap="none" strike="noStrike">
                <a:solidFill>
                  <a:srgbClr val="343A40"/>
                </a:solidFill>
                <a:latin typeface="Lato"/>
                <a:ea typeface="Lato"/>
                <a:cs typeface="Lato"/>
                <a:sym typeface="Lato"/>
              </a:rPr>
              <a:t> Excellent, comprehensive, and well-written.</a:t>
            </a:r>
            <a:endParaRPr sz="1106"/>
          </a:p>
        </p:txBody>
      </p:sp>
      <p:pic>
        <p:nvPicPr>
          <p:cNvPr descr="image.png" id="801" name="Google Shape;801;p50"/>
          <p:cNvPicPr preferRelativeResize="0"/>
          <p:nvPr/>
        </p:nvPicPr>
        <p:blipFill rotWithShape="1">
          <a:blip r:embed="rId5">
            <a:alphaModFix/>
          </a:blip>
          <a:srcRect b="0" l="0" r="0" t="0"/>
          <a:stretch/>
        </p:blipFill>
        <p:spPr>
          <a:xfrm>
            <a:off x="4669326" y="1060375"/>
            <a:ext cx="4162974" cy="3521949"/>
          </a:xfrm>
          <a:prstGeom prst="rect">
            <a:avLst/>
          </a:prstGeom>
          <a:noFill/>
          <a:ln>
            <a:noFill/>
          </a:ln>
        </p:spPr>
      </p:pic>
      <p:sp>
        <p:nvSpPr>
          <p:cNvPr id="802" name="Google Shape;802;p50"/>
          <p:cNvSpPr txBox="1"/>
          <p:nvPr/>
        </p:nvSpPr>
        <p:spPr>
          <a:xfrm>
            <a:off x="4897737" y="1288786"/>
            <a:ext cx="3706200" cy="153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ru" sz="1000" u="none" cap="none" strike="noStrike">
                <a:solidFill>
                  <a:srgbClr val="0D253F"/>
                </a:solidFill>
                <a:latin typeface="Poppins"/>
                <a:ea typeface="Poppins"/>
                <a:cs typeface="Poppins"/>
                <a:sym typeface="Poppins"/>
              </a:rPr>
              <a:t>User Input:</a:t>
            </a:r>
            <a:endParaRPr sz="1000"/>
          </a:p>
        </p:txBody>
      </p:sp>
      <p:sp>
        <p:nvSpPr>
          <p:cNvPr id="803" name="Google Shape;803;p50"/>
          <p:cNvSpPr txBox="1"/>
          <p:nvPr/>
        </p:nvSpPr>
        <p:spPr>
          <a:xfrm>
            <a:off x="4897737" y="2460313"/>
            <a:ext cx="3706200" cy="153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ru" sz="1000" u="none" cap="none" strike="noStrike">
                <a:solidFill>
                  <a:srgbClr val="0D253F"/>
                </a:solidFill>
                <a:latin typeface="Poppins"/>
                <a:ea typeface="Poppins"/>
                <a:cs typeface="Poppins"/>
                <a:sym typeface="Poppins"/>
              </a:rPr>
              <a:t>LLM Judge Output:</a:t>
            </a:r>
            <a:endParaRPr sz="1000"/>
          </a:p>
        </p:txBody>
      </p:sp>
      <p:sp>
        <p:nvSpPr>
          <p:cNvPr id="804" name="Google Shape;804;p50"/>
          <p:cNvSpPr txBox="1"/>
          <p:nvPr/>
        </p:nvSpPr>
        <p:spPr>
          <a:xfrm>
            <a:off x="5052467" y="2909767"/>
            <a:ext cx="3426300" cy="802200"/>
          </a:xfrm>
          <a:prstGeom prst="rect">
            <a:avLst/>
          </a:prstGeom>
          <a:noFill/>
          <a:ln>
            <a:noFill/>
          </a:ln>
        </p:spPr>
        <p:txBody>
          <a:bodyPr anchorCtr="0" anchor="t" bIns="0" lIns="0" spcFirstLastPara="1" rIns="0" wrap="square" tIns="0">
            <a:spAutoFit/>
          </a:bodyPr>
          <a:lstStyle/>
          <a:p>
            <a:pPr indent="0" lvl="0" marL="0" marR="0" rtl="0" algn="l">
              <a:lnSpc>
                <a:spcPct val="87500"/>
              </a:lnSpc>
              <a:spcBef>
                <a:spcPts val="0"/>
              </a:spcBef>
              <a:spcAft>
                <a:spcPts val="0"/>
              </a:spcAft>
              <a:buNone/>
            </a:pPr>
            <a:r>
              <a:rPr b="1" i="1" lang="ru" sz="870" u="none" cap="none" strike="noStrike">
                <a:solidFill>
                  <a:srgbClr val="0D253F"/>
                </a:solidFill>
                <a:latin typeface="Arial"/>
                <a:ea typeface="Arial"/>
                <a:cs typeface="Arial"/>
                <a:sym typeface="Arial"/>
              </a:rPr>
              <a:t>Reasoning:</a:t>
            </a:r>
            <a:r>
              <a:rPr b="0" i="1" lang="ru" sz="870" u="none" cap="none" strike="noStrike">
                <a:solidFill>
                  <a:srgbClr val="0C5460"/>
                </a:solidFill>
                <a:latin typeface="Arial"/>
                <a:ea typeface="Arial"/>
                <a:cs typeface="Arial"/>
                <a:sym typeface="Arial"/>
              </a:rPr>
              <a:t> The answer is correct and provides the definition of the acronym, but it lacks any depth. It doesn't explain what the metric means or how it's used, stopping it from being a truly helpful answer. This fits the "Partially correct but incomplete" category.</a:t>
            </a:r>
            <a:br>
              <a:rPr b="0" i="0" lang="ru" sz="1392" u="none" cap="none" strike="noStrike">
                <a:solidFill>
                  <a:srgbClr val="000000"/>
                </a:solidFill>
                <a:latin typeface="Calibri"/>
                <a:ea typeface="Calibri"/>
                <a:cs typeface="Calibri"/>
                <a:sym typeface="Calibri"/>
              </a:rPr>
            </a:br>
            <a:br>
              <a:rPr b="0" i="0" lang="ru" sz="1392" u="none" cap="none" strike="noStrike">
                <a:solidFill>
                  <a:srgbClr val="000000"/>
                </a:solidFill>
                <a:latin typeface="Calibri"/>
                <a:ea typeface="Calibri"/>
                <a:cs typeface="Calibri"/>
                <a:sym typeface="Calibri"/>
              </a:rPr>
            </a:br>
            <a:endParaRPr sz="1082"/>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LLM-as-a-Judge: Reference-Guided Grading</a:t>
            </a:r>
            <a:endParaRPr>
              <a:latin typeface="Poppins"/>
              <a:ea typeface="Poppins"/>
              <a:cs typeface="Poppins"/>
              <a:sym typeface="Poppins"/>
            </a:endParaRPr>
          </a:p>
        </p:txBody>
      </p:sp>
      <p:pic>
        <p:nvPicPr>
          <p:cNvPr descr="image.png" id="810" name="Google Shape;810;p51"/>
          <p:cNvPicPr preferRelativeResize="0"/>
          <p:nvPr/>
        </p:nvPicPr>
        <p:blipFill rotWithShape="1">
          <a:blip r:embed="rId3">
            <a:alphaModFix/>
          </a:blip>
          <a:srcRect b="0" l="0" r="0" t="0"/>
          <a:stretch/>
        </p:blipFill>
        <p:spPr>
          <a:xfrm>
            <a:off x="450075" y="1060375"/>
            <a:ext cx="3936800" cy="3806800"/>
          </a:xfrm>
          <a:prstGeom prst="rect">
            <a:avLst/>
          </a:prstGeom>
          <a:noFill/>
          <a:ln>
            <a:noFill/>
          </a:ln>
        </p:spPr>
      </p:pic>
      <p:sp>
        <p:nvSpPr>
          <p:cNvPr id="811" name="Google Shape;811;p51"/>
          <p:cNvSpPr txBox="1"/>
          <p:nvPr/>
        </p:nvSpPr>
        <p:spPr>
          <a:xfrm>
            <a:off x="666077" y="1276376"/>
            <a:ext cx="3680100" cy="238500"/>
          </a:xfrm>
          <a:prstGeom prst="rect">
            <a:avLst/>
          </a:prstGeom>
          <a:noFill/>
          <a:ln>
            <a:noFill/>
          </a:ln>
        </p:spPr>
        <p:txBody>
          <a:bodyPr anchorCtr="0" anchor="t" bIns="0" lIns="229925" spcFirstLastPara="1" rIns="0" wrap="square" tIns="0">
            <a:spAutoFit/>
          </a:bodyPr>
          <a:lstStyle/>
          <a:p>
            <a:pPr indent="0" lvl="0" marL="0" marR="0" rtl="0" algn="l">
              <a:spcBef>
                <a:spcPts val="0"/>
              </a:spcBef>
              <a:spcAft>
                <a:spcPts val="0"/>
              </a:spcAft>
              <a:buNone/>
            </a:pPr>
            <a:r>
              <a:rPr lang="ru" sz="1550">
                <a:solidFill>
                  <a:srgbClr val="4A90E2"/>
                </a:solidFill>
                <a:latin typeface="Poppins"/>
                <a:ea typeface="Poppins"/>
                <a:cs typeface="Poppins"/>
                <a:sym typeface="Poppins"/>
              </a:rPr>
              <a:t> </a:t>
            </a:r>
            <a:r>
              <a:rPr i="0" lang="ru" sz="1550" u="none" cap="none" strike="noStrike">
                <a:solidFill>
                  <a:schemeClr val="dk1"/>
                </a:solidFill>
                <a:latin typeface="Poppins"/>
                <a:ea typeface="Poppins"/>
                <a:cs typeface="Poppins"/>
                <a:sym typeface="Poppins"/>
              </a:rPr>
              <a:t>System Prompt</a:t>
            </a:r>
            <a:endParaRPr sz="1550">
              <a:solidFill>
                <a:schemeClr val="dk1"/>
              </a:solidFill>
              <a:latin typeface="Poppins"/>
              <a:ea typeface="Poppins"/>
              <a:cs typeface="Poppins"/>
              <a:sym typeface="Poppins"/>
            </a:endParaRPr>
          </a:p>
        </p:txBody>
      </p:sp>
      <p:sp>
        <p:nvSpPr>
          <p:cNvPr id="812" name="Google Shape;812;p51"/>
          <p:cNvSpPr/>
          <p:nvPr/>
        </p:nvSpPr>
        <p:spPr>
          <a:xfrm>
            <a:off x="666077" y="1617798"/>
            <a:ext cx="3504600" cy="14100"/>
          </a:xfrm>
          <a:prstGeom prst="rect">
            <a:avLst/>
          </a:prstGeom>
          <a:solidFill>
            <a:srgbClr val="DEE2E6"/>
          </a:solidFill>
          <a:ln>
            <a:noFill/>
          </a:ln>
        </p:spPr>
        <p:txBody>
          <a:bodyPr anchorCtr="0" anchor="ctr" bIns="33425" lIns="66875" spcFirstLastPara="1" rIns="66875" wrap="square" tIns="33425">
            <a:noAutofit/>
          </a:bodyPr>
          <a:lstStyle/>
          <a:p>
            <a:pPr indent="0" lvl="0" marL="0" marR="0" rtl="0" algn="ctr">
              <a:spcBef>
                <a:spcPts val="0"/>
              </a:spcBef>
              <a:spcAft>
                <a:spcPts val="0"/>
              </a:spcAft>
              <a:buNone/>
            </a:pPr>
            <a:r>
              <a:t/>
            </a:r>
            <a:endParaRPr b="0" i="0" sz="1316" u="none" cap="none" strike="noStrike">
              <a:solidFill>
                <a:srgbClr val="000000"/>
              </a:solidFill>
              <a:latin typeface="Calibri"/>
              <a:ea typeface="Calibri"/>
              <a:cs typeface="Calibri"/>
              <a:sym typeface="Calibri"/>
            </a:endParaRPr>
          </a:p>
        </p:txBody>
      </p:sp>
      <p:pic>
        <p:nvPicPr>
          <p:cNvPr descr="image.png" id="813" name="Google Shape;813;p51"/>
          <p:cNvPicPr preferRelativeResize="0"/>
          <p:nvPr/>
        </p:nvPicPr>
        <p:blipFill rotWithShape="1">
          <a:blip r:embed="rId4">
            <a:alphaModFix/>
          </a:blip>
          <a:srcRect b="0" l="0" r="0" t="0"/>
          <a:stretch/>
        </p:blipFill>
        <p:spPr>
          <a:xfrm>
            <a:off x="666077" y="1318183"/>
            <a:ext cx="229937" cy="181163"/>
          </a:xfrm>
          <a:prstGeom prst="rect">
            <a:avLst/>
          </a:prstGeom>
          <a:noFill/>
          <a:ln>
            <a:noFill/>
          </a:ln>
        </p:spPr>
      </p:pic>
      <p:sp>
        <p:nvSpPr>
          <p:cNvPr id="814" name="Google Shape;814;p51"/>
          <p:cNvSpPr txBox="1"/>
          <p:nvPr/>
        </p:nvSpPr>
        <p:spPr>
          <a:xfrm>
            <a:off x="500175" y="1734826"/>
            <a:ext cx="3836400" cy="3927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1020" u="none" cap="none" strike="noStrike">
                <a:solidFill>
                  <a:srgbClr val="343A40"/>
                </a:solidFill>
                <a:latin typeface="Lato"/>
                <a:ea typeface="Lato"/>
                <a:cs typeface="Lato"/>
                <a:sym typeface="Lato"/>
              </a:rPr>
              <a:t>You are an evaluator. You will be given a 'Reference Answer' and a 'Model Answer' for a given prompt.</a:t>
            </a:r>
            <a:endParaRPr sz="1121"/>
          </a:p>
        </p:txBody>
      </p:sp>
      <p:sp>
        <p:nvSpPr>
          <p:cNvPr id="815" name="Google Shape;815;p51"/>
          <p:cNvSpPr txBox="1"/>
          <p:nvPr/>
        </p:nvSpPr>
        <p:spPr>
          <a:xfrm>
            <a:off x="500175" y="2253484"/>
            <a:ext cx="3836400" cy="3927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1" i="0" lang="ru" sz="1020" u="none" cap="none" strike="noStrike">
                <a:solidFill>
                  <a:srgbClr val="0D253F"/>
                </a:solidFill>
                <a:latin typeface="Lato"/>
                <a:ea typeface="Lato"/>
                <a:cs typeface="Lato"/>
                <a:sym typeface="Lato"/>
              </a:rPr>
              <a:t>Your Task:</a:t>
            </a:r>
            <a:r>
              <a:rPr b="0" i="0" lang="ru" sz="1020" u="none" cap="none" strike="noStrike">
                <a:solidFill>
                  <a:srgbClr val="343A40"/>
                </a:solidFill>
                <a:latin typeface="Lato"/>
                <a:ea typeface="Lato"/>
                <a:cs typeface="Lato"/>
                <a:sym typeface="Lato"/>
              </a:rPr>
              <a:t> Score the 'Model Answer' from 1-5 based *only* on its semantic equivalence to the 'Reference Answer'.</a:t>
            </a:r>
            <a:endParaRPr sz="1121"/>
          </a:p>
        </p:txBody>
      </p:sp>
      <p:sp>
        <p:nvSpPr>
          <p:cNvPr id="816" name="Google Shape;816;p51"/>
          <p:cNvSpPr txBox="1"/>
          <p:nvPr/>
        </p:nvSpPr>
        <p:spPr>
          <a:xfrm>
            <a:off x="500175" y="2772142"/>
            <a:ext cx="3836400" cy="1572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1" i="0" lang="ru" sz="1020" u="none" cap="none" strike="noStrike">
                <a:solidFill>
                  <a:srgbClr val="0D253F"/>
                </a:solidFill>
                <a:latin typeface="Lato"/>
                <a:ea typeface="Lato"/>
                <a:cs typeface="Lato"/>
                <a:sym typeface="Lato"/>
              </a:rPr>
              <a:t>Rubric (Meaning):</a:t>
            </a:r>
            <a:endParaRPr sz="1121"/>
          </a:p>
        </p:txBody>
      </p:sp>
      <p:sp>
        <p:nvSpPr>
          <p:cNvPr id="817" name="Google Shape;817;p51"/>
          <p:cNvSpPr txBox="1"/>
          <p:nvPr/>
        </p:nvSpPr>
        <p:spPr>
          <a:xfrm>
            <a:off x="500175" y="4148874"/>
            <a:ext cx="3836400" cy="3927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1020" u="none" cap="none" strike="noStrike">
                <a:solidFill>
                  <a:srgbClr val="343A40"/>
                </a:solidFill>
                <a:latin typeface="Lato"/>
                <a:ea typeface="Lato"/>
                <a:cs typeface="Lato"/>
                <a:sym typeface="Lato"/>
              </a:rPr>
              <a:t>First, provide your reasoning. Then, output the score in the format [[Score: X]].</a:t>
            </a:r>
            <a:endParaRPr sz="1121"/>
          </a:p>
        </p:txBody>
      </p:sp>
      <p:sp>
        <p:nvSpPr>
          <p:cNvPr id="818" name="Google Shape;818;p51"/>
          <p:cNvSpPr txBox="1"/>
          <p:nvPr/>
        </p:nvSpPr>
        <p:spPr>
          <a:xfrm>
            <a:off x="500175" y="3088676"/>
            <a:ext cx="3836400" cy="1572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1020" u="none" cap="none" strike="noStrike">
                <a:solidFill>
                  <a:srgbClr val="343A40"/>
                </a:solidFill>
                <a:latin typeface="Lato"/>
                <a:ea typeface="Lato"/>
                <a:cs typeface="Lato"/>
                <a:sym typeface="Lato"/>
              </a:rPr>
              <a:t>• </a:t>
            </a:r>
            <a:r>
              <a:rPr b="1" i="0" lang="ru" sz="1020" u="none" cap="none" strike="noStrike">
                <a:solidFill>
                  <a:srgbClr val="0D253F"/>
                </a:solidFill>
                <a:latin typeface="Lato"/>
                <a:ea typeface="Lato"/>
                <a:cs typeface="Lato"/>
                <a:sym typeface="Lato"/>
              </a:rPr>
              <a:t>[1]:</a:t>
            </a:r>
            <a:r>
              <a:rPr b="0" i="0" lang="ru" sz="1020" u="none" cap="none" strike="noStrike">
                <a:solidFill>
                  <a:srgbClr val="343A40"/>
                </a:solidFill>
                <a:latin typeface="Lato"/>
                <a:ea typeface="Lato"/>
                <a:cs typeface="Lato"/>
                <a:sym typeface="Lato"/>
              </a:rPr>
              <a:t> Contradicts the reference.</a:t>
            </a:r>
            <a:endParaRPr sz="1121"/>
          </a:p>
        </p:txBody>
      </p:sp>
      <p:sp>
        <p:nvSpPr>
          <p:cNvPr id="819" name="Google Shape;819;p51"/>
          <p:cNvSpPr txBox="1"/>
          <p:nvPr/>
        </p:nvSpPr>
        <p:spPr>
          <a:xfrm>
            <a:off x="500175" y="3359446"/>
            <a:ext cx="3836400" cy="1572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1020" u="none" cap="none" strike="noStrike">
                <a:solidFill>
                  <a:srgbClr val="343A40"/>
                </a:solidFill>
                <a:latin typeface="Lato"/>
                <a:ea typeface="Lato"/>
                <a:cs typeface="Lato"/>
                <a:sym typeface="Lato"/>
              </a:rPr>
              <a:t>• </a:t>
            </a:r>
            <a:r>
              <a:rPr b="1" i="0" lang="ru" sz="1020" u="none" cap="none" strike="noStrike">
                <a:solidFill>
                  <a:srgbClr val="0D253F"/>
                </a:solidFill>
                <a:latin typeface="Lato"/>
                <a:ea typeface="Lato"/>
                <a:cs typeface="Lato"/>
                <a:sym typeface="Lato"/>
              </a:rPr>
              <a:t>[3]:</a:t>
            </a:r>
            <a:r>
              <a:rPr b="0" i="0" lang="ru" sz="1020" u="none" cap="none" strike="noStrike">
                <a:solidFill>
                  <a:srgbClr val="343A40"/>
                </a:solidFill>
                <a:latin typeface="Lato"/>
                <a:ea typeface="Lato"/>
                <a:cs typeface="Lato"/>
                <a:sym typeface="Lato"/>
              </a:rPr>
              <a:t> Captures some, but not all, of the reference's meaning.</a:t>
            </a:r>
            <a:endParaRPr sz="1121"/>
          </a:p>
        </p:txBody>
      </p:sp>
      <p:sp>
        <p:nvSpPr>
          <p:cNvPr id="820" name="Google Shape;820;p51"/>
          <p:cNvSpPr txBox="1"/>
          <p:nvPr/>
        </p:nvSpPr>
        <p:spPr>
          <a:xfrm>
            <a:off x="500175" y="3630216"/>
            <a:ext cx="3836400" cy="392700"/>
          </a:xfrm>
          <a:prstGeom prst="rect">
            <a:avLst/>
          </a:prstGeom>
          <a:noFill/>
          <a:ln>
            <a:noFill/>
          </a:ln>
        </p:spPr>
        <p:txBody>
          <a:bodyPr anchorCtr="0" anchor="t" bIns="0" lIns="0" spcFirstLastPara="1" rIns="0" wrap="square" tIns="0">
            <a:spAutoFit/>
          </a:bodyPr>
          <a:lstStyle/>
          <a:p>
            <a:pPr indent="0" lvl="0" marL="0" marR="0" rtl="0" algn="l">
              <a:lnSpc>
                <a:spcPct val="149960"/>
              </a:lnSpc>
              <a:spcBef>
                <a:spcPts val="0"/>
              </a:spcBef>
              <a:spcAft>
                <a:spcPts val="0"/>
              </a:spcAft>
              <a:buNone/>
            </a:pPr>
            <a:r>
              <a:rPr b="0" i="0" lang="ru" sz="1020" u="none" cap="none" strike="noStrike">
                <a:solidFill>
                  <a:srgbClr val="343A40"/>
                </a:solidFill>
                <a:latin typeface="Lato"/>
                <a:ea typeface="Lato"/>
                <a:cs typeface="Lato"/>
                <a:sym typeface="Lato"/>
              </a:rPr>
              <a:t>• </a:t>
            </a:r>
            <a:r>
              <a:rPr b="1" i="0" lang="ru" sz="1020" u="none" cap="none" strike="noStrike">
                <a:solidFill>
                  <a:srgbClr val="0D253F"/>
                </a:solidFill>
                <a:latin typeface="Lato"/>
                <a:ea typeface="Lato"/>
                <a:cs typeface="Lato"/>
                <a:sym typeface="Lato"/>
              </a:rPr>
              <a:t>[5]:</a:t>
            </a:r>
            <a:r>
              <a:rPr b="0" i="0" lang="ru" sz="1020" u="none" cap="none" strike="noStrike">
                <a:solidFill>
                  <a:srgbClr val="343A40"/>
                </a:solidFill>
                <a:latin typeface="Lato"/>
                <a:ea typeface="Lato"/>
                <a:cs typeface="Lato"/>
                <a:sym typeface="Lato"/>
              </a:rPr>
              <a:t> Captures all of the reference's meaning. Paraphrasing is acceptable.</a:t>
            </a:r>
            <a:endParaRPr sz="1121"/>
          </a:p>
        </p:txBody>
      </p:sp>
      <p:pic>
        <p:nvPicPr>
          <p:cNvPr descr="image.png" id="821" name="Google Shape;821;p51"/>
          <p:cNvPicPr preferRelativeResize="0"/>
          <p:nvPr/>
        </p:nvPicPr>
        <p:blipFill rotWithShape="1">
          <a:blip r:embed="rId5">
            <a:alphaModFix/>
          </a:blip>
          <a:srcRect b="0" l="0" r="0" t="0"/>
          <a:stretch/>
        </p:blipFill>
        <p:spPr>
          <a:xfrm>
            <a:off x="4741576" y="1028800"/>
            <a:ext cx="4283098" cy="3869949"/>
          </a:xfrm>
          <a:prstGeom prst="rect">
            <a:avLst/>
          </a:prstGeom>
          <a:noFill/>
          <a:ln>
            <a:noFill/>
          </a:ln>
        </p:spPr>
      </p:pic>
      <p:sp>
        <p:nvSpPr>
          <p:cNvPr id="822" name="Google Shape;822;p51"/>
          <p:cNvSpPr txBox="1"/>
          <p:nvPr/>
        </p:nvSpPr>
        <p:spPr>
          <a:xfrm>
            <a:off x="4976579" y="1263802"/>
            <a:ext cx="3813300" cy="153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ru" sz="1000" u="none" cap="none" strike="noStrike">
                <a:solidFill>
                  <a:srgbClr val="0D253F"/>
                </a:solidFill>
                <a:latin typeface="Poppins"/>
                <a:ea typeface="Poppins"/>
                <a:cs typeface="Poppins"/>
                <a:sym typeface="Poppins"/>
              </a:rPr>
              <a:t>User Input:</a:t>
            </a:r>
            <a:endParaRPr sz="1000"/>
          </a:p>
        </p:txBody>
      </p:sp>
      <p:sp>
        <p:nvSpPr>
          <p:cNvPr id="823" name="Google Shape;823;p51"/>
          <p:cNvSpPr txBox="1"/>
          <p:nvPr/>
        </p:nvSpPr>
        <p:spPr>
          <a:xfrm>
            <a:off x="4976579" y="2787524"/>
            <a:ext cx="3813300" cy="1539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ru" sz="1000" u="none" cap="none" strike="noStrike">
                <a:solidFill>
                  <a:srgbClr val="0D253F"/>
                </a:solidFill>
                <a:latin typeface="Poppins"/>
                <a:ea typeface="Poppins"/>
                <a:cs typeface="Poppins"/>
                <a:sym typeface="Poppins"/>
              </a:rPr>
              <a:t>LLM Judge Output:</a:t>
            </a:r>
            <a:endParaRPr sz="1000"/>
          </a:p>
        </p:txBody>
      </p:sp>
      <p:sp>
        <p:nvSpPr>
          <p:cNvPr id="824" name="Google Shape;824;p51"/>
          <p:cNvSpPr txBox="1"/>
          <p:nvPr/>
        </p:nvSpPr>
        <p:spPr>
          <a:xfrm>
            <a:off x="5097870" y="3212043"/>
            <a:ext cx="3570300" cy="764100"/>
          </a:xfrm>
          <a:prstGeom prst="rect">
            <a:avLst/>
          </a:prstGeom>
          <a:noFill/>
          <a:ln>
            <a:noFill/>
          </a:ln>
        </p:spPr>
        <p:txBody>
          <a:bodyPr anchorCtr="0" anchor="t" bIns="0" lIns="0" spcFirstLastPara="1" rIns="0" wrap="square" tIns="0">
            <a:spAutoFit/>
          </a:bodyPr>
          <a:lstStyle/>
          <a:p>
            <a:pPr indent="0" lvl="0" marL="0" marR="0" rtl="0" algn="l">
              <a:lnSpc>
                <a:spcPct val="139916"/>
              </a:lnSpc>
              <a:spcBef>
                <a:spcPts val="0"/>
              </a:spcBef>
              <a:spcAft>
                <a:spcPts val="0"/>
              </a:spcAft>
              <a:buNone/>
            </a:pPr>
            <a:r>
              <a:rPr b="1" i="1" lang="ru" sz="955" u="none" cap="none" strike="noStrike">
                <a:solidFill>
                  <a:srgbClr val="0D253F"/>
                </a:solidFill>
                <a:latin typeface="Arial"/>
                <a:ea typeface="Arial"/>
                <a:cs typeface="Arial"/>
                <a:sym typeface="Arial"/>
              </a:rPr>
              <a:t>Reasoning:</a:t>
            </a:r>
            <a:r>
              <a:rPr b="0" i="1" lang="ru" sz="955" u="none" cap="none" strike="noStrike">
                <a:solidFill>
                  <a:srgbClr val="0C5460"/>
                </a:solidFill>
                <a:latin typeface="Arial"/>
                <a:ea typeface="Arial"/>
                <a:cs typeface="Arial"/>
                <a:sym typeface="Arial"/>
              </a:rPr>
              <a:t> The model's answer uses simpler language ("writes down what you say") but it is a correct and complete paraphrase of the reference ("converting spoken language into written text"). It fully captures the semantic meaning.</a:t>
            </a:r>
            <a:endParaRPr sz="1114"/>
          </a:p>
        </p:txBody>
      </p:sp>
      <p:sp>
        <p:nvSpPr>
          <p:cNvPr id="825" name="Google Shape;825;p51"/>
          <p:cNvSpPr txBox="1"/>
          <p:nvPr/>
        </p:nvSpPr>
        <p:spPr>
          <a:xfrm>
            <a:off x="5097870" y="4250245"/>
            <a:ext cx="3570300" cy="1539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i="0" lang="ru" sz="1000" u="none" cap="none" strike="noStrike">
                <a:solidFill>
                  <a:schemeClr val="dk1"/>
                </a:solidFill>
                <a:latin typeface="Poppins"/>
                <a:ea typeface="Poppins"/>
                <a:cs typeface="Poppins"/>
                <a:sym typeface="Poppins"/>
              </a:rPr>
              <a:t>[[Score: 5]]</a:t>
            </a:r>
            <a:endParaRPr sz="1000">
              <a:solidFill>
                <a:schemeClr val="dk1"/>
              </a:solidFill>
            </a:endParaRPr>
          </a:p>
        </p:txBody>
      </p:sp>
      <p:sp>
        <p:nvSpPr>
          <p:cNvPr id="826" name="Google Shape;826;p51"/>
          <p:cNvSpPr/>
          <p:nvPr/>
        </p:nvSpPr>
        <p:spPr>
          <a:xfrm>
            <a:off x="5097870" y="4174438"/>
            <a:ext cx="3570300" cy="7800"/>
          </a:xfrm>
          <a:prstGeom prst="rect">
            <a:avLst/>
          </a:prstGeom>
          <a:solidFill>
            <a:srgbClr val="B3E0FF"/>
          </a:solidFill>
          <a:ln>
            <a:noFill/>
          </a:ln>
        </p:spPr>
        <p:txBody>
          <a:bodyPr anchorCtr="0" anchor="ctr" bIns="36375" lIns="72775" spcFirstLastPara="1" rIns="72775" wrap="square" tIns="36375">
            <a:noAutofit/>
          </a:bodyPr>
          <a:lstStyle/>
          <a:p>
            <a:pPr indent="0" lvl="0" marL="0" marR="0" rtl="0" algn="ctr">
              <a:spcBef>
                <a:spcPts val="0"/>
              </a:spcBef>
              <a:spcAft>
                <a:spcPts val="0"/>
              </a:spcAft>
              <a:buNone/>
            </a:pPr>
            <a:r>
              <a:t/>
            </a:r>
            <a:endParaRPr b="0" i="0" sz="1432" u="none" cap="none" strike="noStrike">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LLM-as-a-Judge</a:t>
            </a:r>
            <a:endParaRPr>
              <a:latin typeface="Poppins"/>
              <a:ea typeface="Poppins"/>
              <a:cs typeface="Poppins"/>
              <a:sym typeface="Poppins"/>
            </a:endParaRPr>
          </a:p>
        </p:txBody>
      </p:sp>
      <p:pic>
        <p:nvPicPr>
          <p:cNvPr id="832" name="Google Shape;832;p52" title="Screenshot 2025-11-11 at 23.33.37.png"/>
          <p:cNvPicPr preferRelativeResize="0"/>
          <p:nvPr/>
        </p:nvPicPr>
        <p:blipFill>
          <a:blip r:embed="rId3">
            <a:alphaModFix/>
          </a:blip>
          <a:stretch>
            <a:fillRect/>
          </a:stretch>
        </p:blipFill>
        <p:spPr>
          <a:xfrm>
            <a:off x="0" y="921450"/>
            <a:ext cx="5205295" cy="3820974"/>
          </a:xfrm>
          <a:prstGeom prst="rect">
            <a:avLst/>
          </a:prstGeom>
          <a:noFill/>
          <a:ln>
            <a:noFill/>
          </a:ln>
        </p:spPr>
      </p:pic>
      <p:pic>
        <p:nvPicPr>
          <p:cNvPr id="833" name="Google Shape;833;p52" title="Screenshot 2025-11-11 at 23.34.43.png"/>
          <p:cNvPicPr preferRelativeResize="0"/>
          <p:nvPr/>
        </p:nvPicPr>
        <p:blipFill>
          <a:blip r:embed="rId4">
            <a:alphaModFix/>
          </a:blip>
          <a:stretch>
            <a:fillRect/>
          </a:stretch>
        </p:blipFill>
        <p:spPr>
          <a:xfrm>
            <a:off x="4827451" y="1071500"/>
            <a:ext cx="4078399" cy="3000491"/>
          </a:xfrm>
          <a:prstGeom prst="rect">
            <a:avLst/>
          </a:prstGeom>
          <a:noFill/>
          <a:ln>
            <a:noFill/>
          </a:ln>
        </p:spPr>
      </p:pic>
      <p:sp>
        <p:nvSpPr>
          <p:cNvPr id="834" name="Google Shape;834;p52"/>
          <p:cNvSpPr txBox="1"/>
          <p:nvPr/>
        </p:nvSpPr>
        <p:spPr>
          <a:xfrm>
            <a:off x="7080350" y="4691050"/>
            <a:ext cx="1825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600" u="sng">
                <a:solidFill>
                  <a:schemeClr val="hlink"/>
                </a:solidFill>
                <a:hlinkClick r:id="rId5"/>
              </a:rPr>
              <a:t>https://arxiv.org/pdf/2411.15594v6</a:t>
            </a:r>
            <a:endParaRPr sz="6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LLM-as-a-Judge: Response Empathicity Case</a:t>
            </a:r>
            <a:endParaRPr>
              <a:latin typeface="Poppins"/>
              <a:ea typeface="Poppins"/>
              <a:cs typeface="Poppins"/>
              <a:sym typeface="Poppins"/>
            </a:endParaRPr>
          </a:p>
        </p:txBody>
      </p:sp>
      <p:sp>
        <p:nvSpPr>
          <p:cNvPr id="840" name="Google Shape;840;p53"/>
          <p:cNvSpPr txBox="1"/>
          <p:nvPr/>
        </p:nvSpPr>
        <p:spPr>
          <a:xfrm>
            <a:off x="7080350" y="4691050"/>
            <a:ext cx="1825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600" u="sng">
                <a:solidFill>
                  <a:schemeClr val="hlink"/>
                </a:solidFill>
                <a:hlinkClick r:id="rId3"/>
              </a:rPr>
              <a:t>https://arxiv.org/pdf/2406.03872v1</a:t>
            </a:r>
            <a:endParaRPr sz="600"/>
          </a:p>
        </p:txBody>
      </p:sp>
      <p:pic>
        <p:nvPicPr>
          <p:cNvPr id="841" name="Google Shape;841;p53" title="Screenshot 2025-11-11 at 23.39.07.png"/>
          <p:cNvPicPr preferRelativeResize="0"/>
          <p:nvPr/>
        </p:nvPicPr>
        <p:blipFill>
          <a:blip r:embed="rId4">
            <a:alphaModFix/>
          </a:blip>
          <a:stretch>
            <a:fillRect/>
          </a:stretch>
        </p:blipFill>
        <p:spPr>
          <a:xfrm>
            <a:off x="3659675" y="938350"/>
            <a:ext cx="5349365" cy="3820975"/>
          </a:xfrm>
          <a:prstGeom prst="rect">
            <a:avLst/>
          </a:prstGeom>
          <a:noFill/>
          <a:ln>
            <a:noFill/>
          </a:ln>
        </p:spPr>
      </p:pic>
      <p:sp>
        <p:nvSpPr>
          <p:cNvPr id="842" name="Google Shape;842;p53"/>
          <p:cNvSpPr/>
          <p:nvPr/>
        </p:nvSpPr>
        <p:spPr>
          <a:xfrm>
            <a:off x="406975" y="1372675"/>
            <a:ext cx="3125100" cy="3171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843" name="Google Shape;843;p53"/>
          <p:cNvSpPr txBox="1"/>
          <p:nvPr/>
        </p:nvSpPr>
        <p:spPr>
          <a:xfrm>
            <a:off x="309400" y="1500125"/>
            <a:ext cx="2857800" cy="611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ru">
                <a:solidFill>
                  <a:schemeClr val="dk1"/>
                </a:solidFill>
              </a:rPr>
              <a:t>Synthetic Emotion-Aware Speech Instruction dataset</a:t>
            </a:r>
            <a:endParaRPr>
              <a:solidFill>
                <a:schemeClr val="dk1"/>
              </a:solidFill>
            </a:endParaRPr>
          </a:p>
        </p:txBody>
      </p:sp>
      <p:sp>
        <p:nvSpPr>
          <p:cNvPr id="844" name="Google Shape;844;p53"/>
          <p:cNvSpPr txBox="1"/>
          <p:nvPr/>
        </p:nvSpPr>
        <p:spPr>
          <a:xfrm>
            <a:off x="445525" y="2024200"/>
            <a:ext cx="3048000" cy="611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AutoNum type="arabicPeriod"/>
            </a:pPr>
            <a:r>
              <a:rPr lang="ru">
                <a:solidFill>
                  <a:schemeClr val="dk1"/>
                </a:solidFill>
              </a:rPr>
              <a:t>Generate plausible emotion label for text sample with LLM</a:t>
            </a:r>
            <a:endParaRPr>
              <a:solidFill>
                <a:schemeClr val="dk1"/>
              </a:solidFill>
            </a:endParaRPr>
          </a:p>
          <a:p>
            <a:pPr indent="0" lvl="0" marL="9144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ru">
                <a:solidFill>
                  <a:schemeClr val="dk1"/>
                </a:solidFill>
              </a:rPr>
              <a:t>Synthesize Instruction with Emotional TTS</a:t>
            </a:r>
            <a:endParaRPr>
              <a:solidFill>
                <a:schemeClr val="dk1"/>
              </a:solidFill>
            </a:endParaRPr>
          </a:p>
          <a:p>
            <a:pPr indent="0" lvl="0" marL="9144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ru">
                <a:solidFill>
                  <a:schemeClr val="dk1"/>
                </a:solidFill>
              </a:rPr>
              <a:t>Assess AudioLLM out with Empathy-targeted prompt</a:t>
            </a:r>
            <a:endParaRPr>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LLM-as-a-Judge: Response Empathicity Case</a:t>
            </a:r>
            <a:endParaRPr>
              <a:latin typeface="Poppins"/>
              <a:ea typeface="Poppins"/>
              <a:cs typeface="Poppins"/>
              <a:sym typeface="Poppins"/>
            </a:endParaRPr>
          </a:p>
        </p:txBody>
      </p:sp>
      <p:sp>
        <p:nvSpPr>
          <p:cNvPr id="850" name="Google Shape;850;p54"/>
          <p:cNvSpPr txBox="1"/>
          <p:nvPr/>
        </p:nvSpPr>
        <p:spPr>
          <a:xfrm>
            <a:off x="7080350" y="4691050"/>
            <a:ext cx="18255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600" u="sng">
                <a:solidFill>
                  <a:schemeClr val="hlink"/>
                </a:solidFill>
                <a:hlinkClick r:id="rId3"/>
              </a:rPr>
              <a:t>https://arxiv.org/pdf/2406.03872v1</a:t>
            </a:r>
            <a:endParaRPr sz="600"/>
          </a:p>
        </p:txBody>
      </p:sp>
      <p:sp>
        <p:nvSpPr>
          <p:cNvPr id="851" name="Google Shape;851;p54"/>
          <p:cNvSpPr/>
          <p:nvPr/>
        </p:nvSpPr>
        <p:spPr>
          <a:xfrm>
            <a:off x="406975" y="1372675"/>
            <a:ext cx="3125100" cy="31716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852" name="Google Shape;852;p54"/>
          <p:cNvSpPr txBox="1"/>
          <p:nvPr/>
        </p:nvSpPr>
        <p:spPr>
          <a:xfrm>
            <a:off x="309400" y="1500125"/>
            <a:ext cx="2857800" cy="6114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ru">
                <a:solidFill>
                  <a:schemeClr val="dk1"/>
                </a:solidFill>
              </a:rPr>
              <a:t>Synthetic Emotion-Aware Speech Instruction dataset</a:t>
            </a:r>
            <a:endParaRPr>
              <a:solidFill>
                <a:schemeClr val="dk1"/>
              </a:solidFill>
            </a:endParaRPr>
          </a:p>
        </p:txBody>
      </p:sp>
      <p:sp>
        <p:nvSpPr>
          <p:cNvPr id="853" name="Google Shape;853;p54"/>
          <p:cNvSpPr txBox="1"/>
          <p:nvPr/>
        </p:nvSpPr>
        <p:spPr>
          <a:xfrm>
            <a:off x="445525" y="2024200"/>
            <a:ext cx="3048000" cy="611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AutoNum type="arabicPeriod"/>
            </a:pPr>
            <a:r>
              <a:rPr lang="ru">
                <a:solidFill>
                  <a:schemeClr val="dk1"/>
                </a:solidFill>
              </a:rPr>
              <a:t>Generate plausible emotion label for text sample with LLM</a:t>
            </a:r>
            <a:endParaRPr>
              <a:solidFill>
                <a:schemeClr val="dk1"/>
              </a:solidFill>
            </a:endParaRPr>
          </a:p>
          <a:p>
            <a:pPr indent="0" lvl="0" marL="9144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ru">
                <a:solidFill>
                  <a:schemeClr val="dk1"/>
                </a:solidFill>
              </a:rPr>
              <a:t>Synthesize Instruction with Emotional TTS</a:t>
            </a:r>
            <a:endParaRPr>
              <a:solidFill>
                <a:schemeClr val="dk1"/>
              </a:solidFill>
            </a:endParaRPr>
          </a:p>
          <a:p>
            <a:pPr indent="0" lvl="0" marL="9144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ru">
                <a:solidFill>
                  <a:schemeClr val="dk1"/>
                </a:solidFill>
              </a:rPr>
              <a:t>Assess AudioLLM out with Empathy-targeted prompt</a:t>
            </a:r>
            <a:endParaRPr>
              <a:solidFill>
                <a:schemeClr val="dk1"/>
              </a:solidFill>
            </a:endParaRPr>
          </a:p>
        </p:txBody>
      </p:sp>
      <p:pic>
        <p:nvPicPr>
          <p:cNvPr id="854" name="Google Shape;854;p54" title="Screenshot 2025-11-11 at 23.50.15.png"/>
          <p:cNvPicPr preferRelativeResize="0"/>
          <p:nvPr/>
        </p:nvPicPr>
        <p:blipFill>
          <a:blip r:embed="rId4">
            <a:alphaModFix/>
          </a:blip>
          <a:stretch>
            <a:fillRect/>
          </a:stretch>
        </p:blipFill>
        <p:spPr>
          <a:xfrm>
            <a:off x="4073425" y="1408575"/>
            <a:ext cx="4403849" cy="27491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55"/>
          <p:cNvSpPr/>
          <p:nvPr/>
        </p:nvSpPr>
        <p:spPr>
          <a:xfrm>
            <a:off x="3703950" y="1550550"/>
            <a:ext cx="53736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0" name="Google Shape;860;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Architecture</a:t>
            </a:r>
            <a:endParaRPr>
              <a:latin typeface="Poppins"/>
              <a:ea typeface="Poppins"/>
              <a:cs typeface="Poppins"/>
              <a:sym typeface="Poppins"/>
            </a:endParaRPr>
          </a:p>
        </p:txBody>
      </p:sp>
      <p:sp>
        <p:nvSpPr>
          <p:cNvPr id="861" name="Google Shape;861;p55"/>
          <p:cNvSpPr txBox="1"/>
          <p:nvPr/>
        </p:nvSpPr>
        <p:spPr>
          <a:xfrm>
            <a:off x="3880009" y="3823900"/>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Text embeddings</a:t>
            </a:r>
            <a:endParaRPr sz="1200">
              <a:solidFill>
                <a:schemeClr val="dk1"/>
              </a:solidFill>
              <a:latin typeface="Poppins"/>
              <a:ea typeface="Poppins"/>
              <a:cs typeface="Poppins"/>
              <a:sym typeface="Poppins"/>
            </a:endParaRPr>
          </a:p>
        </p:txBody>
      </p:sp>
      <p:sp>
        <p:nvSpPr>
          <p:cNvPr id="862" name="Google Shape;862;p55"/>
          <p:cNvSpPr/>
          <p:nvPr/>
        </p:nvSpPr>
        <p:spPr>
          <a:xfrm rot="-5400000">
            <a:off x="6188587" y="2947300"/>
            <a:ext cx="149400" cy="1603800"/>
          </a:xfrm>
          <a:prstGeom prst="rightBrace">
            <a:avLst>
              <a:gd fmla="val 50000" name="adj1"/>
              <a:gd fmla="val 50000" name="adj2"/>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63" name="Google Shape;863;p55"/>
          <p:cNvCxnSpPr>
            <a:stCxn id="862" idx="1"/>
          </p:cNvCxnSpPr>
          <p:nvPr/>
        </p:nvCxnSpPr>
        <p:spPr>
          <a:xfrm flipH="1" rot="10800000">
            <a:off x="6263287" y="3467200"/>
            <a:ext cx="3900" cy="207300"/>
          </a:xfrm>
          <a:prstGeom prst="straightConnector1">
            <a:avLst/>
          </a:prstGeom>
          <a:noFill/>
          <a:ln cap="flat" cmpd="sng" w="9525">
            <a:solidFill>
              <a:schemeClr val="dk1"/>
            </a:solidFill>
            <a:prstDash val="dash"/>
            <a:round/>
            <a:headEnd len="med" w="med" type="none"/>
            <a:tailEnd len="med" w="med" type="triangle"/>
          </a:ln>
        </p:spPr>
      </p:cxnSp>
      <p:sp>
        <p:nvSpPr>
          <p:cNvPr id="864" name="Google Shape;864;p55"/>
          <p:cNvSpPr/>
          <p:nvPr/>
        </p:nvSpPr>
        <p:spPr>
          <a:xfrm>
            <a:off x="5455701"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0</a:t>
            </a:r>
            <a:endParaRPr sz="600"/>
          </a:p>
        </p:txBody>
      </p:sp>
      <p:sp>
        <p:nvSpPr>
          <p:cNvPr id="865" name="Google Shape;865;p55"/>
          <p:cNvSpPr/>
          <p:nvPr/>
        </p:nvSpPr>
        <p:spPr>
          <a:xfrm>
            <a:off x="5740214"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1000"/>
          </a:p>
        </p:txBody>
      </p:sp>
      <p:sp>
        <p:nvSpPr>
          <p:cNvPr id="866" name="Google Shape;866;p55"/>
          <p:cNvSpPr/>
          <p:nvPr/>
        </p:nvSpPr>
        <p:spPr>
          <a:xfrm>
            <a:off x="6024728"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867" name="Google Shape;867;p55"/>
          <p:cNvSpPr/>
          <p:nvPr/>
        </p:nvSpPr>
        <p:spPr>
          <a:xfrm>
            <a:off x="6309242"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868" name="Google Shape;868;p55"/>
          <p:cNvSpPr/>
          <p:nvPr/>
        </p:nvSpPr>
        <p:spPr>
          <a:xfrm>
            <a:off x="6593755"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869" name="Google Shape;869;p55"/>
          <p:cNvSpPr/>
          <p:nvPr/>
        </p:nvSpPr>
        <p:spPr>
          <a:xfrm>
            <a:off x="6878269"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870" name="Google Shape;870;p55"/>
          <p:cNvSpPr/>
          <p:nvPr/>
        </p:nvSpPr>
        <p:spPr>
          <a:xfrm>
            <a:off x="5463133" y="433432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0</a:t>
            </a:r>
            <a:endParaRPr sz="1000"/>
          </a:p>
        </p:txBody>
      </p:sp>
      <p:sp>
        <p:nvSpPr>
          <p:cNvPr id="871" name="Google Shape;871;p55"/>
          <p:cNvSpPr/>
          <p:nvPr/>
        </p:nvSpPr>
        <p:spPr>
          <a:xfrm>
            <a:off x="5747647" y="433432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1</a:t>
            </a:r>
            <a:endParaRPr sz="1000"/>
          </a:p>
        </p:txBody>
      </p:sp>
      <p:sp>
        <p:nvSpPr>
          <p:cNvPr id="872" name="Google Shape;872;p55"/>
          <p:cNvSpPr txBox="1"/>
          <p:nvPr/>
        </p:nvSpPr>
        <p:spPr>
          <a:xfrm>
            <a:off x="3880009" y="4334325"/>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Text tokens</a:t>
            </a:r>
            <a:endParaRPr sz="1200">
              <a:solidFill>
                <a:schemeClr val="dk1"/>
              </a:solidFill>
              <a:latin typeface="Poppins"/>
              <a:ea typeface="Poppins"/>
              <a:cs typeface="Poppins"/>
              <a:sym typeface="Poppins"/>
            </a:endParaRPr>
          </a:p>
        </p:txBody>
      </p:sp>
      <p:cxnSp>
        <p:nvCxnSpPr>
          <p:cNvPr id="873" name="Google Shape;873;p55"/>
          <p:cNvCxnSpPr/>
          <p:nvPr/>
        </p:nvCxnSpPr>
        <p:spPr>
          <a:xfrm rot="10800000">
            <a:off x="5539358" y="411317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874" name="Google Shape;874;p55"/>
          <p:cNvCxnSpPr/>
          <p:nvPr/>
        </p:nvCxnSpPr>
        <p:spPr>
          <a:xfrm rot="10800000">
            <a:off x="5831316" y="411502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875" name="Google Shape;875;p55"/>
          <p:cNvCxnSpPr/>
          <p:nvPr/>
        </p:nvCxnSpPr>
        <p:spPr>
          <a:xfrm rot="10800000">
            <a:off x="6115830" y="411502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876" name="Google Shape;876;p55"/>
          <p:cNvCxnSpPr/>
          <p:nvPr/>
        </p:nvCxnSpPr>
        <p:spPr>
          <a:xfrm rot="10800000">
            <a:off x="6392899" y="411317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877" name="Google Shape;877;p55"/>
          <p:cNvCxnSpPr/>
          <p:nvPr/>
        </p:nvCxnSpPr>
        <p:spPr>
          <a:xfrm rot="10800000">
            <a:off x="6684800" y="4115025"/>
            <a:ext cx="2400" cy="219300"/>
          </a:xfrm>
          <a:prstGeom prst="straightConnector1">
            <a:avLst/>
          </a:prstGeom>
          <a:noFill/>
          <a:ln cap="flat" cmpd="sng" w="9525">
            <a:solidFill>
              <a:schemeClr val="dk1"/>
            </a:solidFill>
            <a:prstDash val="dash"/>
            <a:round/>
            <a:headEnd len="med" w="med" type="none"/>
            <a:tailEnd len="med" w="med" type="triangle"/>
          </a:ln>
        </p:spPr>
      </p:cxnSp>
      <p:cxnSp>
        <p:nvCxnSpPr>
          <p:cNvPr id="878" name="Google Shape;878;p55"/>
          <p:cNvCxnSpPr/>
          <p:nvPr/>
        </p:nvCxnSpPr>
        <p:spPr>
          <a:xfrm rot="10800000">
            <a:off x="6974301" y="4113175"/>
            <a:ext cx="2400" cy="219300"/>
          </a:xfrm>
          <a:prstGeom prst="straightConnector1">
            <a:avLst/>
          </a:prstGeom>
          <a:noFill/>
          <a:ln cap="flat" cmpd="sng" w="9525">
            <a:solidFill>
              <a:schemeClr val="dk1"/>
            </a:solidFill>
            <a:prstDash val="dash"/>
            <a:round/>
            <a:headEnd len="med" w="med" type="none"/>
            <a:tailEnd len="med" w="med" type="triangle"/>
          </a:ln>
        </p:spPr>
      </p:cxnSp>
      <p:sp>
        <p:nvSpPr>
          <p:cNvPr id="879" name="Google Shape;879;p55"/>
          <p:cNvSpPr/>
          <p:nvPr/>
        </p:nvSpPr>
        <p:spPr>
          <a:xfrm>
            <a:off x="6032161"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2</a:t>
            </a:r>
            <a:endParaRPr sz="1000"/>
          </a:p>
        </p:txBody>
      </p:sp>
      <p:sp>
        <p:nvSpPr>
          <p:cNvPr id="880" name="Google Shape;880;p55"/>
          <p:cNvSpPr/>
          <p:nvPr/>
        </p:nvSpPr>
        <p:spPr>
          <a:xfrm>
            <a:off x="6316674"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3</a:t>
            </a:r>
            <a:endParaRPr sz="1000"/>
          </a:p>
        </p:txBody>
      </p:sp>
      <p:sp>
        <p:nvSpPr>
          <p:cNvPr id="881" name="Google Shape;881;p55"/>
          <p:cNvSpPr/>
          <p:nvPr/>
        </p:nvSpPr>
        <p:spPr>
          <a:xfrm>
            <a:off x="6593743"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4</a:t>
            </a:r>
            <a:endParaRPr sz="1000"/>
          </a:p>
        </p:txBody>
      </p:sp>
      <p:sp>
        <p:nvSpPr>
          <p:cNvPr id="882" name="Google Shape;882;p55"/>
          <p:cNvSpPr/>
          <p:nvPr/>
        </p:nvSpPr>
        <p:spPr>
          <a:xfrm>
            <a:off x="6878257"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5</a:t>
            </a:r>
            <a:endParaRPr sz="1000"/>
          </a:p>
        </p:txBody>
      </p:sp>
      <p:sp>
        <p:nvSpPr>
          <p:cNvPr id="883" name="Google Shape;883;p55"/>
          <p:cNvSpPr/>
          <p:nvPr/>
        </p:nvSpPr>
        <p:spPr>
          <a:xfrm>
            <a:off x="5740214"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600"/>
          </a:p>
        </p:txBody>
      </p:sp>
      <p:sp>
        <p:nvSpPr>
          <p:cNvPr id="884" name="Google Shape;884;p55"/>
          <p:cNvSpPr/>
          <p:nvPr/>
        </p:nvSpPr>
        <p:spPr>
          <a:xfrm>
            <a:off x="6024728"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885" name="Google Shape;885;p55"/>
          <p:cNvSpPr/>
          <p:nvPr/>
        </p:nvSpPr>
        <p:spPr>
          <a:xfrm>
            <a:off x="6309242"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886" name="Google Shape;886;p55"/>
          <p:cNvSpPr/>
          <p:nvPr/>
        </p:nvSpPr>
        <p:spPr>
          <a:xfrm>
            <a:off x="6593755"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887" name="Google Shape;887;p55"/>
          <p:cNvSpPr/>
          <p:nvPr/>
        </p:nvSpPr>
        <p:spPr>
          <a:xfrm>
            <a:off x="6878269"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888" name="Google Shape;888;p55"/>
          <p:cNvSpPr/>
          <p:nvPr/>
        </p:nvSpPr>
        <p:spPr>
          <a:xfrm>
            <a:off x="7162783"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6</a:t>
            </a:r>
            <a:endParaRPr sz="1000"/>
          </a:p>
        </p:txBody>
      </p:sp>
      <p:sp>
        <p:nvSpPr>
          <p:cNvPr id="889" name="Google Shape;889;p55"/>
          <p:cNvSpPr/>
          <p:nvPr/>
        </p:nvSpPr>
        <p:spPr>
          <a:xfrm>
            <a:off x="4223125" y="2526850"/>
            <a:ext cx="4401600" cy="928800"/>
          </a:xfrm>
          <a:prstGeom prst="roundRect">
            <a:avLst>
              <a:gd fmla="val 16667" name="adj"/>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a:latin typeface="Poppins"/>
                <a:ea typeface="Poppins"/>
                <a:cs typeface="Poppins"/>
                <a:sym typeface="Poppins"/>
              </a:rPr>
              <a:t>LLM Decoder</a:t>
            </a:r>
            <a:endParaRPr>
              <a:latin typeface="Poppins"/>
              <a:ea typeface="Poppins"/>
              <a:cs typeface="Poppins"/>
              <a:sym typeface="Poppins"/>
            </a:endParaRPr>
          </a:p>
        </p:txBody>
      </p:sp>
      <p:sp>
        <p:nvSpPr>
          <p:cNvPr id="890" name="Google Shape;890;p55"/>
          <p:cNvSpPr txBox="1"/>
          <p:nvPr/>
        </p:nvSpPr>
        <p:spPr>
          <a:xfrm>
            <a:off x="3879999" y="2098775"/>
            <a:ext cx="17475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Hidden Embeddings</a:t>
            </a:r>
            <a:endParaRPr sz="1200">
              <a:solidFill>
                <a:schemeClr val="dk1"/>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u" sz="2800">
                <a:latin typeface="Poppins"/>
                <a:ea typeface="Poppins"/>
                <a:cs typeface="Poppins"/>
                <a:sym typeface="Poppins"/>
              </a:rPr>
              <a:t>Why LLM</a:t>
            </a:r>
            <a:endParaRPr sz="2800">
              <a:solidFill>
                <a:srgbClr val="000000"/>
              </a:solidFill>
              <a:latin typeface="Poppins"/>
              <a:ea typeface="Poppins"/>
              <a:cs typeface="Poppins"/>
              <a:sym typeface="Poppins"/>
            </a:endParaRPr>
          </a:p>
        </p:txBody>
      </p:sp>
      <p:sp>
        <p:nvSpPr>
          <p:cNvPr id="97" name="Google Shape;97;p20"/>
          <p:cNvSpPr txBox="1"/>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914400" rtl="0" algn="l">
              <a:lnSpc>
                <a:spcPct val="115000"/>
              </a:lnSpc>
              <a:spcBef>
                <a:spcPts val="0"/>
              </a:spcBef>
              <a:spcAft>
                <a:spcPts val="0"/>
              </a:spcAft>
              <a:buNone/>
            </a:pPr>
            <a:r>
              <a:t/>
            </a:r>
            <a:endParaRPr sz="1800">
              <a:solidFill>
                <a:srgbClr val="595959"/>
              </a:solidFill>
            </a:endParaRPr>
          </a:p>
          <a:p>
            <a:pPr indent="0" lvl="0" marL="914400" rtl="0" algn="l">
              <a:lnSpc>
                <a:spcPct val="115000"/>
              </a:lnSpc>
              <a:spcBef>
                <a:spcPts val="1200"/>
              </a:spcBef>
              <a:spcAft>
                <a:spcPts val="1200"/>
              </a:spcAft>
              <a:buNone/>
            </a:pPr>
            <a:r>
              <a:t/>
            </a:r>
            <a:endParaRPr sz="1800">
              <a:solidFill>
                <a:srgbClr val="595959"/>
              </a:solidFill>
            </a:endParaRPr>
          </a:p>
        </p:txBody>
      </p:sp>
      <p:pic>
        <p:nvPicPr>
          <p:cNvPr descr="image.png" id="98" name="Google Shape;98;p20"/>
          <p:cNvPicPr preferRelativeResize="0"/>
          <p:nvPr/>
        </p:nvPicPr>
        <p:blipFill rotWithShape="1">
          <a:blip r:embed="rId3">
            <a:alphaModFix/>
          </a:blip>
          <a:srcRect b="0" l="0" r="0" t="0"/>
          <a:stretch/>
        </p:blipFill>
        <p:spPr>
          <a:xfrm>
            <a:off x="760725" y="1450825"/>
            <a:ext cx="2365618" cy="2740175"/>
          </a:xfrm>
          <a:prstGeom prst="rect">
            <a:avLst/>
          </a:prstGeom>
          <a:noFill/>
          <a:ln cap="flat" cmpd="sng" w="9525">
            <a:solidFill>
              <a:schemeClr val="lt1"/>
            </a:solidFill>
            <a:prstDash val="solid"/>
            <a:round/>
            <a:headEnd len="sm" w="sm" type="none"/>
            <a:tailEnd len="sm" w="sm" type="none"/>
          </a:ln>
        </p:spPr>
      </p:pic>
      <p:pic>
        <p:nvPicPr>
          <p:cNvPr descr="image.png" id="99" name="Google Shape;99;p20"/>
          <p:cNvPicPr preferRelativeResize="0"/>
          <p:nvPr/>
        </p:nvPicPr>
        <p:blipFill rotWithShape="1">
          <a:blip r:embed="rId4">
            <a:alphaModFix/>
          </a:blip>
          <a:srcRect b="0" l="0" r="0" t="0"/>
          <a:stretch/>
        </p:blipFill>
        <p:spPr>
          <a:xfrm>
            <a:off x="3389190" y="1450825"/>
            <a:ext cx="2365618" cy="2740175"/>
          </a:xfrm>
          <a:prstGeom prst="rect">
            <a:avLst/>
          </a:prstGeom>
          <a:noFill/>
          <a:ln>
            <a:noFill/>
          </a:ln>
        </p:spPr>
      </p:pic>
      <p:pic>
        <p:nvPicPr>
          <p:cNvPr descr="image.png" id="100" name="Google Shape;100;p20"/>
          <p:cNvPicPr preferRelativeResize="0"/>
          <p:nvPr/>
        </p:nvPicPr>
        <p:blipFill rotWithShape="1">
          <a:blip r:embed="rId4">
            <a:alphaModFix/>
          </a:blip>
          <a:srcRect b="0" l="0" r="0" t="0"/>
          <a:stretch/>
        </p:blipFill>
        <p:spPr>
          <a:xfrm>
            <a:off x="6017656" y="1450825"/>
            <a:ext cx="2365618" cy="2740175"/>
          </a:xfrm>
          <a:prstGeom prst="rect">
            <a:avLst/>
          </a:prstGeom>
          <a:noFill/>
          <a:ln>
            <a:noFill/>
          </a:ln>
        </p:spPr>
      </p:pic>
      <p:sp>
        <p:nvSpPr>
          <p:cNvPr id="101" name="Google Shape;101;p20"/>
          <p:cNvSpPr txBox="1"/>
          <p:nvPr/>
        </p:nvSpPr>
        <p:spPr>
          <a:xfrm>
            <a:off x="908576" y="2140797"/>
            <a:ext cx="2069700" cy="4461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48" u="none" cap="none" strike="noStrike">
                <a:latin typeface="Poppins"/>
                <a:ea typeface="Poppins"/>
                <a:cs typeface="Poppins"/>
                <a:sym typeface="Poppins"/>
              </a:rPr>
              <a:t>Human-like Interaction</a:t>
            </a:r>
            <a:endParaRPr sz="965">
              <a:latin typeface="Poppins"/>
              <a:ea typeface="Poppins"/>
              <a:cs typeface="Poppins"/>
              <a:sym typeface="Poppins"/>
            </a:endParaRPr>
          </a:p>
        </p:txBody>
      </p:sp>
      <p:sp>
        <p:nvSpPr>
          <p:cNvPr id="102" name="Google Shape;102;p20"/>
          <p:cNvSpPr txBox="1"/>
          <p:nvPr/>
        </p:nvSpPr>
        <p:spPr>
          <a:xfrm>
            <a:off x="957860" y="2811056"/>
            <a:ext cx="1971300" cy="11787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i="0" lang="ru" sz="1034" u="none" cap="none" strike="noStrike">
                <a:latin typeface="Poppins"/>
                <a:ea typeface="Poppins"/>
                <a:cs typeface="Poppins"/>
                <a:sym typeface="Poppins"/>
              </a:rPr>
              <a:t>Models like ChatGPT showed millions that AI could understand nuance, write coherently, and generate human-like text.</a:t>
            </a:r>
            <a:endParaRPr sz="965">
              <a:latin typeface="Poppins"/>
              <a:ea typeface="Poppins"/>
              <a:cs typeface="Poppins"/>
              <a:sym typeface="Poppins"/>
            </a:endParaRPr>
          </a:p>
        </p:txBody>
      </p:sp>
      <p:sp>
        <p:nvSpPr>
          <p:cNvPr id="103" name="Google Shape;103;p20"/>
          <p:cNvSpPr txBox="1"/>
          <p:nvPr/>
        </p:nvSpPr>
        <p:spPr>
          <a:xfrm>
            <a:off x="3702635" y="2140797"/>
            <a:ext cx="1738800" cy="222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ru" sz="1448">
                <a:latin typeface="Poppins"/>
                <a:ea typeface="Poppins"/>
                <a:cs typeface="Poppins"/>
                <a:sym typeface="Poppins"/>
              </a:rPr>
              <a:t>Accessibility</a:t>
            </a:r>
            <a:endParaRPr sz="965">
              <a:latin typeface="Poppins"/>
              <a:ea typeface="Poppins"/>
              <a:cs typeface="Poppins"/>
              <a:sym typeface="Poppins"/>
            </a:endParaRPr>
          </a:p>
        </p:txBody>
      </p:sp>
      <p:sp>
        <p:nvSpPr>
          <p:cNvPr id="104" name="Google Shape;104;p20"/>
          <p:cNvSpPr txBox="1"/>
          <p:nvPr/>
        </p:nvSpPr>
        <p:spPr>
          <a:xfrm>
            <a:off x="3586325" y="2574494"/>
            <a:ext cx="1971300" cy="11787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i="0" lang="ru" sz="1034" u="none" cap="none" strike="noStrike">
                <a:solidFill>
                  <a:schemeClr val="dk1"/>
                </a:solidFill>
                <a:latin typeface="Poppins"/>
                <a:ea typeface="Poppins"/>
                <a:cs typeface="Poppins"/>
                <a:sym typeface="Poppins"/>
              </a:rPr>
              <a:t>APIs and open-source models allow developers and businesses to easily integrate powerful AI, fueling rapid adoption.</a:t>
            </a:r>
            <a:endParaRPr sz="965">
              <a:solidFill>
                <a:schemeClr val="dk1"/>
              </a:solidFill>
              <a:latin typeface="Poppins"/>
              <a:ea typeface="Poppins"/>
              <a:cs typeface="Poppins"/>
              <a:sym typeface="Poppins"/>
            </a:endParaRPr>
          </a:p>
        </p:txBody>
      </p:sp>
      <p:sp>
        <p:nvSpPr>
          <p:cNvPr id="105" name="Google Shape;105;p20"/>
          <p:cNvSpPr txBox="1"/>
          <p:nvPr/>
        </p:nvSpPr>
        <p:spPr>
          <a:xfrm>
            <a:off x="6165507" y="2140797"/>
            <a:ext cx="2069700" cy="2229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48" u="none" cap="none" strike="noStrike">
                <a:solidFill>
                  <a:schemeClr val="dk1"/>
                </a:solidFill>
                <a:latin typeface="Poppins"/>
                <a:ea typeface="Poppins"/>
                <a:cs typeface="Poppins"/>
                <a:sym typeface="Poppins"/>
              </a:rPr>
              <a:t>Versatility</a:t>
            </a:r>
            <a:endParaRPr sz="965">
              <a:solidFill>
                <a:schemeClr val="dk1"/>
              </a:solidFill>
              <a:latin typeface="Poppins"/>
              <a:ea typeface="Poppins"/>
              <a:cs typeface="Poppins"/>
              <a:sym typeface="Poppins"/>
            </a:endParaRPr>
          </a:p>
        </p:txBody>
      </p:sp>
      <p:sp>
        <p:nvSpPr>
          <p:cNvPr id="106" name="Google Shape;106;p20"/>
          <p:cNvSpPr txBox="1"/>
          <p:nvPr/>
        </p:nvSpPr>
        <p:spPr>
          <a:xfrm>
            <a:off x="6214841" y="2527981"/>
            <a:ext cx="1971300" cy="11787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i="0" lang="ru" sz="1034" u="none" cap="none" strike="noStrike">
                <a:solidFill>
                  <a:schemeClr val="dk1"/>
                </a:solidFill>
                <a:latin typeface="Poppins"/>
                <a:ea typeface="Poppins"/>
                <a:cs typeface="Poppins"/>
                <a:sym typeface="Poppins"/>
              </a:rPr>
              <a:t>One model can translate, summarize, write code, and answer questions—a "Swiss Army knife" for knowledge tasks.</a:t>
            </a:r>
            <a:endParaRPr sz="965">
              <a:solidFill>
                <a:schemeClr val="dk1"/>
              </a:solidFill>
              <a:latin typeface="Poppins"/>
              <a:ea typeface="Poppins"/>
              <a:cs typeface="Poppins"/>
              <a:sym typeface="Poppins"/>
            </a:endParaRPr>
          </a:p>
        </p:txBody>
      </p:sp>
      <p:pic>
        <p:nvPicPr>
          <p:cNvPr descr="image.png" id="107" name="Google Shape;107;p20"/>
          <p:cNvPicPr preferRelativeResize="0"/>
          <p:nvPr/>
        </p:nvPicPr>
        <p:blipFill rotWithShape="1">
          <a:blip r:embed="rId5">
            <a:alphaModFix/>
          </a:blip>
          <a:srcRect b="0" l="0" r="0" t="0"/>
          <a:stretch/>
        </p:blipFill>
        <p:spPr>
          <a:xfrm>
            <a:off x="1785827" y="1661102"/>
            <a:ext cx="315416" cy="315416"/>
          </a:xfrm>
          <a:prstGeom prst="rect">
            <a:avLst/>
          </a:prstGeom>
          <a:noFill/>
          <a:ln>
            <a:noFill/>
          </a:ln>
        </p:spPr>
      </p:pic>
      <p:pic>
        <p:nvPicPr>
          <p:cNvPr descr="image.png" id="108" name="Google Shape;108;p20"/>
          <p:cNvPicPr preferRelativeResize="0"/>
          <p:nvPr/>
        </p:nvPicPr>
        <p:blipFill rotWithShape="1">
          <a:blip r:embed="rId6">
            <a:alphaModFix/>
          </a:blip>
          <a:srcRect b="0" l="0" r="0" t="0"/>
          <a:stretch/>
        </p:blipFill>
        <p:spPr>
          <a:xfrm>
            <a:off x="4374865" y="1661102"/>
            <a:ext cx="394270" cy="315416"/>
          </a:xfrm>
          <a:prstGeom prst="rect">
            <a:avLst/>
          </a:prstGeom>
          <a:noFill/>
          <a:ln>
            <a:noFill/>
          </a:ln>
        </p:spPr>
      </p:pic>
      <p:pic>
        <p:nvPicPr>
          <p:cNvPr descr="image.png" id="109" name="Google Shape;109;p20"/>
          <p:cNvPicPr preferRelativeResize="0"/>
          <p:nvPr/>
        </p:nvPicPr>
        <p:blipFill rotWithShape="1">
          <a:blip r:embed="rId7">
            <a:alphaModFix/>
          </a:blip>
          <a:srcRect b="0" l="0" r="0" t="0"/>
          <a:stretch/>
        </p:blipFill>
        <p:spPr>
          <a:xfrm>
            <a:off x="7042757" y="1661102"/>
            <a:ext cx="315416" cy="31541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56"/>
          <p:cNvSpPr/>
          <p:nvPr/>
        </p:nvSpPr>
        <p:spPr>
          <a:xfrm>
            <a:off x="3703950" y="1550550"/>
            <a:ext cx="53736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96" name="Google Shape;896;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Architecture</a:t>
            </a:r>
            <a:endParaRPr>
              <a:latin typeface="Poppins"/>
              <a:ea typeface="Poppins"/>
              <a:cs typeface="Poppins"/>
              <a:sym typeface="Poppins"/>
            </a:endParaRPr>
          </a:p>
        </p:txBody>
      </p:sp>
      <p:sp>
        <p:nvSpPr>
          <p:cNvPr id="897" name="Google Shape;897;p56"/>
          <p:cNvSpPr txBox="1"/>
          <p:nvPr/>
        </p:nvSpPr>
        <p:spPr>
          <a:xfrm>
            <a:off x="3880009" y="3823900"/>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Text embeddings</a:t>
            </a:r>
            <a:endParaRPr sz="1200">
              <a:solidFill>
                <a:schemeClr val="dk1"/>
              </a:solidFill>
              <a:latin typeface="Poppins"/>
              <a:ea typeface="Poppins"/>
              <a:cs typeface="Poppins"/>
              <a:sym typeface="Poppins"/>
            </a:endParaRPr>
          </a:p>
        </p:txBody>
      </p:sp>
      <p:sp>
        <p:nvSpPr>
          <p:cNvPr id="898" name="Google Shape;898;p56"/>
          <p:cNvSpPr/>
          <p:nvPr/>
        </p:nvSpPr>
        <p:spPr>
          <a:xfrm rot="-5400000">
            <a:off x="6188587" y="2947300"/>
            <a:ext cx="149400" cy="1603800"/>
          </a:xfrm>
          <a:prstGeom prst="rightBrace">
            <a:avLst>
              <a:gd fmla="val 50000" name="adj1"/>
              <a:gd fmla="val 50000" name="adj2"/>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899" name="Google Shape;899;p56"/>
          <p:cNvCxnSpPr>
            <a:stCxn id="898" idx="1"/>
          </p:cNvCxnSpPr>
          <p:nvPr/>
        </p:nvCxnSpPr>
        <p:spPr>
          <a:xfrm flipH="1" rot="10800000">
            <a:off x="6263287" y="3467200"/>
            <a:ext cx="3900" cy="207300"/>
          </a:xfrm>
          <a:prstGeom prst="straightConnector1">
            <a:avLst/>
          </a:prstGeom>
          <a:noFill/>
          <a:ln cap="flat" cmpd="sng" w="9525">
            <a:solidFill>
              <a:schemeClr val="dk1"/>
            </a:solidFill>
            <a:prstDash val="dash"/>
            <a:round/>
            <a:headEnd len="med" w="med" type="none"/>
            <a:tailEnd len="med" w="med" type="triangle"/>
          </a:ln>
        </p:spPr>
      </p:cxnSp>
      <p:sp>
        <p:nvSpPr>
          <p:cNvPr id="900" name="Google Shape;900;p56"/>
          <p:cNvSpPr/>
          <p:nvPr/>
        </p:nvSpPr>
        <p:spPr>
          <a:xfrm>
            <a:off x="5455701"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0</a:t>
            </a:r>
            <a:endParaRPr sz="600"/>
          </a:p>
        </p:txBody>
      </p:sp>
      <p:sp>
        <p:nvSpPr>
          <p:cNvPr id="901" name="Google Shape;901;p56"/>
          <p:cNvSpPr/>
          <p:nvPr/>
        </p:nvSpPr>
        <p:spPr>
          <a:xfrm>
            <a:off x="5740214"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1000"/>
          </a:p>
        </p:txBody>
      </p:sp>
      <p:sp>
        <p:nvSpPr>
          <p:cNvPr id="902" name="Google Shape;902;p56"/>
          <p:cNvSpPr/>
          <p:nvPr/>
        </p:nvSpPr>
        <p:spPr>
          <a:xfrm>
            <a:off x="6024728"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903" name="Google Shape;903;p56"/>
          <p:cNvSpPr/>
          <p:nvPr/>
        </p:nvSpPr>
        <p:spPr>
          <a:xfrm>
            <a:off x="6309242"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904" name="Google Shape;904;p56"/>
          <p:cNvSpPr/>
          <p:nvPr/>
        </p:nvSpPr>
        <p:spPr>
          <a:xfrm>
            <a:off x="6593755"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905" name="Google Shape;905;p56"/>
          <p:cNvSpPr/>
          <p:nvPr/>
        </p:nvSpPr>
        <p:spPr>
          <a:xfrm>
            <a:off x="6878269"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906" name="Google Shape;906;p56"/>
          <p:cNvSpPr/>
          <p:nvPr/>
        </p:nvSpPr>
        <p:spPr>
          <a:xfrm>
            <a:off x="5463133" y="433432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0</a:t>
            </a:r>
            <a:endParaRPr sz="1000"/>
          </a:p>
        </p:txBody>
      </p:sp>
      <p:sp>
        <p:nvSpPr>
          <p:cNvPr id="907" name="Google Shape;907;p56"/>
          <p:cNvSpPr/>
          <p:nvPr/>
        </p:nvSpPr>
        <p:spPr>
          <a:xfrm>
            <a:off x="5747647" y="433432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1</a:t>
            </a:r>
            <a:endParaRPr sz="1000"/>
          </a:p>
        </p:txBody>
      </p:sp>
      <p:sp>
        <p:nvSpPr>
          <p:cNvPr id="908" name="Google Shape;908;p56"/>
          <p:cNvSpPr txBox="1"/>
          <p:nvPr/>
        </p:nvSpPr>
        <p:spPr>
          <a:xfrm>
            <a:off x="3880009" y="4334325"/>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Text tokens</a:t>
            </a:r>
            <a:endParaRPr sz="1200">
              <a:solidFill>
                <a:schemeClr val="dk1"/>
              </a:solidFill>
              <a:latin typeface="Poppins"/>
              <a:ea typeface="Poppins"/>
              <a:cs typeface="Poppins"/>
              <a:sym typeface="Poppins"/>
            </a:endParaRPr>
          </a:p>
        </p:txBody>
      </p:sp>
      <p:cxnSp>
        <p:nvCxnSpPr>
          <p:cNvPr id="909" name="Google Shape;909;p56"/>
          <p:cNvCxnSpPr/>
          <p:nvPr/>
        </p:nvCxnSpPr>
        <p:spPr>
          <a:xfrm rot="10800000">
            <a:off x="5539358" y="411317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910" name="Google Shape;910;p56"/>
          <p:cNvCxnSpPr/>
          <p:nvPr/>
        </p:nvCxnSpPr>
        <p:spPr>
          <a:xfrm rot="10800000">
            <a:off x="5831316" y="411502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911" name="Google Shape;911;p56"/>
          <p:cNvCxnSpPr/>
          <p:nvPr/>
        </p:nvCxnSpPr>
        <p:spPr>
          <a:xfrm rot="10800000">
            <a:off x="6115830" y="411502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912" name="Google Shape;912;p56"/>
          <p:cNvCxnSpPr/>
          <p:nvPr/>
        </p:nvCxnSpPr>
        <p:spPr>
          <a:xfrm rot="10800000">
            <a:off x="6392899" y="411317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913" name="Google Shape;913;p56"/>
          <p:cNvCxnSpPr/>
          <p:nvPr/>
        </p:nvCxnSpPr>
        <p:spPr>
          <a:xfrm rot="10800000">
            <a:off x="6684800" y="4115025"/>
            <a:ext cx="2400" cy="219300"/>
          </a:xfrm>
          <a:prstGeom prst="straightConnector1">
            <a:avLst/>
          </a:prstGeom>
          <a:noFill/>
          <a:ln cap="flat" cmpd="sng" w="9525">
            <a:solidFill>
              <a:schemeClr val="dk1"/>
            </a:solidFill>
            <a:prstDash val="dash"/>
            <a:round/>
            <a:headEnd len="med" w="med" type="none"/>
            <a:tailEnd len="med" w="med" type="triangle"/>
          </a:ln>
        </p:spPr>
      </p:cxnSp>
      <p:cxnSp>
        <p:nvCxnSpPr>
          <p:cNvPr id="914" name="Google Shape;914;p56"/>
          <p:cNvCxnSpPr/>
          <p:nvPr/>
        </p:nvCxnSpPr>
        <p:spPr>
          <a:xfrm rot="10800000">
            <a:off x="6974301" y="4113175"/>
            <a:ext cx="2400" cy="219300"/>
          </a:xfrm>
          <a:prstGeom prst="straightConnector1">
            <a:avLst/>
          </a:prstGeom>
          <a:noFill/>
          <a:ln cap="flat" cmpd="sng" w="9525">
            <a:solidFill>
              <a:schemeClr val="dk1"/>
            </a:solidFill>
            <a:prstDash val="dash"/>
            <a:round/>
            <a:headEnd len="med" w="med" type="none"/>
            <a:tailEnd len="med" w="med" type="triangle"/>
          </a:ln>
        </p:spPr>
      </p:cxnSp>
      <p:sp>
        <p:nvSpPr>
          <p:cNvPr id="915" name="Google Shape;915;p56"/>
          <p:cNvSpPr/>
          <p:nvPr/>
        </p:nvSpPr>
        <p:spPr>
          <a:xfrm>
            <a:off x="6032161"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2</a:t>
            </a:r>
            <a:endParaRPr sz="1000"/>
          </a:p>
        </p:txBody>
      </p:sp>
      <p:sp>
        <p:nvSpPr>
          <p:cNvPr id="916" name="Google Shape;916;p56"/>
          <p:cNvSpPr/>
          <p:nvPr/>
        </p:nvSpPr>
        <p:spPr>
          <a:xfrm>
            <a:off x="6316674"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3</a:t>
            </a:r>
            <a:endParaRPr sz="1000"/>
          </a:p>
        </p:txBody>
      </p:sp>
      <p:sp>
        <p:nvSpPr>
          <p:cNvPr id="917" name="Google Shape;917;p56"/>
          <p:cNvSpPr/>
          <p:nvPr/>
        </p:nvSpPr>
        <p:spPr>
          <a:xfrm>
            <a:off x="6593743"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4</a:t>
            </a:r>
            <a:endParaRPr sz="1000"/>
          </a:p>
        </p:txBody>
      </p:sp>
      <p:sp>
        <p:nvSpPr>
          <p:cNvPr id="918" name="Google Shape;918;p56"/>
          <p:cNvSpPr/>
          <p:nvPr/>
        </p:nvSpPr>
        <p:spPr>
          <a:xfrm>
            <a:off x="6878257"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5</a:t>
            </a:r>
            <a:endParaRPr sz="1000"/>
          </a:p>
        </p:txBody>
      </p:sp>
      <p:sp>
        <p:nvSpPr>
          <p:cNvPr id="919" name="Google Shape;919;p56"/>
          <p:cNvSpPr/>
          <p:nvPr/>
        </p:nvSpPr>
        <p:spPr>
          <a:xfrm>
            <a:off x="5740214"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600"/>
          </a:p>
        </p:txBody>
      </p:sp>
      <p:sp>
        <p:nvSpPr>
          <p:cNvPr id="920" name="Google Shape;920;p56"/>
          <p:cNvSpPr/>
          <p:nvPr/>
        </p:nvSpPr>
        <p:spPr>
          <a:xfrm>
            <a:off x="6024728"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921" name="Google Shape;921;p56"/>
          <p:cNvSpPr/>
          <p:nvPr/>
        </p:nvSpPr>
        <p:spPr>
          <a:xfrm>
            <a:off x="6309242"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922" name="Google Shape;922;p56"/>
          <p:cNvSpPr/>
          <p:nvPr/>
        </p:nvSpPr>
        <p:spPr>
          <a:xfrm>
            <a:off x="6593755"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923" name="Google Shape;923;p56"/>
          <p:cNvSpPr/>
          <p:nvPr/>
        </p:nvSpPr>
        <p:spPr>
          <a:xfrm>
            <a:off x="6878269" y="2098763"/>
            <a:ext cx="171900" cy="287400"/>
          </a:xfrm>
          <a:prstGeom prst="roundRect">
            <a:avLst>
              <a:gd fmla="val 16667" name="adj"/>
            </a:avLst>
          </a:prstGeom>
          <a:solidFill>
            <a:srgbClr val="EAD1DC"/>
          </a:solidFill>
          <a:ln cap="flat" cmpd="sng" w="19050">
            <a:solidFill>
              <a:srgbClr val="FF00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924" name="Google Shape;924;p56"/>
          <p:cNvSpPr/>
          <p:nvPr/>
        </p:nvSpPr>
        <p:spPr>
          <a:xfrm>
            <a:off x="7162783" y="2098763"/>
            <a:ext cx="171900" cy="287400"/>
          </a:xfrm>
          <a:prstGeom prst="roundRect">
            <a:avLst>
              <a:gd fmla="val 16667" name="adj"/>
            </a:avLst>
          </a:prstGeom>
          <a:solidFill>
            <a:srgbClr val="EAD1DC"/>
          </a:solidFill>
          <a:ln cap="flat" cmpd="sng" w="19050">
            <a:solidFill>
              <a:srgbClr val="FF00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6</a:t>
            </a:r>
            <a:endParaRPr sz="1000"/>
          </a:p>
        </p:txBody>
      </p:sp>
      <p:sp>
        <p:nvSpPr>
          <p:cNvPr id="925" name="Google Shape;925;p56"/>
          <p:cNvSpPr/>
          <p:nvPr/>
        </p:nvSpPr>
        <p:spPr>
          <a:xfrm>
            <a:off x="4223125" y="2526850"/>
            <a:ext cx="4401600" cy="928800"/>
          </a:xfrm>
          <a:prstGeom prst="roundRect">
            <a:avLst>
              <a:gd fmla="val 16667" name="adj"/>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a:latin typeface="Poppins"/>
                <a:ea typeface="Poppins"/>
                <a:cs typeface="Poppins"/>
                <a:sym typeface="Poppins"/>
              </a:rPr>
              <a:t>LLM Decoder</a:t>
            </a:r>
            <a:endParaRPr>
              <a:latin typeface="Poppins"/>
              <a:ea typeface="Poppins"/>
              <a:cs typeface="Poppins"/>
              <a:sym typeface="Poppins"/>
            </a:endParaRPr>
          </a:p>
        </p:txBody>
      </p:sp>
      <p:sp>
        <p:nvSpPr>
          <p:cNvPr id="926" name="Google Shape;926;p56"/>
          <p:cNvSpPr txBox="1"/>
          <p:nvPr/>
        </p:nvSpPr>
        <p:spPr>
          <a:xfrm>
            <a:off x="3879999" y="2098775"/>
            <a:ext cx="17475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Hidden Embeddings</a:t>
            </a:r>
            <a:endParaRPr sz="1200">
              <a:solidFill>
                <a:schemeClr val="dk1"/>
              </a:solidFill>
              <a:latin typeface="Poppins"/>
              <a:ea typeface="Poppins"/>
              <a:cs typeface="Poppins"/>
              <a:sym typeface="Poppi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57"/>
          <p:cNvSpPr/>
          <p:nvPr/>
        </p:nvSpPr>
        <p:spPr>
          <a:xfrm>
            <a:off x="3703950" y="1550550"/>
            <a:ext cx="53736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2" name="Google Shape;932;p57"/>
          <p:cNvSpPr/>
          <p:nvPr/>
        </p:nvSpPr>
        <p:spPr>
          <a:xfrm>
            <a:off x="6847700" y="2050875"/>
            <a:ext cx="540600" cy="377700"/>
          </a:xfrm>
          <a:prstGeom prst="flowChartAlternateProcess">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3" name="Google Shape;93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Architecture</a:t>
            </a:r>
            <a:endParaRPr>
              <a:latin typeface="Poppins"/>
              <a:ea typeface="Poppins"/>
              <a:cs typeface="Poppins"/>
              <a:sym typeface="Poppins"/>
            </a:endParaRPr>
          </a:p>
        </p:txBody>
      </p:sp>
      <p:sp>
        <p:nvSpPr>
          <p:cNvPr id="934" name="Google Shape;934;p57"/>
          <p:cNvSpPr txBox="1"/>
          <p:nvPr/>
        </p:nvSpPr>
        <p:spPr>
          <a:xfrm>
            <a:off x="3880009" y="3823900"/>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Text embeddings</a:t>
            </a:r>
            <a:endParaRPr sz="1200">
              <a:solidFill>
                <a:schemeClr val="dk1"/>
              </a:solidFill>
              <a:latin typeface="Poppins"/>
              <a:ea typeface="Poppins"/>
              <a:cs typeface="Poppins"/>
              <a:sym typeface="Poppins"/>
            </a:endParaRPr>
          </a:p>
        </p:txBody>
      </p:sp>
      <p:sp>
        <p:nvSpPr>
          <p:cNvPr id="935" name="Google Shape;935;p57"/>
          <p:cNvSpPr/>
          <p:nvPr/>
        </p:nvSpPr>
        <p:spPr>
          <a:xfrm rot="-5400000">
            <a:off x="6188587" y="2947300"/>
            <a:ext cx="149400" cy="1603800"/>
          </a:xfrm>
          <a:prstGeom prst="rightBrace">
            <a:avLst>
              <a:gd fmla="val 50000" name="adj1"/>
              <a:gd fmla="val 50000" name="adj2"/>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36" name="Google Shape;936;p57"/>
          <p:cNvCxnSpPr>
            <a:stCxn id="935" idx="1"/>
          </p:cNvCxnSpPr>
          <p:nvPr/>
        </p:nvCxnSpPr>
        <p:spPr>
          <a:xfrm flipH="1" rot="10800000">
            <a:off x="6263287" y="3467200"/>
            <a:ext cx="3900" cy="207300"/>
          </a:xfrm>
          <a:prstGeom prst="straightConnector1">
            <a:avLst/>
          </a:prstGeom>
          <a:noFill/>
          <a:ln cap="flat" cmpd="sng" w="9525">
            <a:solidFill>
              <a:schemeClr val="dk1"/>
            </a:solidFill>
            <a:prstDash val="dash"/>
            <a:round/>
            <a:headEnd len="med" w="med" type="none"/>
            <a:tailEnd len="med" w="med" type="triangle"/>
          </a:ln>
        </p:spPr>
      </p:cxnSp>
      <p:sp>
        <p:nvSpPr>
          <p:cNvPr id="937" name="Google Shape;937;p57"/>
          <p:cNvSpPr/>
          <p:nvPr/>
        </p:nvSpPr>
        <p:spPr>
          <a:xfrm>
            <a:off x="5455701"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0</a:t>
            </a:r>
            <a:endParaRPr sz="600"/>
          </a:p>
        </p:txBody>
      </p:sp>
      <p:sp>
        <p:nvSpPr>
          <p:cNvPr id="938" name="Google Shape;938;p57"/>
          <p:cNvSpPr/>
          <p:nvPr/>
        </p:nvSpPr>
        <p:spPr>
          <a:xfrm>
            <a:off x="5740214"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1000"/>
          </a:p>
        </p:txBody>
      </p:sp>
      <p:sp>
        <p:nvSpPr>
          <p:cNvPr id="939" name="Google Shape;939;p57"/>
          <p:cNvSpPr/>
          <p:nvPr/>
        </p:nvSpPr>
        <p:spPr>
          <a:xfrm>
            <a:off x="6024728"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940" name="Google Shape;940;p57"/>
          <p:cNvSpPr/>
          <p:nvPr/>
        </p:nvSpPr>
        <p:spPr>
          <a:xfrm>
            <a:off x="6309242"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941" name="Google Shape;941;p57"/>
          <p:cNvSpPr/>
          <p:nvPr/>
        </p:nvSpPr>
        <p:spPr>
          <a:xfrm>
            <a:off x="6593755"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942" name="Google Shape;942;p57"/>
          <p:cNvSpPr/>
          <p:nvPr/>
        </p:nvSpPr>
        <p:spPr>
          <a:xfrm>
            <a:off x="6878269"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943" name="Google Shape;943;p57"/>
          <p:cNvSpPr/>
          <p:nvPr/>
        </p:nvSpPr>
        <p:spPr>
          <a:xfrm>
            <a:off x="5463133" y="433432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0</a:t>
            </a:r>
            <a:endParaRPr sz="1000"/>
          </a:p>
        </p:txBody>
      </p:sp>
      <p:sp>
        <p:nvSpPr>
          <p:cNvPr id="944" name="Google Shape;944;p57"/>
          <p:cNvSpPr/>
          <p:nvPr/>
        </p:nvSpPr>
        <p:spPr>
          <a:xfrm>
            <a:off x="5747647" y="433432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1</a:t>
            </a:r>
            <a:endParaRPr sz="1000"/>
          </a:p>
        </p:txBody>
      </p:sp>
      <p:sp>
        <p:nvSpPr>
          <p:cNvPr id="945" name="Google Shape;945;p57"/>
          <p:cNvSpPr txBox="1"/>
          <p:nvPr/>
        </p:nvSpPr>
        <p:spPr>
          <a:xfrm>
            <a:off x="3880009" y="4334325"/>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Text tokens</a:t>
            </a:r>
            <a:endParaRPr sz="1200">
              <a:solidFill>
                <a:schemeClr val="dk1"/>
              </a:solidFill>
              <a:latin typeface="Poppins"/>
              <a:ea typeface="Poppins"/>
              <a:cs typeface="Poppins"/>
              <a:sym typeface="Poppins"/>
            </a:endParaRPr>
          </a:p>
        </p:txBody>
      </p:sp>
      <p:cxnSp>
        <p:nvCxnSpPr>
          <p:cNvPr id="946" name="Google Shape;946;p57"/>
          <p:cNvCxnSpPr/>
          <p:nvPr/>
        </p:nvCxnSpPr>
        <p:spPr>
          <a:xfrm rot="10800000">
            <a:off x="5539358" y="411317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947" name="Google Shape;947;p57"/>
          <p:cNvCxnSpPr/>
          <p:nvPr/>
        </p:nvCxnSpPr>
        <p:spPr>
          <a:xfrm rot="10800000">
            <a:off x="5831316" y="411502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948" name="Google Shape;948;p57"/>
          <p:cNvCxnSpPr/>
          <p:nvPr/>
        </p:nvCxnSpPr>
        <p:spPr>
          <a:xfrm rot="10800000">
            <a:off x="6115830" y="411502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949" name="Google Shape;949;p57"/>
          <p:cNvCxnSpPr/>
          <p:nvPr/>
        </p:nvCxnSpPr>
        <p:spPr>
          <a:xfrm rot="10800000">
            <a:off x="6392899" y="411317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950" name="Google Shape;950;p57"/>
          <p:cNvCxnSpPr/>
          <p:nvPr/>
        </p:nvCxnSpPr>
        <p:spPr>
          <a:xfrm rot="10800000">
            <a:off x="6684800" y="4115025"/>
            <a:ext cx="2400" cy="219300"/>
          </a:xfrm>
          <a:prstGeom prst="straightConnector1">
            <a:avLst/>
          </a:prstGeom>
          <a:noFill/>
          <a:ln cap="flat" cmpd="sng" w="9525">
            <a:solidFill>
              <a:schemeClr val="dk1"/>
            </a:solidFill>
            <a:prstDash val="dash"/>
            <a:round/>
            <a:headEnd len="med" w="med" type="none"/>
            <a:tailEnd len="med" w="med" type="triangle"/>
          </a:ln>
        </p:spPr>
      </p:cxnSp>
      <p:cxnSp>
        <p:nvCxnSpPr>
          <p:cNvPr id="951" name="Google Shape;951;p57"/>
          <p:cNvCxnSpPr/>
          <p:nvPr/>
        </p:nvCxnSpPr>
        <p:spPr>
          <a:xfrm rot="10800000">
            <a:off x="6974301" y="4113175"/>
            <a:ext cx="2400" cy="219300"/>
          </a:xfrm>
          <a:prstGeom prst="straightConnector1">
            <a:avLst/>
          </a:prstGeom>
          <a:noFill/>
          <a:ln cap="flat" cmpd="sng" w="9525">
            <a:solidFill>
              <a:schemeClr val="dk1"/>
            </a:solidFill>
            <a:prstDash val="dash"/>
            <a:round/>
            <a:headEnd len="med" w="med" type="none"/>
            <a:tailEnd len="med" w="med" type="triangle"/>
          </a:ln>
        </p:spPr>
      </p:cxnSp>
      <p:sp>
        <p:nvSpPr>
          <p:cNvPr id="952" name="Google Shape;952;p57"/>
          <p:cNvSpPr/>
          <p:nvPr/>
        </p:nvSpPr>
        <p:spPr>
          <a:xfrm>
            <a:off x="6032161"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2</a:t>
            </a:r>
            <a:endParaRPr sz="1000"/>
          </a:p>
        </p:txBody>
      </p:sp>
      <p:sp>
        <p:nvSpPr>
          <p:cNvPr id="953" name="Google Shape;953;p57"/>
          <p:cNvSpPr/>
          <p:nvPr/>
        </p:nvSpPr>
        <p:spPr>
          <a:xfrm>
            <a:off x="6316674"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3</a:t>
            </a:r>
            <a:endParaRPr sz="1000"/>
          </a:p>
        </p:txBody>
      </p:sp>
      <p:sp>
        <p:nvSpPr>
          <p:cNvPr id="954" name="Google Shape;954;p57"/>
          <p:cNvSpPr/>
          <p:nvPr/>
        </p:nvSpPr>
        <p:spPr>
          <a:xfrm>
            <a:off x="6593743"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4</a:t>
            </a:r>
            <a:endParaRPr sz="1000"/>
          </a:p>
        </p:txBody>
      </p:sp>
      <p:sp>
        <p:nvSpPr>
          <p:cNvPr id="955" name="Google Shape;955;p57"/>
          <p:cNvSpPr/>
          <p:nvPr/>
        </p:nvSpPr>
        <p:spPr>
          <a:xfrm>
            <a:off x="6878257"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5</a:t>
            </a:r>
            <a:endParaRPr sz="1000"/>
          </a:p>
        </p:txBody>
      </p:sp>
      <p:sp>
        <p:nvSpPr>
          <p:cNvPr id="956" name="Google Shape;956;p57"/>
          <p:cNvSpPr/>
          <p:nvPr/>
        </p:nvSpPr>
        <p:spPr>
          <a:xfrm>
            <a:off x="5740214"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600"/>
          </a:p>
        </p:txBody>
      </p:sp>
      <p:sp>
        <p:nvSpPr>
          <p:cNvPr id="957" name="Google Shape;957;p57"/>
          <p:cNvSpPr/>
          <p:nvPr/>
        </p:nvSpPr>
        <p:spPr>
          <a:xfrm>
            <a:off x="6024728"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958" name="Google Shape;958;p57"/>
          <p:cNvSpPr/>
          <p:nvPr/>
        </p:nvSpPr>
        <p:spPr>
          <a:xfrm>
            <a:off x="6309242"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959" name="Google Shape;959;p57"/>
          <p:cNvSpPr/>
          <p:nvPr/>
        </p:nvSpPr>
        <p:spPr>
          <a:xfrm>
            <a:off x="6593755"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960" name="Google Shape;960;p57"/>
          <p:cNvSpPr/>
          <p:nvPr/>
        </p:nvSpPr>
        <p:spPr>
          <a:xfrm>
            <a:off x="6878269" y="2098763"/>
            <a:ext cx="171900" cy="287400"/>
          </a:xfrm>
          <a:prstGeom prst="roundRect">
            <a:avLst>
              <a:gd fmla="val 16667" name="adj"/>
            </a:avLst>
          </a:prstGeom>
          <a:solidFill>
            <a:srgbClr val="EAD1DC"/>
          </a:solidFill>
          <a:ln cap="flat" cmpd="sng" w="19050">
            <a:solidFill>
              <a:srgbClr val="FF00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961" name="Google Shape;961;p57"/>
          <p:cNvSpPr/>
          <p:nvPr/>
        </p:nvSpPr>
        <p:spPr>
          <a:xfrm>
            <a:off x="7162783" y="2098763"/>
            <a:ext cx="171900" cy="287400"/>
          </a:xfrm>
          <a:prstGeom prst="roundRect">
            <a:avLst>
              <a:gd fmla="val 16667" name="adj"/>
            </a:avLst>
          </a:prstGeom>
          <a:solidFill>
            <a:srgbClr val="EAD1DC"/>
          </a:solidFill>
          <a:ln cap="flat" cmpd="sng" w="19050">
            <a:solidFill>
              <a:srgbClr val="FF00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6</a:t>
            </a:r>
            <a:endParaRPr sz="1000"/>
          </a:p>
        </p:txBody>
      </p:sp>
      <p:sp>
        <p:nvSpPr>
          <p:cNvPr id="962" name="Google Shape;962;p57"/>
          <p:cNvSpPr/>
          <p:nvPr/>
        </p:nvSpPr>
        <p:spPr>
          <a:xfrm>
            <a:off x="4223125" y="2526850"/>
            <a:ext cx="4401600" cy="928800"/>
          </a:xfrm>
          <a:prstGeom prst="roundRect">
            <a:avLst>
              <a:gd fmla="val 16667" name="adj"/>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a:latin typeface="Poppins"/>
                <a:ea typeface="Poppins"/>
                <a:cs typeface="Poppins"/>
                <a:sym typeface="Poppins"/>
              </a:rPr>
              <a:t>LLM Decoder</a:t>
            </a:r>
            <a:endParaRPr>
              <a:latin typeface="Poppins"/>
              <a:ea typeface="Poppins"/>
              <a:cs typeface="Poppins"/>
              <a:sym typeface="Poppins"/>
            </a:endParaRPr>
          </a:p>
        </p:txBody>
      </p:sp>
      <p:sp>
        <p:nvSpPr>
          <p:cNvPr id="963" name="Google Shape;963;p57"/>
          <p:cNvSpPr txBox="1"/>
          <p:nvPr/>
        </p:nvSpPr>
        <p:spPr>
          <a:xfrm>
            <a:off x="3879999" y="2098775"/>
            <a:ext cx="17475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Hidden Embeddings</a:t>
            </a:r>
            <a:endParaRPr sz="1200">
              <a:solidFill>
                <a:schemeClr val="dk1"/>
              </a:solidFill>
              <a:latin typeface="Poppins"/>
              <a:ea typeface="Poppins"/>
              <a:cs typeface="Poppins"/>
              <a:sym typeface="Poppins"/>
            </a:endParaRPr>
          </a:p>
        </p:txBody>
      </p:sp>
      <p:sp>
        <p:nvSpPr>
          <p:cNvPr id="964" name="Google Shape;964;p57"/>
          <p:cNvSpPr txBox="1"/>
          <p:nvPr/>
        </p:nvSpPr>
        <p:spPr>
          <a:xfrm>
            <a:off x="7747000" y="1697175"/>
            <a:ext cx="9987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latin typeface="Poppins"/>
                <a:ea typeface="Poppins"/>
                <a:cs typeface="Poppins"/>
                <a:sym typeface="Poppins"/>
              </a:rPr>
              <a:t>CE-loss</a:t>
            </a:r>
            <a:endParaRPr>
              <a:solidFill>
                <a:schemeClr val="dk1"/>
              </a:solidFill>
              <a:latin typeface="Poppins"/>
              <a:ea typeface="Poppins"/>
              <a:cs typeface="Poppins"/>
              <a:sym typeface="Poppins"/>
            </a:endParaRPr>
          </a:p>
        </p:txBody>
      </p:sp>
      <p:cxnSp>
        <p:nvCxnSpPr>
          <p:cNvPr id="965" name="Google Shape;965;p57"/>
          <p:cNvCxnSpPr>
            <a:endCxn id="964" idx="2"/>
          </p:cNvCxnSpPr>
          <p:nvPr/>
        </p:nvCxnSpPr>
        <p:spPr>
          <a:xfrm flipH="1" rot="10800000">
            <a:off x="7388350" y="2043675"/>
            <a:ext cx="858000" cy="195900"/>
          </a:xfrm>
          <a:prstGeom prst="curvedConnector2">
            <a:avLst/>
          </a:prstGeom>
          <a:noFill/>
          <a:ln cap="flat" cmpd="sng" w="9525">
            <a:solidFill>
              <a:schemeClr val="dk2"/>
            </a:solidFill>
            <a:prstDash val="dash"/>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58"/>
          <p:cNvSpPr/>
          <p:nvPr/>
        </p:nvSpPr>
        <p:spPr>
          <a:xfrm>
            <a:off x="3703950" y="1550550"/>
            <a:ext cx="53736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1" name="Google Shape;971;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Architecture</a:t>
            </a:r>
            <a:endParaRPr>
              <a:latin typeface="Poppins"/>
              <a:ea typeface="Poppins"/>
              <a:cs typeface="Poppins"/>
              <a:sym typeface="Poppins"/>
            </a:endParaRPr>
          </a:p>
        </p:txBody>
      </p:sp>
      <p:sp>
        <p:nvSpPr>
          <p:cNvPr id="972" name="Google Shape;972;p58"/>
          <p:cNvSpPr/>
          <p:nvPr/>
        </p:nvSpPr>
        <p:spPr>
          <a:xfrm>
            <a:off x="4223125" y="2526850"/>
            <a:ext cx="4401600" cy="928800"/>
          </a:xfrm>
          <a:prstGeom prst="roundRect">
            <a:avLst>
              <a:gd fmla="val 16667" name="adj"/>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a:latin typeface="Poppins"/>
                <a:ea typeface="Poppins"/>
                <a:cs typeface="Poppins"/>
                <a:sym typeface="Poppins"/>
              </a:rPr>
              <a:t>LLM Decoder</a:t>
            </a:r>
            <a:endParaRPr>
              <a:latin typeface="Poppins"/>
              <a:ea typeface="Poppins"/>
              <a:cs typeface="Poppins"/>
              <a:sym typeface="Poppins"/>
            </a:endParaRPr>
          </a:p>
        </p:txBody>
      </p:sp>
      <p:sp>
        <p:nvSpPr>
          <p:cNvPr id="973" name="Google Shape;973;p58"/>
          <p:cNvSpPr txBox="1"/>
          <p:nvPr/>
        </p:nvSpPr>
        <p:spPr>
          <a:xfrm>
            <a:off x="3880009" y="3823900"/>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2"/>
                </a:solidFill>
                <a:latin typeface="Poppins"/>
                <a:ea typeface="Poppins"/>
                <a:cs typeface="Poppins"/>
                <a:sym typeface="Poppins"/>
              </a:rPr>
              <a:t>Text embeddings</a:t>
            </a:r>
            <a:endParaRPr sz="1200">
              <a:solidFill>
                <a:schemeClr val="dk2"/>
              </a:solidFill>
              <a:latin typeface="Poppins"/>
              <a:ea typeface="Poppins"/>
              <a:cs typeface="Poppins"/>
              <a:sym typeface="Poppins"/>
            </a:endParaRPr>
          </a:p>
        </p:txBody>
      </p:sp>
      <p:sp>
        <p:nvSpPr>
          <p:cNvPr id="974" name="Google Shape;974;p58"/>
          <p:cNvSpPr/>
          <p:nvPr/>
        </p:nvSpPr>
        <p:spPr>
          <a:xfrm rot="-5400000">
            <a:off x="6188587" y="2947300"/>
            <a:ext cx="149400" cy="1603800"/>
          </a:xfrm>
          <a:prstGeom prst="rightBrace">
            <a:avLst>
              <a:gd fmla="val 50000" name="adj1"/>
              <a:gd fmla="val 50000" name="adj2"/>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75" name="Google Shape;975;p58"/>
          <p:cNvCxnSpPr>
            <a:stCxn id="974" idx="1"/>
          </p:cNvCxnSpPr>
          <p:nvPr/>
        </p:nvCxnSpPr>
        <p:spPr>
          <a:xfrm flipH="1" rot="10800000">
            <a:off x="6263287" y="3467200"/>
            <a:ext cx="3900" cy="207300"/>
          </a:xfrm>
          <a:prstGeom prst="straightConnector1">
            <a:avLst/>
          </a:prstGeom>
          <a:noFill/>
          <a:ln cap="flat" cmpd="sng" w="9525">
            <a:solidFill>
              <a:schemeClr val="dk1"/>
            </a:solidFill>
            <a:prstDash val="dash"/>
            <a:round/>
            <a:headEnd len="med" w="med" type="none"/>
            <a:tailEnd len="med" w="med" type="triangle"/>
          </a:ln>
        </p:spPr>
      </p:cxnSp>
      <p:sp>
        <p:nvSpPr>
          <p:cNvPr id="976" name="Google Shape;976;p58"/>
          <p:cNvSpPr/>
          <p:nvPr/>
        </p:nvSpPr>
        <p:spPr>
          <a:xfrm>
            <a:off x="5455701"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0</a:t>
            </a:r>
            <a:endParaRPr sz="600"/>
          </a:p>
        </p:txBody>
      </p:sp>
      <p:sp>
        <p:nvSpPr>
          <p:cNvPr id="977" name="Google Shape;977;p58"/>
          <p:cNvSpPr/>
          <p:nvPr/>
        </p:nvSpPr>
        <p:spPr>
          <a:xfrm>
            <a:off x="5740214"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1000"/>
          </a:p>
        </p:txBody>
      </p:sp>
      <p:sp>
        <p:nvSpPr>
          <p:cNvPr id="978" name="Google Shape;978;p58"/>
          <p:cNvSpPr/>
          <p:nvPr/>
        </p:nvSpPr>
        <p:spPr>
          <a:xfrm>
            <a:off x="6024728"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979" name="Google Shape;979;p58"/>
          <p:cNvSpPr/>
          <p:nvPr/>
        </p:nvSpPr>
        <p:spPr>
          <a:xfrm>
            <a:off x="6309242"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980" name="Google Shape;980;p58"/>
          <p:cNvSpPr/>
          <p:nvPr/>
        </p:nvSpPr>
        <p:spPr>
          <a:xfrm>
            <a:off x="6593755"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981" name="Google Shape;981;p58"/>
          <p:cNvSpPr/>
          <p:nvPr/>
        </p:nvSpPr>
        <p:spPr>
          <a:xfrm>
            <a:off x="6878269"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982" name="Google Shape;982;p58"/>
          <p:cNvSpPr/>
          <p:nvPr/>
        </p:nvSpPr>
        <p:spPr>
          <a:xfrm>
            <a:off x="5463133" y="433432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0</a:t>
            </a:r>
            <a:endParaRPr sz="1000"/>
          </a:p>
        </p:txBody>
      </p:sp>
      <p:sp>
        <p:nvSpPr>
          <p:cNvPr id="983" name="Google Shape;983;p58"/>
          <p:cNvSpPr/>
          <p:nvPr/>
        </p:nvSpPr>
        <p:spPr>
          <a:xfrm>
            <a:off x="5747647" y="433432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1</a:t>
            </a:r>
            <a:endParaRPr sz="1000"/>
          </a:p>
        </p:txBody>
      </p:sp>
      <p:sp>
        <p:nvSpPr>
          <p:cNvPr id="984" name="Google Shape;984;p58"/>
          <p:cNvSpPr txBox="1"/>
          <p:nvPr/>
        </p:nvSpPr>
        <p:spPr>
          <a:xfrm>
            <a:off x="3880009" y="4334325"/>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2"/>
                </a:solidFill>
                <a:latin typeface="Poppins"/>
                <a:ea typeface="Poppins"/>
                <a:cs typeface="Poppins"/>
                <a:sym typeface="Poppins"/>
              </a:rPr>
              <a:t>Text tokens</a:t>
            </a:r>
            <a:endParaRPr sz="1200">
              <a:solidFill>
                <a:schemeClr val="dk2"/>
              </a:solidFill>
              <a:latin typeface="Poppins"/>
              <a:ea typeface="Poppins"/>
              <a:cs typeface="Poppins"/>
              <a:sym typeface="Poppins"/>
            </a:endParaRPr>
          </a:p>
        </p:txBody>
      </p:sp>
      <p:cxnSp>
        <p:nvCxnSpPr>
          <p:cNvPr id="985" name="Google Shape;985;p58"/>
          <p:cNvCxnSpPr/>
          <p:nvPr/>
        </p:nvCxnSpPr>
        <p:spPr>
          <a:xfrm rot="10800000">
            <a:off x="5539358" y="411317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986" name="Google Shape;986;p58"/>
          <p:cNvCxnSpPr/>
          <p:nvPr/>
        </p:nvCxnSpPr>
        <p:spPr>
          <a:xfrm rot="10800000">
            <a:off x="5831316" y="411502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987" name="Google Shape;987;p58"/>
          <p:cNvCxnSpPr/>
          <p:nvPr/>
        </p:nvCxnSpPr>
        <p:spPr>
          <a:xfrm rot="10800000">
            <a:off x="6115830" y="411502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988" name="Google Shape;988;p58"/>
          <p:cNvCxnSpPr/>
          <p:nvPr/>
        </p:nvCxnSpPr>
        <p:spPr>
          <a:xfrm rot="10800000">
            <a:off x="6392899" y="411317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989" name="Google Shape;989;p58"/>
          <p:cNvCxnSpPr/>
          <p:nvPr/>
        </p:nvCxnSpPr>
        <p:spPr>
          <a:xfrm rot="10800000">
            <a:off x="6684800" y="4115025"/>
            <a:ext cx="2400" cy="219300"/>
          </a:xfrm>
          <a:prstGeom prst="straightConnector1">
            <a:avLst/>
          </a:prstGeom>
          <a:noFill/>
          <a:ln cap="flat" cmpd="sng" w="9525">
            <a:solidFill>
              <a:schemeClr val="dk1"/>
            </a:solidFill>
            <a:prstDash val="dash"/>
            <a:round/>
            <a:headEnd len="med" w="med" type="none"/>
            <a:tailEnd len="med" w="med" type="triangle"/>
          </a:ln>
        </p:spPr>
      </p:cxnSp>
      <p:cxnSp>
        <p:nvCxnSpPr>
          <p:cNvPr id="990" name="Google Shape;990;p58"/>
          <p:cNvCxnSpPr/>
          <p:nvPr/>
        </p:nvCxnSpPr>
        <p:spPr>
          <a:xfrm rot="10800000">
            <a:off x="6974301" y="4113175"/>
            <a:ext cx="2400" cy="219300"/>
          </a:xfrm>
          <a:prstGeom prst="straightConnector1">
            <a:avLst/>
          </a:prstGeom>
          <a:noFill/>
          <a:ln cap="flat" cmpd="sng" w="9525">
            <a:solidFill>
              <a:schemeClr val="dk1"/>
            </a:solidFill>
            <a:prstDash val="dash"/>
            <a:round/>
            <a:headEnd len="med" w="med" type="none"/>
            <a:tailEnd len="med" w="med" type="triangle"/>
          </a:ln>
        </p:spPr>
      </p:cxnSp>
      <p:sp>
        <p:nvSpPr>
          <p:cNvPr id="991" name="Google Shape;991;p58"/>
          <p:cNvSpPr/>
          <p:nvPr/>
        </p:nvSpPr>
        <p:spPr>
          <a:xfrm>
            <a:off x="6032161"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2</a:t>
            </a:r>
            <a:endParaRPr sz="1000"/>
          </a:p>
        </p:txBody>
      </p:sp>
      <p:sp>
        <p:nvSpPr>
          <p:cNvPr id="992" name="Google Shape;992;p58"/>
          <p:cNvSpPr/>
          <p:nvPr/>
        </p:nvSpPr>
        <p:spPr>
          <a:xfrm>
            <a:off x="6316674"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3</a:t>
            </a:r>
            <a:endParaRPr sz="1000"/>
          </a:p>
        </p:txBody>
      </p:sp>
      <p:sp>
        <p:nvSpPr>
          <p:cNvPr id="993" name="Google Shape;993;p58"/>
          <p:cNvSpPr/>
          <p:nvPr/>
        </p:nvSpPr>
        <p:spPr>
          <a:xfrm>
            <a:off x="6593743"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4</a:t>
            </a:r>
            <a:endParaRPr sz="1000"/>
          </a:p>
        </p:txBody>
      </p:sp>
      <p:sp>
        <p:nvSpPr>
          <p:cNvPr id="994" name="Google Shape;994;p58"/>
          <p:cNvSpPr/>
          <p:nvPr/>
        </p:nvSpPr>
        <p:spPr>
          <a:xfrm>
            <a:off x="6878257"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5</a:t>
            </a:r>
            <a:endParaRPr sz="1000"/>
          </a:p>
        </p:txBody>
      </p:sp>
      <p:sp>
        <p:nvSpPr>
          <p:cNvPr id="995" name="Google Shape;995;p58"/>
          <p:cNvSpPr/>
          <p:nvPr/>
        </p:nvSpPr>
        <p:spPr>
          <a:xfrm>
            <a:off x="390175" y="1537775"/>
            <a:ext cx="31101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6" name="Google Shape;996;p58"/>
          <p:cNvSpPr txBox="1"/>
          <p:nvPr/>
        </p:nvSpPr>
        <p:spPr>
          <a:xfrm>
            <a:off x="562325" y="1755825"/>
            <a:ext cx="2846100" cy="29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dk1"/>
                </a:solidFill>
                <a:latin typeface="Poppins"/>
                <a:ea typeface="Poppins"/>
                <a:cs typeface="Poppins"/>
                <a:sym typeface="Poppins"/>
              </a:rPr>
              <a:t>Sample</a:t>
            </a:r>
            <a:endParaRPr sz="1600">
              <a:solidFill>
                <a:schemeClr val="dk1"/>
              </a:solidFill>
              <a:latin typeface="Poppins"/>
              <a:ea typeface="Poppins"/>
              <a:cs typeface="Poppins"/>
              <a:sym typeface="Poppins"/>
            </a:endParaRPr>
          </a:p>
          <a:p>
            <a:pPr indent="0" lvl="0" marL="0" rtl="0" algn="l">
              <a:spcBef>
                <a:spcPts val="0"/>
              </a:spcBef>
              <a:spcAft>
                <a:spcPts val="0"/>
              </a:spcAft>
              <a:buNone/>
            </a:pPr>
            <a:r>
              <a:t/>
            </a:r>
            <a:endParaRPr sz="1600">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What does this record say?</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There's a lecture on AudioLLM on the record.</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     &lt;audio_file&gt; </a:t>
            </a:r>
            <a:endParaRPr>
              <a:solidFill>
                <a:schemeClr val="dk1"/>
              </a:solidFill>
              <a:latin typeface="Poppins"/>
              <a:ea typeface="Poppins"/>
              <a:cs typeface="Poppins"/>
              <a:sym typeface="Poppins"/>
            </a:endParaRPr>
          </a:p>
        </p:txBody>
      </p:sp>
      <p:sp>
        <p:nvSpPr>
          <p:cNvPr id="997" name="Google Shape;997;p58"/>
          <p:cNvSpPr/>
          <p:nvPr/>
        </p:nvSpPr>
        <p:spPr>
          <a:xfrm>
            <a:off x="5740214"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600"/>
          </a:p>
        </p:txBody>
      </p:sp>
      <p:sp>
        <p:nvSpPr>
          <p:cNvPr id="998" name="Google Shape;998;p58"/>
          <p:cNvSpPr/>
          <p:nvPr/>
        </p:nvSpPr>
        <p:spPr>
          <a:xfrm>
            <a:off x="6024728"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999" name="Google Shape;999;p58"/>
          <p:cNvSpPr/>
          <p:nvPr/>
        </p:nvSpPr>
        <p:spPr>
          <a:xfrm>
            <a:off x="6309242"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000" name="Google Shape;1000;p58"/>
          <p:cNvSpPr/>
          <p:nvPr/>
        </p:nvSpPr>
        <p:spPr>
          <a:xfrm>
            <a:off x="6593755"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001" name="Google Shape;1001;p58"/>
          <p:cNvSpPr/>
          <p:nvPr/>
        </p:nvSpPr>
        <p:spPr>
          <a:xfrm>
            <a:off x="6878269" y="2098763"/>
            <a:ext cx="171900" cy="287400"/>
          </a:xfrm>
          <a:prstGeom prst="roundRect">
            <a:avLst>
              <a:gd fmla="val 16667" name="adj"/>
            </a:avLst>
          </a:prstGeom>
          <a:solidFill>
            <a:srgbClr val="EAD1DC"/>
          </a:solidFill>
          <a:ln cap="flat" cmpd="sng" w="19050">
            <a:solidFill>
              <a:srgbClr val="FF00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002" name="Google Shape;1002;p58"/>
          <p:cNvSpPr/>
          <p:nvPr/>
        </p:nvSpPr>
        <p:spPr>
          <a:xfrm>
            <a:off x="7162783" y="2098763"/>
            <a:ext cx="171900" cy="287400"/>
          </a:xfrm>
          <a:prstGeom prst="roundRect">
            <a:avLst>
              <a:gd fmla="val 16667" name="adj"/>
            </a:avLst>
          </a:prstGeom>
          <a:solidFill>
            <a:srgbClr val="EAD1DC"/>
          </a:solidFill>
          <a:ln cap="flat" cmpd="sng" w="19050">
            <a:solidFill>
              <a:srgbClr val="FF00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6</a:t>
            </a:r>
            <a:endParaRPr sz="1000"/>
          </a:p>
        </p:txBody>
      </p:sp>
      <p:sp>
        <p:nvSpPr>
          <p:cNvPr id="1003" name="Google Shape;1003;p58"/>
          <p:cNvSpPr txBox="1"/>
          <p:nvPr/>
        </p:nvSpPr>
        <p:spPr>
          <a:xfrm>
            <a:off x="3879999" y="2098775"/>
            <a:ext cx="17475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2"/>
                </a:solidFill>
                <a:latin typeface="Poppins"/>
                <a:ea typeface="Poppins"/>
                <a:cs typeface="Poppins"/>
                <a:sym typeface="Poppins"/>
              </a:rPr>
              <a:t>Hidden Embeddings</a:t>
            </a:r>
            <a:endParaRPr sz="1200">
              <a:solidFill>
                <a:schemeClr val="dk2"/>
              </a:solidFill>
              <a:latin typeface="Poppins"/>
              <a:ea typeface="Poppins"/>
              <a:cs typeface="Poppins"/>
              <a:sym typeface="Poppins"/>
            </a:endParaRPr>
          </a:p>
        </p:txBody>
      </p:sp>
      <p:pic>
        <p:nvPicPr>
          <p:cNvPr id="1004" name="Google Shape;1004;p58"/>
          <p:cNvPicPr preferRelativeResize="0"/>
          <p:nvPr/>
        </p:nvPicPr>
        <p:blipFill>
          <a:blip r:embed="rId3">
            <a:alphaModFix/>
          </a:blip>
          <a:stretch>
            <a:fillRect/>
          </a:stretch>
        </p:blipFill>
        <p:spPr>
          <a:xfrm>
            <a:off x="1005850" y="3605500"/>
            <a:ext cx="287400" cy="287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59"/>
          <p:cNvSpPr/>
          <p:nvPr/>
        </p:nvSpPr>
        <p:spPr>
          <a:xfrm>
            <a:off x="3703950" y="1550550"/>
            <a:ext cx="53736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0" name="Google Shape;1010;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Architecture</a:t>
            </a:r>
            <a:endParaRPr>
              <a:latin typeface="Poppins"/>
              <a:ea typeface="Poppins"/>
              <a:cs typeface="Poppins"/>
              <a:sym typeface="Poppins"/>
            </a:endParaRPr>
          </a:p>
        </p:txBody>
      </p:sp>
      <p:sp>
        <p:nvSpPr>
          <p:cNvPr id="1011" name="Google Shape;1011;p59"/>
          <p:cNvSpPr/>
          <p:nvPr/>
        </p:nvSpPr>
        <p:spPr>
          <a:xfrm>
            <a:off x="4223125" y="2526850"/>
            <a:ext cx="4401600" cy="928800"/>
          </a:xfrm>
          <a:prstGeom prst="roundRect">
            <a:avLst>
              <a:gd fmla="val 16667" name="adj"/>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a:latin typeface="Poppins"/>
                <a:ea typeface="Poppins"/>
                <a:cs typeface="Poppins"/>
                <a:sym typeface="Poppins"/>
              </a:rPr>
              <a:t>LLM Decoder</a:t>
            </a:r>
            <a:endParaRPr>
              <a:latin typeface="Poppins"/>
              <a:ea typeface="Poppins"/>
              <a:cs typeface="Poppins"/>
              <a:sym typeface="Poppins"/>
            </a:endParaRPr>
          </a:p>
        </p:txBody>
      </p:sp>
      <p:sp>
        <p:nvSpPr>
          <p:cNvPr id="1012" name="Google Shape;1012;p59"/>
          <p:cNvSpPr txBox="1"/>
          <p:nvPr/>
        </p:nvSpPr>
        <p:spPr>
          <a:xfrm>
            <a:off x="3880009" y="3823900"/>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2"/>
                </a:solidFill>
                <a:latin typeface="Poppins"/>
                <a:ea typeface="Poppins"/>
                <a:cs typeface="Poppins"/>
                <a:sym typeface="Poppins"/>
              </a:rPr>
              <a:t>Text embeddings</a:t>
            </a:r>
            <a:endParaRPr sz="1200">
              <a:solidFill>
                <a:schemeClr val="dk2"/>
              </a:solidFill>
              <a:latin typeface="Poppins"/>
              <a:ea typeface="Poppins"/>
              <a:cs typeface="Poppins"/>
              <a:sym typeface="Poppins"/>
            </a:endParaRPr>
          </a:p>
        </p:txBody>
      </p:sp>
      <p:sp>
        <p:nvSpPr>
          <p:cNvPr id="1013" name="Google Shape;1013;p59"/>
          <p:cNvSpPr/>
          <p:nvPr/>
        </p:nvSpPr>
        <p:spPr>
          <a:xfrm rot="-5400000">
            <a:off x="6188587" y="2947300"/>
            <a:ext cx="149400" cy="1603800"/>
          </a:xfrm>
          <a:prstGeom prst="rightBrace">
            <a:avLst>
              <a:gd fmla="val 50000" name="adj1"/>
              <a:gd fmla="val 50000" name="adj2"/>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14" name="Google Shape;1014;p59"/>
          <p:cNvCxnSpPr>
            <a:stCxn id="1013" idx="1"/>
          </p:cNvCxnSpPr>
          <p:nvPr/>
        </p:nvCxnSpPr>
        <p:spPr>
          <a:xfrm flipH="1" rot="10800000">
            <a:off x="6263287" y="3467200"/>
            <a:ext cx="3900" cy="207300"/>
          </a:xfrm>
          <a:prstGeom prst="straightConnector1">
            <a:avLst/>
          </a:prstGeom>
          <a:noFill/>
          <a:ln cap="flat" cmpd="sng" w="9525">
            <a:solidFill>
              <a:schemeClr val="dk1"/>
            </a:solidFill>
            <a:prstDash val="dash"/>
            <a:round/>
            <a:headEnd len="med" w="med" type="none"/>
            <a:tailEnd len="med" w="med" type="triangle"/>
          </a:ln>
        </p:spPr>
      </p:cxnSp>
      <p:sp>
        <p:nvSpPr>
          <p:cNvPr id="1015" name="Google Shape;1015;p59"/>
          <p:cNvSpPr/>
          <p:nvPr/>
        </p:nvSpPr>
        <p:spPr>
          <a:xfrm>
            <a:off x="5455701"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0</a:t>
            </a:r>
            <a:endParaRPr sz="600"/>
          </a:p>
        </p:txBody>
      </p:sp>
      <p:sp>
        <p:nvSpPr>
          <p:cNvPr id="1016" name="Google Shape;1016;p59"/>
          <p:cNvSpPr/>
          <p:nvPr/>
        </p:nvSpPr>
        <p:spPr>
          <a:xfrm>
            <a:off x="5740214"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1000"/>
          </a:p>
        </p:txBody>
      </p:sp>
      <p:sp>
        <p:nvSpPr>
          <p:cNvPr id="1017" name="Google Shape;1017;p59"/>
          <p:cNvSpPr/>
          <p:nvPr/>
        </p:nvSpPr>
        <p:spPr>
          <a:xfrm>
            <a:off x="6024728"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018" name="Google Shape;1018;p59"/>
          <p:cNvSpPr/>
          <p:nvPr/>
        </p:nvSpPr>
        <p:spPr>
          <a:xfrm>
            <a:off x="6309242"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019" name="Google Shape;1019;p59"/>
          <p:cNvSpPr/>
          <p:nvPr/>
        </p:nvSpPr>
        <p:spPr>
          <a:xfrm>
            <a:off x="6593755"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020" name="Google Shape;1020;p59"/>
          <p:cNvSpPr/>
          <p:nvPr/>
        </p:nvSpPr>
        <p:spPr>
          <a:xfrm>
            <a:off x="6878269"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021" name="Google Shape;1021;p59"/>
          <p:cNvSpPr/>
          <p:nvPr/>
        </p:nvSpPr>
        <p:spPr>
          <a:xfrm>
            <a:off x="5463133" y="433432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0</a:t>
            </a:r>
            <a:endParaRPr sz="1000"/>
          </a:p>
        </p:txBody>
      </p:sp>
      <p:sp>
        <p:nvSpPr>
          <p:cNvPr id="1022" name="Google Shape;1022;p59"/>
          <p:cNvSpPr/>
          <p:nvPr/>
        </p:nvSpPr>
        <p:spPr>
          <a:xfrm>
            <a:off x="5747647" y="433432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1</a:t>
            </a:r>
            <a:endParaRPr sz="1000"/>
          </a:p>
        </p:txBody>
      </p:sp>
      <p:sp>
        <p:nvSpPr>
          <p:cNvPr id="1023" name="Google Shape;1023;p59"/>
          <p:cNvSpPr txBox="1"/>
          <p:nvPr/>
        </p:nvSpPr>
        <p:spPr>
          <a:xfrm>
            <a:off x="3880009" y="4334325"/>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2"/>
                </a:solidFill>
                <a:latin typeface="Poppins"/>
                <a:ea typeface="Poppins"/>
                <a:cs typeface="Poppins"/>
                <a:sym typeface="Poppins"/>
              </a:rPr>
              <a:t>Text tokens</a:t>
            </a:r>
            <a:endParaRPr sz="1200">
              <a:solidFill>
                <a:schemeClr val="dk2"/>
              </a:solidFill>
              <a:latin typeface="Poppins"/>
              <a:ea typeface="Poppins"/>
              <a:cs typeface="Poppins"/>
              <a:sym typeface="Poppins"/>
            </a:endParaRPr>
          </a:p>
        </p:txBody>
      </p:sp>
      <p:cxnSp>
        <p:nvCxnSpPr>
          <p:cNvPr id="1024" name="Google Shape;1024;p59"/>
          <p:cNvCxnSpPr/>
          <p:nvPr/>
        </p:nvCxnSpPr>
        <p:spPr>
          <a:xfrm rot="10800000">
            <a:off x="5539358" y="411317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025" name="Google Shape;1025;p59"/>
          <p:cNvCxnSpPr/>
          <p:nvPr/>
        </p:nvCxnSpPr>
        <p:spPr>
          <a:xfrm rot="10800000">
            <a:off x="5831316" y="411502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026" name="Google Shape;1026;p59"/>
          <p:cNvCxnSpPr/>
          <p:nvPr/>
        </p:nvCxnSpPr>
        <p:spPr>
          <a:xfrm rot="10800000">
            <a:off x="6115830" y="411502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027" name="Google Shape;1027;p59"/>
          <p:cNvCxnSpPr/>
          <p:nvPr/>
        </p:nvCxnSpPr>
        <p:spPr>
          <a:xfrm rot="10800000">
            <a:off x="6392899" y="411317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028" name="Google Shape;1028;p59"/>
          <p:cNvCxnSpPr/>
          <p:nvPr/>
        </p:nvCxnSpPr>
        <p:spPr>
          <a:xfrm rot="10800000">
            <a:off x="6684800" y="4115025"/>
            <a:ext cx="2400" cy="219300"/>
          </a:xfrm>
          <a:prstGeom prst="straightConnector1">
            <a:avLst/>
          </a:prstGeom>
          <a:noFill/>
          <a:ln cap="flat" cmpd="sng" w="9525">
            <a:solidFill>
              <a:schemeClr val="dk1"/>
            </a:solidFill>
            <a:prstDash val="dash"/>
            <a:round/>
            <a:headEnd len="med" w="med" type="none"/>
            <a:tailEnd len="med" w="med" type="triangle"/>
          </a:ln>
        </p:spPr>
      </p:cxnSp>
      <p:cxnSp>
        <p:nvCxnSpPr>
          <p:cNvPr id="1029" name="Google Shape;1029;p59"/>
          <p:cNvCxnSpPr/>
          <p:nvPr/>
        </p:nvCxnSpPr>
        <p:spPr>
          <a:xfrm rot="10800000">
            <a:off x="6974301" y="4113175"/>
            <a:ext cx="2400" cy="219300"/>
          </a:xfrm>
          <a:prstGeom prst="straightConnector1">
            <a:avLst/>
          </a:prstGeom>
          <a:noFill/>
          <a:ln cap="flat" cmpd="sng" w="9525">
            <a:solidFill>
              <a:schemeClr val="dk1"/>
            </a:solidFill>
            <a:prstDash val="dash"/>
            <a:round/>
            <a:headEnd len="med" w="med" type="none"/>
            <a:tailEnd len="med" w="med" type="triangle"/>
          </a:ln>
        </p:spPr>
      </p:cxnSp>
      <p:sp>
        <p:nvSpPr>
          <p:cNvPr id="1030" name="Google Shape;1030;p59"/>
          <p:cNvSpPr/>
          <p:nvPr/>
        </p:nvSpPr>
        <p:spPr>
          <a:xfrm>
            <a:off x="6032161"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2</a:t>
            </a:r>
            <a:endParaRPr sz="1000"/>
          </a:p>
        </p:txBody>
      </p:sp>
      <p:sp>
        <p:nvSpPr>
          <p:cNvPr id="1031" name="Google Shape;1031;p59"/>
          <p:cNvSpPr/>
          <p:nvPr/>
        </p:nvSpPr>
        <p:spPr>
          <a:xfrm>
            <a:off x="6316674"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3</a:t>
            </a:r>
            <a:endParaRPr sz="1000"/>
          </a:p>
        </p:txBody>
      </p:sp>
      <p:sp>
        <p:nvSpPr>
          <p:cNvPr id="1032" name="Google Shape;1032;p59"/>
          <p:cNvSpPr/>
          <p:nvPr/>
        </p:nvSpPr>
        <p:spPr>
          <a:xfrm>
            <a:off x="6593743"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4</a:t>
            </a:r>
            <a:endParaRPr sz="1000"/>
          </a:p>
        </p:txBody>
      </p:sp>
      <p:sp>
        <p:nvSpPr>
          <p:cNvPr id="1033" name="Google Shape;1033;p59"/>
          <p:cNvSpPr/>
          <p:nvPr/>
        </p:nvSpPr>
        <p:spPr>
          <a:xfrm>
            <a:off x="6878257"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5</a:t>
            </a:r>
            <a:endParaRPr sz="1000"/>
          </a:p>
        </p:txBody>
      </p:sp>
      <p:sp>
        <p:nvSpPr>
          <p:cNvPr id="1034" name="Google Shape;1034;p59"/>
          <p:cNvSpPr/>
          <p:nvPr/>
        </p:nvSpPr>
        <p:spPr>
          <a:xfrm>
            <a:off x="390175" y="1537775"/>
            <a:ext cx="31101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5" name="Google Shape;1035;p59"/>
          <p:cNvSpPr txBox="1"/>
          <p:nvPr/>
        </p:nvSpPr>
        <p:spPr>
          <a:xfrm>
            <a:off x="562325" y="1755825"/>
            <a:ext cx="2846100" cy="29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dk1"/>
                </a:solidFill>
                <a:latin typeface="Poppins"/>
                <a:ea typeface="Poppins"/>
                <a:cs typeface="Poppins"/>
                <a:sym typeface="Poppins"/>
              </a:rPr>
              <a:t>Sample</a:t>
            </a:r>
            <a:endParaRPr sz="1600">
              <a:solidFill>
                <a:schemeClr val="dk1"/>
              </a:solidFill>
              <a:latin typeface="Poppins"/>
              <a:ea typeface="Poppins"/>
              <a:cs typeface="Poppins"/>
              <a:sym typeface="Poppins"/>
            </a:endParaRPr>
          </a:p>
          <a:p>
            <a:pPr indent="0" lvl="0" marL="0" rtl="0" algn="l">
              <a:spcBef>
                <a:spcPts val="0"/>
              </a:spcBef>
              <a:spcAft>
                <a:spcPts val="0"/>
              </a:spcAft>
              <a:buNone/>
            </a:pPr>
            <a:r>
              <a:t/>
            </a:r>
            <a:endParaRPr sz="1600">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What does this record say?</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There's a lecture on AudioLLM on the record.</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     &lt;audio_file&gt; </a:t>
            </a:r>
            <a:endParaRPr>
              <a:solidFill>
                <a:schemeClr val="dk1"/>
              </a:solidFill>
              <a:latin typeface="Poppins"/>
              <a:ea typeface="Poppins"/>
              <a:cs typeface="Poppins"/>
              <a:sym typeface="Poppins"/>
            </a:endParaRPr>
          </a:p>
        </p:txBody>
      </p:sp>
      <p:sp>
        <p:nvSpPr>
          <p:cNvPr id="1036" name="Google Shape;1036;p59"/>
          <p:cNvSpPr/>
          <p:nvPr/>
        </p:nvSpPr>
        <p:spPr>
          <a:xfrm>
            <a:off x="5740214"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600"/>
          </a:p>
        </p:txBody>
      </p:sp>
      <p:sp>
        <p:nvSpPr>
          <p:cNvPr id="1037" name="Google Shape;1037;p59"/>
          <p:cNvSpPr/>
          <p:nvPr/>
        </p:nvSpPr>
        <p:spPr>
          <a:xfrm>
            <a:off x="6024728"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038" name="Google Shape;1038;p59"/>
          <p:cNvSpPr/>
          <p:nvPr/>
        </p:nvSpPr>
        <p:spPr>
          <a:xfrm>
            <a:off x="6309242"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039" name="Google Shape;1039;p59"/>
          <p:cNvSpPr/>
          <p:nvPr/>
        </p:nvSpPr>
        <p:spPr>
          <a:xfrm>
            <a:off x="6593755"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040" name="Google Shape;1040;p59"/>
          <p:cNvSpPr/>
          <p:nvPr/>
        </p:nvSpPr>
        <p:spPr>
          <a:xfrm>
            <a:off x="6878269" y="2098763"/>
            <a:ext cx="171900" cy="287400"/>
          </a:xfrm>
          <a:prstGeom prst="roundRect">
            <a:avLst>
              <a:gd fmla="val 16667" name="adj"/>
            </a:avLst>
          </a:prstGeom>
          <a:solidFill>
            <a:srgbClr val="EAD1DC"/>
          </a:solidFill>
          <a:ln cap="flat" cmpd="sng" w="19050">
            <a:solidFill>
              <a:srgbClr val="FF00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041" name="Google Shape;1041;p59"/>
          <p:cNvSpPr/>
          <p:nvPr/>
        </p:nvSpPr>
        <p:spPr>
          <a:xfrm>
            <a:off x="7162783" y="2098763"/>
            <a:ext cx="171900" cy="287400"/>
          </a:xfrm>
          <a:prstGeom prst="roundRect">
            <a:avLst>
              <a:gd fmla="val 16667" name="adj"/>
            </a:avLst>
          </a:prstGeom>
          <a:solidFill>
            <a:srgbClr val="EAD1DC"/>
          </a:solidFill>
          <a:ln cap="flat" cmpd="sng" w="19050">
            <a:solidFill>
              <a:srgbClr val="FF00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6</a:t>
            </a:r>
            <a:endParaRPr sz="1000"/>
          </a:p>
        </p:txBody>
      </p:sp>
      <p:sp>
        <p:nvSpPr>
          <p:cNvPr id="1042" name="Google Shape;1042;p59"/>
          <p:cNvSpPr txBox="1"/>
          <p:nvPr/>
        </p:nvSpPr>
        <p:spPr>
          <a:xfrm>
            <a:off x="3879999" y="2098775"/>
            <a:ext cx="17475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2"/>
                </a:solidFill>
                <a:latin typeface="Poppins"/>
                <a:ea typeface="Poppins"/>
                <a:cs typeface="Poppins"/>
                <a:sym typeface="Poppins"/>
              </a:rPr>
              <a:t>Hidden Embeddings</a:t>
            </a:r>
            <a:endParaRPr sz="1200">
              <a:solidFill>
                <a:schemeClr val="dk2"/>
              </a:solidFill>
              <a:latin typeface="Poppins"/>
              <a:ea typeface="Poppins"/>
              <a:cs typeface="Poppins"/>
              <a:sym typeface="Poppins"/>
            </a:endParaRPr>
          </a:p>
        </p:txBody>
      </p:sp>
      <p:pic>
        <p:nvPicPr>
          <p:cNvPr id="1043" name="Google Shape;1043;p59"/>
          <p:cNvPicPr preferRelativeResize="0"/>
          <p:nvPr/>
        </p:nvPicPr>
        <p:blipFill>
          <a:blip r:embed="rId3">
            <a:alphaModFix/>
          </a:blip>
          <a:stretch>
            <a:fillRect/>
          </a:stretch>
        </p:blipFill>
        <p:spPr>
          <a:xfrm>
            <a:off x="1005850" y="3605500"/>
            <a:ext cx="287400" cy="287400"/>
          </a:xfrm>
          <a:prstGeom prst="rect">
            <a:avLst/>
          </a:prstGeom>
          <a:noFill/>
          <a:ln>
            <a:noFill/>
          </a:ln>
        </p:spPr>
      </p:pic>
      <p:cxnSp>
        <p:nvCxnSpPr>
          <p:cNvPr id="1044" name="Google Shape;1044;p59"/>
          <p:cNvCxnSpPr>
            <a:stCxn id="1043" idx="2"/>
            <a:endCxn id="1011" idx="1"/>
          </p:cNvCxnSpPr>
          <p:nvPr/>
        </p:nvCxnSpPr>
        <p:spPr>
          <a:xfrm rot="-5400000">
            <a:off x="2235550" y="1905400"/>
            <a:ext cx="901500" cy="3073500"/>
          </a:xfrm>
          <a:prstGeom prst="curvedConnector4">
            <a:avLst>
              <a:gd fmla="val -26414" name="adj1"/>
              <a:gd fmla="val 74112" name="adj2"/>
            </a:avLst>
          </a:prstGeom>
          <a:noFill/>
          <a:ln cap="flat" cmpd="sng" w="9525">
            <a:solidFill>
              <a:schemeClr val="dk2"/>
            </a:solidFill>
            <a:prstDash val="dash"/>
            <a:round/>
            <a:headEnd len="med" w="med"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ru">
                <a:latin typeface="Poppins"/>
                <a:ea typeface="Poppins"/>
                <a:cs typeface="Poppins"/>
                <a:sym typeface="Poppins"/>
              </a:rPr>
              <a:t>Audio-Conditioned LLM: Architecture</a:t>
            </a:r>
            <a:endParaRPr>
              <a:latin typeface="Poppins"/>
              <a:ea typeface="Poppins"/>
              <a:cs typeface="Poppins"/>
              <a:sym typeface="Poppins"/>
            </a:endParaRPr>
          </a:p>
        </p:txBody>
      </p:sp>
      <p:sp>
        <p:nvSpPr>
          <p:cNvPr id="1050" name="Google Shape;1050;p60"/>
          <p:cNvSpPr/>
          <p:nvPr/>
        </p:nvSpPr>
        <p:spPr>
          <a:xfrm>
            <a:off x="390175" y="1537775"/>
            <a:ext cx="3975600" cy="3403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1" name="Google Shape;1051;p60"/>
          <p:cNvSpPr txBox="1"/>
          <p:nvPr/>
        </p:nvSpPr>
        <p:spPr>
          <a:xfrm>
            <a:off x="600350" y="1755825"/>
            <a:ext cx="3605700" cy="43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chemeClr val="dk1"/>
                </a:solidFill>
                <a:latin typeface="Poppins"/>
                <a:ea typeface="Poppins"/>
                <a:cs typeface="Poppins"/>
                <a:sym typeface="Poppins"/>
              </a:rPr>
              <a:t>How to encode audio?</a:t>
            </a:r>
            <a:endParaRPr b="1">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
        <p:nvSpPr>
          <p:cNvPr id="1052" name="Google Shape;1052;p60"/>
          <p:cNvSpPr/>
          <p:nvPr/>
        </p:nvSpPr>
        <p:spPr>
          <a:xfrm>
            <a:off x="4749450" y="1550025"/>
            <a:ext cx="3975600" cy="3403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53" name="Google Shape;1053;p60"/>
          <p:cNvSpPr txBox="1"/>
          <p:nvPr/>
        </p:nvSpPr>
        <p:spPr>
          <a:xfrm>
            <a:off x="4995750" y="1755825"/>
            <a:ext cx="3605700" cy="6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a:solidFill>
                  <a:schemeClr val="dk1"/>
                </a:solidFill>
                <a:latin typeface="Poppins"/>
                <a:ea typeface="Poppins"/>
                <a:cs typeface="Poppins"/>
                <a:sym typeface="Poppins"/>
              </a:rPr>
              <a:t>How to pass audio representations?</a:t>
            </a:r>
            <a:endParaRPr b="1">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p:txBody>
      </p:sp>
      <p:sp>
        <p:nvSpPr>
          <p:cNvPr id="1054" name="Google Shape;1054;p60"/>
          <p:cNvSpPr txBox="1"/>
          <p:nvPr/>
        </p:nvSpPr>
        <p:spPr>
          <a:xfrm>
            <a:off x="600350" y="2439525"/>
            <a:ext cx="3605700" cy="1127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Discrete / Continuous </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Semantic / Acoustic</a:t>
            </a:r>
            <a:endParaRPr>
              <a:solidFill>
                <a:schemeClr val="dk1"/>
              </a:solidFill>
              <a:latin typeface="Poppins"/>
              <a:ea typeface="Poppins"/>
              <a:cs typeface="Poppins"/>
              <a:sym typeface="Poppins"/>
            </a:endParaRPr>
          </a:p>
          <a:p>
            <a:pPr indent="0" lvl="0" marL="457200" rtl="0" algn="l">
              <a:spcBef>
                <a:spcPts val="0"/>
              </a:spcBef>
              <a:spcAft>
                <a:spcPts val="0"/>
              </a:spcAft>
              <a:buNone/>
            </a:pPr>
            <a:r>
              <a:rPr lang="ru">
                <a:solidFill>
                  <a:schemeClr val="dk1"/>
                </a:solidFill>
                <a:latin typeface="Poppins"/>
                <a:ea typeface="Poppins"/>
                <a:cs typeface="Poppins"/>
                <a:sym typeface="Poppins"/>
              </a:rPr>
              <a:t>(debatable)</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
        <p:nvSpPr>
          <p:cNvPr id="1055" name="Google Shape;1055;p60"/>
          <p:cNvSpPr txBox="1"/>
          <p:nvPr/>
        </p:nvSpPr>
        <p:spPr>
          <a:xfrm>
            <a:off x="4995750" y="2439525"/>
            <a:ext cx="3605700" cy="2157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Vocab Extension with discrete tokens</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Continuous Audio Embeddings in Prompt</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Continuous Audio Embeddings, Cross-Attention</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 Encoding Classification</a:t>
            </a:r>
            <a:endParaRPr>
              <a:latin typeface="Poppins"/>
              <a:ea typeface="Poppins"/>
              <a:cs typeface="Poppins"/>
              <a:sym typeface="Poppins"/>
            </a:endParaRPr>
          </a:p>
        </p:txBody>
      </p:sp>
      <p:sp>
        <p:nvSpPr>
          <p:cNvPr id="1061" name="Google Shape;1061;p61"/>
          <p:cNvSpPr/>
          <p:nvPr/>
        </p:nvSpPr>
        <p:spPr>
          <a:xfrm>
            <a:off x="390175" y="1537775"/>
            <a:ext cx="39756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2" name="Google Shape;1062;p61"/>
          <p:cNvSpPr txBox="1"/>
          <p:nvPr/>
        </p:nvSpPr>
        <p:spPr>
          <a:xfrm>
            <a:off x="600355" y="1755825"/>
            <a:ext cx="3605700" cy="29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latin typeface="Poppins"/>
                <a:ea typeface="Poppins"/>
                <a:cs typeface="Poppins"/>
                <a:sym typeface="Poppins"/>
              </a:rPr>
              <a:t>Semantic representations</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
        <p:nvSpPr>
          <p:cNvPr id="1063" name="Google Shape;1063;p61"/>
          <p:cNvSpPr/>
          <p:nvPr/>
        </p:nvSpPr>
        <p:spPr>
          <a:xfrm>
            <a:off x="4749450" y="1550025"/>
            <a:ext cx="39756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4" name="Google Shape;1064;p61"/>
          <p:cNvSpPr txBox="1"/>
          <p:nvPr/>
        </p:nvSpPr>
        <p:spPr>
          <a:xfrm>
            <a:off x="4995755" y="1755825"/>
            <a:ext cx="3605700" cy="29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latin typeface="Poppins"/>
                <a:ea typeface="Poppins"/>
                <a:cs typeface="Poppins"/>
                <a:sym typeface="Poppins"/>
              </a:rPr>
              <a:t>Acoustic</a:t>
            </a:r>
            <a:r>
              <a:rPr lang="ru">
                <a:solidFill>
                  <a:schemeClr val="dk1"/>
                </a:solidFill>
                <a:latin typeface="Poppins"/>
                <a:ea typeface="Poppins"/>
                <a:cs typeface="Poppins"/>
                <a:sym typeface="Poppins"/>
              </a:rPr>
              <a:t> representations</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 Encoding Classification</a:t>
            </a:r>
            <a:endParaRPr>
              <a:latin typeface="Poppins"/>
              <a:ea typeface="Poppins"/>
              <a:cs typeface="Poppins"/>
              <a:sym typeface="Poppins"/>
            </a:endParaRPr>
          </a:p>
        </p:txBody>
      </p:sp>
      <p:sp>
        <p:nvSpPr>
          <p:cNvPr id="1070" name="Google Shape;1070;p62"/>
          <p:cNvSpPr/>
          <p:nvPr/>
        </p:nvSpPr>
        <p:spPr>
          <a:xfrm>
            <a:off x="390175" y="1537775"/>
            <a:ext cx="39756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1" name="Google Shape;1071;p62"/>
          <p:cNvSpPr txBox="1"/>
          <p:nvPr/>
        </p:nvSpPr>
        <p:spPr>
          <a:xfrm>
            <a:off x="600355" y="1755825"/>
            <a:ext cx="3605700" cy="29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latin typeface="Poppins"/>
                <a:ea typeface="Poppins"/>
                <a:cs typeface="Poppins"/>
                <a:sym typeface="Poppins"/>
              </a:rPr>
              <a:t>Semantic representations</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Obtained from encoders, trained on semantic task - ASR / LM-based SSL</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Good for semantic tasks</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Support more aggressive downsampling</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
        <p:nvSpPr>
          <p:cNvPr id="1072" name="Google Shape;1072;p62"/>
          <p:cNvSpPr/>
          <p:nvPr/>
        </p:nvSpPr>
        <p:spPr>
          <a:xfrm>
            <a:off x="4749450" y="1550025"/>
            <a:ext cx="39756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3" name="Google Shape;1073;p62"/>
          <p:cNvSpPr txBox="1"/>
          <p:nvPr/>
        </p:nvSpPr>
        <p:spPr>
          <a:xfrm>
            <a:off x="4995755" y="1755825"/>
            <a:ext cx="3605700" cy="29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latin typeface="Poppins"/>
                <a:ea typeface="Poppins"/>
                <a:cs typeface="Poppins"/>
                <a:sym typeface="Poppins"/>
              </a:rPr>
              <a:t>Acoustic representations</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Obtained from encoders, trained on recounstruction task - autoencoding</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Good for audio generation task</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Usually require complicated logic &amp; higher rate</a:t>
            </a:r>
            <a:endParaRPr>
              <a:solidFill>
                <a:schemeClr val="dk1"/>
              </a:solidFill>
              <a:latin typeface="Poppins"/>
              <a:ea typeface="Poppins"/>
              <a:cs typeface="Poppins"/>
              <a:sym typeface="Poppi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SUPERB benchmark</a:t>
            </a:r>
            <a:endParaRPr>
              <a:latin typeface="Poppins"/>
              <a:ea typeface="Poppins"/>
              <a:cs typeface="Poppins"/>
              <a:sym typeface="Poppins"/>
            </a:endParaRPr>
          </a:p>
        </p:txBody>
      </p:sp>
      <p:sp>
        <p:nvSpPr>
          <p:cNvPr id="1079" name="Google Shape;1079;p63"/>
          <p:cNvSpPr txBox="1"/>
          <p:nvPr>
            <p:ph idx="1" type="body"/>
          </p:nvPr>
        </p:nvSpPr>
        <p:spPr>
          <a:xfrm>
            <a:off x="311700" y="1152475"/>
            <a:ext cx="8520600" cy="89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ru" u="sng">
                <a:solidFill>
                  <a:schemeClr val="hlink"/>
                </a:solidFill>
                <a:hlinkClick r:id="rId3"/>
              </a:rPr>
              <a:t>SUPERB: </a:t>
            </a:r>
            <a:r>
              <a:rPr b="1" lang="ru" u="sng">
                <a:solidFill>
                  <a:schemeClr val="hlink"/>
                </a:solidFill>
                <a:hlinkClick r:id="rId4"/>
              </a:rPr>
              <a:t>S</a:t>
            </a:r>
            <a:r>
              <a:rPr lang="ru" u="sng">
                <a:solidFill>
                  <a:schemeClr val="hlink"/>
                </a:solidFill>
                <a:hlinkClick r:id="rId5"/>
              </a:rPr>
              <a:t>peech processing </a:t>
            </a:r>
            <a:r>
              <a:rPr b="1" lang="ru" u="sng">
                <a:solidFill>
                  <a:schemeClr val="hlink"/>
                </a:solidFill>
                <a:hlinkClick r:id="rId6"/>
              </a:rPr>
              <a:t>U</a:t>
            </a:r>
            <a:r>
              <a:rPr lang="ru" u="sng">
                <a:solidFill>
                  <a:schemeClr val="hlink"/>
                </a:solidFill>
                <a:hlinkClick r:id="rId7"/>
              </a:rPr>
              <a:t>niversal </a:t>
            </a:r>
            <a:r>
              <a:rPr b="1" lang="ru" u="sng">
                <a:solidFill>
                  <a:schemeClr val="hlink"/>
                </a:solidFill>
                <a:hlinkClick r:id="rId8"/>
              </a:rPr>
              <a:t>PER</a:t>
            </a:r>
            <a:r>
              <a:rPr lang="ru" u="sng">
                <a:solidFill>
                  <a:schemeClr val="hlink"/>
                </a:solidFill>
                <a:hlinkClick r:id="rId9"/>
              </a:rPr>
              <a:t>formance </a:t>
            </a:r>
            <a:r>
              <a:rPr b="1" lang="ru" u="sng">
                <a:solidFill>
                  <a:schemeClr val="hlink"/>
                </a:solidFill>
                <a:hlinkClick r:id="rId10"/>
              </a:rPr>
              <a:t>B</a:t>
            </a:r>
            <a:r>
              <a:rPr lang="ru" u="sng">
                <a:solidFill>
                  <a:schemeClr val="hlink"/>
                </a:solidFill>
                <a:hlinkClick r:id="rId11"/>
              </a:rPr>
              <a:t>enchmark</a:t>
            </a:r>
            <a:endParaRPr/>
          </a:p>
          <a:p>
            <a:pPr indent="-342900" lvl="0" marL="457200" rtl="0" algn="l">
              <a:spcBef>
                <a:spcPts val="0"/>
              </a:spcBef>
              <a:spcAft>
                <a:spcPts val="0"/>
              </a:spcAft>
              <a:buSzPts val="1800"/>
              <a:buChar char="●"/>
            </a:pPr>
            <a:r>
              <a:rPr lang="ru" u="sng">
                <a:solidFill>
                  <a:schemeClr val="hlink"/>
                </a:solidFill>
                <a:hlinkClick r:id="rId12"/>
              </a:rPr>
              <a:t>superbbenchmark.org</a:t>
            </a:r>
            <a:endParaRPr/>
          </a:p>
        </p:txBody>
      </p:sp>
      <p:sp>
        <p:nvSpPr>
          <p:cNvPr id="1080" name="Google Shape;1080;p63"/>
          <p:cNvSpPr/>
          <p:nvPr/>
        </p:nvSpPr>
        <p:spPr>
          <a:xfrm>
            <a:off x="400900" y="4205612"/>
            <a:ext cx="1135500" cy="37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000"/>
              <a:t>Layer 1</a:t>
            </a:r>
            <a:endParaRPr sz="1000"/>
          </a:p>
        </p:txBody>
      </p:sp>
      <p:cxnSp>
        <p:nvCxnSpPr>
          <p:cNvPr id="1081" name="Google Shape;1081;p63"/>
          <p:cNvCxnSpPr/>
          <p:nvPr/>
        </p:nvCxnSpPr>
        <p:spPr>
          <a:xfrm rot="10800000">
            <a:off x="968650" y="4583912"/>
            <a:ext cx="0" cy="216000"/>
          </a:xfrm>
          <a:prstGeom prst="straightConnector1">
            <a:avLst/>
          </a:prstGeom>
          <a:noFill/>
          <a:ln cap="flat" cmpd="sng" w="9525">
            <a:solidFill>
              <a:schemeClr val="dk2"/>
            </a:solidFill>
            <a:prstDash val="solid"/>
            <a:round/>
            <a:headEnd len="med" w="med" type="none"/>
            <a:tailEnd len="med" w="med" type="triangle"/>
          </a:ln>
        </p:spPr>
      </p:cxnSp>
      <p:sp>
        <p:nvSpPr>
          <p:cNvPr id="1082" name="Google Shape;1082;p63"/>
          <p:cNvSpPr/>
          <p:nvPr/>
        </p:nvSpPr>
        <p:spPr>
          <a:xfrm>
            <a:off x="2825992" y="3350067"/>
            <a:ext cx="210300" cy="199200"/>
          </a:xfrm>
          <a:prstGeom prst="ellipse">
            <a:avLst/>
          </a:prstGeom>
          <a:noFill/>
          <a:ln cap="flat" cmpd="sng" w="9525">
            <a:solidFill>
              <a:schemeClr val="dk2"/>
            </a:solidFill>
            <a:prstDash val="solid"/>
            <a:round/>
            <a:headEnd len="sm" w="sm" type="none"/>
            <a:tailEnd len="sm" w="sm" type="none"/>
          </a:ln>
        </p:spPr>
        <p:txBody>
          <a:bodyPr anchorCtr="0" anchor="ctr" bIns="0" lIns="21600" spcFirstLastPara="1" rIns="0" wrap="square" tIns="0">
            <a:noAutofit/>
          </a:bodyPr>
          <a:lstStyle/>
          <a:p>
            <a:pPr indent="0" lvl="0" marL="0" rtl="0" algn="l">
              <a:spcBef>
                <a:spcPts val="0"/>
              </a:spcBef>
              <a:spcAft>
                <a:spcPts val="0"/>
              </a:spcAft>
              <a:buNone/>
            </a:pPr>
            <a:r>
              <a:rPr lang="ru"/>
              <a:t>+ </a:t>
            </a:r>
            <a:endParaRPr/>
          </a:p>
        </p:txBody>
      </p:sp>
      <p:sp>
        <p:nvSpPr>
          <p:cNvPr id="1083" name="Google Shape;1083;p63"/>
          <p:cNvSpPr/>
          <p:nvPr/>
        </p:nvSpPr>
        <p:spPr>
          <a:xfrm>
            <a:off x="2006492" y="4019067"/>
            <a:ext cx="210300" cy="199200"/>
          </a:xfrm>
          <a:prstGeom prst="ellipse">
            <a:avLst/>
          </a:prstGeom>
          <a:noFill/>
          <a:ln cap="flat" cmpd="sng" w="9525">
            <a:solidFill>
              <a:schemeClr val="dk2"/>
            </a:solidFill>
            <a:prstDash val="solid"/>
            <a:round/>
            <a:headEnd len="sm" w="sm" type="none"/>
            <a:tailEnd len="sm" w="sm" type="none"/>
          </a:ln>
        </p:spPr>
        <p:txBody>
          <a:bodyPr anchorCtr="0" anchor="ctr" bIns="0" lIns="21600" spcFirstLastPara="1" rIns="0" wrap="square" tIns="0">
            <a:noAutofit/>
          </a:bodyPr>
          <a:lstStyle/>
          <a:p>
            <a:pPr indent="0" lvl="0" marL="0" rtl="0" algn="l">
              <a:spcBef>
                <a:spcPts val="0"/>
              </a:spcBef>
              <a:spcAft>
                <a:spcPts val="0"/>
              </a:spcAft>
              <a:buNone/>
            </a:pPr>
            <a:r>
              <a:rPr lang="ru"/>
              <a:t>× </a:t>
            </a:r>
            <a:endParaRPr/>
          </a:p>
        </p:txBody>
      </p:sp>
      <p:sp>
        <p:nvSpPr>
          <p:cNvPr id="1084" name="Google Shape;1084;p63"/>
          <p:cNvSpPr/>
          <p:nvPr/>
        </p:nvSpPr>
        <p:spPr>
          <a:xfrm>
            <a:off x="1997950" y="4391575"/>
            <a:ext cx="227400" cy="2274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ru" sz="900"/>
              <a:t>w</a:t>
            </a:r>
            <a:r>
              <a:rPr lang="ru" sz="500"/>
              <a:t>1</a:t>
            </a:r>
            <a:endParaRPr sz="500"/>
          </a:p>
        </p:txBody>
      </p:sp>
      <p:sp>
        <p:nvSpPr>
          <p:cNvPr id="1085" name="Google Shape;1085;p63"/>
          <p:cNvSpPr/>
          <p:nvPr/>
        </p:nvSpPr>
        <p:spPr>
          <a:xfrm>
            <a:off x="400900" y="3535112"/>
            <a:ext cx="1135500" cy="37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000"/>
              <a:t>Layer 2</a:t>
            </a:r>
            <a:endParaRPr sz="1000"/>
          </a:p>
        </p:txBody>
      </p:sp>
      <p:cxnSp>
        <p:nvCxnSpPr>
          <p:cNvPr id="1086" name="Google Shape;1086;p63"/>
          <p:cNvCxnSpPr>
            <a:endCxn id="1085" idx="2"/>
          </p:cNvCxnSpPr>
          <p:nvPr/>
        </p:nvCxnSpPr>
        <p:spPr>
          <a:xfrm rot="10800000">
            <a:off x="968650" y="3913412"/>
            <a:ext cx="0" cy="254100"/>
          </a:xfrm>
          <a:prstGeom prst="straightConnector1">
            <a:avLst/>
          </a:prstGeom>
          <a:noFill/>
          <a:ln cap="flat" cmpd="sng" w="9525">
            <a:solidFill>
              <a:schemeClr val="dk2"/>
            </a:solidFill>
            <a:prstDash val="solid"/>
            <a:round/>
            <a:headEnd len="med" w="med" type="none"/>
            <a:tailEnd len="med" w="med" type="triangle"/>
          </a:ln>
        </p:spPr>
      </p:cxnSp>
      <p:cxnSp>
        <p:nvCxnSpPr>
          <p:cNvPr id="1087" name="Google Shape;1087;p63"/>
          <p:cNvCxnSpPr>
            <a:stCxn id="1080" idx="0"/>
            <a:endCxn id="1083" idx="2"/>
          </p:cNvCxnSpPr>
          <p:nvPr/>
        </p:nvCxnSpPr>
        <p:spPr>
          <a:xfrm rot="-5400000">
            <a:off x="1444000" y="3643262"/>
            <a:ext cx="87000" cy="1037700"/>
          </a:xfrm>
          <a:prstGeom prst="bentConnector2">
            <a:avLst/>
          </a:prstGeom>
          <a:noFill/>
          <a:ln cap="flat" cmpd="sng" w="9525">
            <a:solidFill>
              <a:schemeClr val="dk2"/>
            </a:solidFill>
            <a:prstDash val="solid"/>
            <a:round/>
            <a:headEnd len="med" w="med" type="none"/>
            <a:tailEnd len="med" w="med" type="triangle"/>
          </a:ln>
        </p:spPr>
      </p:cxnSp>
      <p:cxnSp>
        <p:nvCxnSpPr>
          <p:cNvPr id="1088" name="Google Shape;1088;p63"/>
          <p:cNvCxnSpPr>
            <a:stCxn id="1084" idx="0"/>
            <a:endCxn id="1083" idx="4"/>
          </p:cNvCxnSpPr>
          <p:nvPr/>
        </p:nvCxnSpPr>
        <p:spPr>
          <a:xfrm rot="10800000">
            <a:off x="2111650" y="4218175"/>
            <a:ext cx="0" cy="173400"/>
          </a:xfrm>
          <a:prstGeom prst="straightConnector1">
            <a:avLst/>
          </a:prstGeom>
          <a:noFill/>
          <a:ln cap="flat" cmpd="sng" w="9525">
            <a:solidFill>
              <a:schemeClr val="dk2"/>
            </a:solidFill>
            <a:prstDash val="solid"/>
            <a:round/>
            <a:headEnd len="med" w="med" type="none"/>
            <a:tailEnd len="med" w="med" type="triangle"/>
          </a:ln>
        </p:spPr>
      </p:cxnSp>
      <p:sp>
        <p:nvSpPr>
          <p:cNvPr id="1089" name="Google Shape;1089;p63"/>
          <p:cNvSpPr/>
          <p:nvPr/>
        </p:nvSpPr>
        <p:spPr>
          <a:xfrm>
            <a:off x="400900" y="2902712"/>
            <a:ext cx="1135500" cy="37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000"/>
              <a:t>…</a:t>
            </a:r>
            <a:endParaRPr sz="1000"/>
          </a:p>
        </p:txBody>
      </p:sp>
      <p:cxnSp>
        <p:nvCxnSpPr>
          <p:cNvPr id="1090" name="Google Shape;1090;p63"/>
          <p:cNvCxnSpPr>
            <a:endCxn id="1089" idx="2"/>
          </p:cNvCxnSpPr>
          <p:nvPr/>
        </p:nvCxnSpPr>
        <p:spPr>
          <a:xfrm rot="10800000">
            <a:off x="968650" y="3281012"/>
            <a:ext cx="0" cy="254100"/>
          </a:xfrm>
          <a:prstGeom prst="straightConnector1">
            <a:avLst/>
          </a:prstGeom>
          <a:noFill/>
          <a:ln cap="flat" cmpd="sng" w="9525">
            <a:solidFill>
              <a:schemeClr val="dk2"/>
            </a:solidFill>
            <a:prstDash val="solid"/>
            <a:round/>
            <a:headEnd len="med" w="med" type="none"/>
            <a:tailEnd len="med" w="med" type="triangle"/>
          </a:ln>
        </p:spPr>
      </p:cxnSp>
      <p:sp>
        <p:nvSpPr>
          <p:cNvPr id="1091" name="Google Shape;1091;p63"/>
          <p:cNvSpPr/>
          <p:nvPr/>
        </p:nvSpPr>
        <p:spPr>
          <a:xfrm>
            <a:off x="400900" y="2270312"/>
            <a:ext cx="1135500" cy="378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000"/>
              <a:t>Layer n</a:t>
            </a:r>
            <a:endParaRPr sz="1000"/>
          </a:p>
        </p:txBody>
      </p:sp>
      <p:cxnSp>
        <p:nvCxnSpPr>
          <p:cNvPr id="1092" name="Google Shape;1092;p63"/>
          <p:cNvCxnSpPr>
            <a:endCxn id="1091" idx="2"/>
          </p:cNvCxnSpPr>
          <p:nvPr/>
        </p:nvCxnSpPr>
        <p:spPr>
          <a:xfrm rot="10800000">
            <a:off x="968650" y="2648612"/>
            <a:ext cx="0" cy="254100"/>
          </a:xfrm>
          <a:prstGeom prst="straightConnector1">
            <a:avLst/>
          </a:prstGeom>
          <a:noFill/>
          <a:ln cap="flat" cmpd="sng" w="9525">
            <a:solidFill>
              <a:schemeClr val="dk2"/>
            </a:solidFill>
            <a:prstDash val="solid"/>
            <a:round/>
            <a:headEnd len="med" w="med" type="none"/>
            <a:tailEnd len="med" w="med" type="triangle"/>
          </a:ln>
        </p:spPr>
      </p:cxnSp>
      <p:sp>
        <p:nvSpPr>
          <p:cNvPr id="1093" name="Google Shape;1093;p63"/>
          <p:cNvSpPr/>
          <p:nvPr/>
        </p:nvSpPr>
        <p:spPr>
          <a:xfrm>
            <a:off x="2006342" y="3350080"/>
            <a:ext cx="210300" cy="199200"/>
          </a:xfrm>
          <a:prstGeom prst="ellipse">
            <a:avLst/>
          </a:prstGeom>
          <a:noFill/>
          <a:ln cap="flat" cmpd="sng" w="9525">
            <a:solidFill>
              <a:schemeClr val="dk2"/>
            </a:solidFill>
            <a:prstDash val="solid"/>
            <a:round/>
            <a:headEnd len="sm" w="sm" type="none"/>
            <a:tailEnd len="sm" w="sm" type="none"/>
          </a:ln>
        </p:spPr>
        <p:txBody>
          <a:bodyPr anchorCtr="0" anchor="ctr" bIns="0" lIns="21600" spcFirstLastPara="1" rIns="0" wrap="square" tIns="0">
            <a:noAutofit/>
          </a:bodyPr>
          <a:lstStyle/>
          <a:p>
            <a:pPr indent="0" lvl="0" marL="0" rtl="0" algn="l">
              <a:spcBef>
                <a:spcPts val="0"/>
              </a:spcBef>
              <a:spcAft>
                <a:spcPts val="0"/>
              </a:spcAft>
              <a:buNone/>
            </a:pPr>
            <a:r>
              <a:rPr lang="ru"/>
              <a:t>× </a:t>
            </a:r>
            <a:endParaRPr/>
          </a:p>
        </p:txBody>
      </p:sp>
      <p:sp>
        <p:nvSpPr>
          <p:cNvPr id="1094" name="Google Shape;1094;p63"/>
          <p:cNvSpPr/>
          <p:nvPr/>
        </p:nvSpPr>
        <p:spPr>
          <a:xfrm>
            <a:off x="1997800" y="3722588"/>
            <a:ext cx="227400" cy="2274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ru" sz="900"/>
              <a:t>w</a:t>
            </a:r>
            <a:r>
              <a:rPr lang="ru" sz="500"/>
              <a:t>2</a:t>
            </a:r>
            <a:endParaRPr sz="500"/>
          </a:p>
        </p:txBody>
      </p:sp>
      <p:cxnSp>
        <p:nvCxnSpPr>
          <p:cNvPr id="1095" name="Google Shape;1095;p63"/>
          <p:cNvCxnSpPr>
            <a:endCxn id="1093" idx="2"/>
          </p:cNvCxnSpPr>
          <p:nvPr/>
        </p:nvCxnSpPr>
        <p:spPr>
          <a:xfrm flipH="1" rot="10800000">
            <a:off x="968642" y="3449680"/>
            <a:ext cx="1037700" cy="87000"/>
          </a:xfrm>
          <a:prstGeom prst="bentConnector3">
            <a:avLst>
              <a:gd fmla="val -81" name="adj1"/>
            </a:avLst>
          </a:prstGeom>
          <a:noFill/>
          <a:ln cap="flat" cmpd="sng" w="9525">
            <a:solidFill>
              <a:schemeClr val="dk2"/>
            </a:solidFill>
            <a:prstDash val="solid"/>
            <a:round/>
            <a:headEnd len="med" w="med" type="none"/>
            <a:tailEnd len="med" w="med" type="triangle"/>
          </a:ln>
        </p:spPr>
      </p:cxnSp>
      <p:cxnSp>
        <p:nvCxnSpPr>
          <p:cNvPr id="1096" name="Google Shape;1096;p63"/>
          <p:cNvCxnSpPr>
            <a:stCxn id="1094" idx="0"/>
            <a:endCxn id="1093" idx="4"/>
          </p:cNvCxnSpPr>
          <p:nvPr/>
        </p:nvCxnSpPr>
        <p:spPr>
          <a:xfrm rot="10800000">
            <a:off x="2111500" y="3549188"/>
            <a:ext cx="0" cy="173400"/>
          </a:xfrm>
          <a:prstGeom prst="straightConnector1">
            <a:avLst/>
          </a:prstGeom>
          <a:noFill/>
          <a:ln cap="flat" cmpd="sng" w="9525">
            <a:solidFill>
              <a:schemeClr val="dk2"/>
            </a:solidFill>
            <a:prstDash val="solid"/>
            <a:round/>
            <a:headEnd len="med" w="med" type="none"/>
            <a:tailEnd len="med" w="med" type="triangle"/>
          </a:ln>
        </p:spPr>
      </p:cxnSp>
      <p:sp>
        <p:nvSpPr>
          <p:cNvPr id="1097" name="Google Shape;1097;p63"/>
          <p:cNvSpPr/>
          <p:nvPr/>
        </p:nvSpPr>
        <p:spPr>
          <a:xfrm>
            <a:off x="2005492" y="2081255"/>
            <a:ext cx="210300" cy="199200"/>
          </a:xfrm>
          <a:prstGeom prst="ellipse">
            <a:avLst/>
          </a:prstGeom>
          <a:noFill/>
          <a:ln cap="flat" cmpd="sng" w="9525">
            <a:solidFill>
              <a:schemeClr val="dk2"/>
            </a:solidFill>
            <a:prstDash val="solid"/>
            <a:round/>
            <a:headEnd len="sm" w="sm" type="none"/>
            <a:tailEnd len="sm" w="sm" type="none"/>
          </a:ln>
        </p:spPr>
        <p:txBody>
          <a:bodyPr anchorCtr="0" anchor="ctr" bIns="0" lIns="21600" spcFirstLastPara="1" rIns="0" wrap="square" tIns="0">
            <a:noAutofit/>
          </a:bodyPr>
          <a:lstStyle/>
          <a:p>
            <a:pPr indent="0" lvl="0" marL="0" rtl="0" algn="l">
              <a:spcBef>
                <a:spcPts val="0"/>
              </a:spcBef>
              <a:spcAft>
                <a:spcPts val="0"/>
              </a:spcAft>
              <a:buNone/>
            </a:pPr>
            <a:r>
              <a:rPr lang="ru"/>
              <a:t>× </a:t>
            </a:r>
            <a:endParaRPr/>
          </a:p>
        </p:txBody>
      </p:sp>
      <p:sp>
        <p:nvSpPr>
          <p:cNvPr id="1098" name="Google Shape;1098;p63"/>
          <p:cNvSpPr/>
          <p:nvPr/>
        </p:nvSpPr>
        <p:spPr>
          <a:xfrm>
            <a:off x="1996950" y="2453763"/>
            <a:ext cx="227400" cy="227400"/>
          </a:xfrm>
          <a:prstGeom prst="ellipse">
            <a:avLst/>
          </a:prstGeom>
          <a:solidFill>
            <a:srgbClr val="F4CCCC"/>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ru" sz="900"/>
              <a:t>w</a:t>
            </a:r>
            <a:r>
              <a:rPr lang="ru" sz="500"/>
              <a:t>n</a:t>
            </a:r>
            <a:endParaRPr sz="500"/>
          </a:p>
        </p:txBody>
      </p:sp>
      <p:cxnSp>
        <p:nvCxnSpPr>
          <p:cNvPr id="1099" name="Google Shape;1099;p63"/>
          <p:cNvCxnSpPr>
            <a:endCxn id="1097" idx="2"/>
          </p:cNvCxnSpPr>
          <p:nvPr/>
        </p:nvCxnSpPr>
        <p:spPr>
          <a:xfrm flipH="1" rot="10800000">
            <a:off x="967792" y="2180855"/>
            <a:ext cx="1037700" cy="87000"/>
          </a:xfrm>
          <a:prstGeom prst="bentConnector3">
            <a:avLst>
              <a:gd fmla="val -69" name="adj1"/>
            </a:avLst>
          </a:prstGeom>
          <a:noFill/>
          <a:ln cap="flat" cmpd="sng" w="9525">
            <a:solidFill>
              <a:schemeClr val="dk2"/>
            </a:solidFill>
            <a:prstDash val="solid"/>
            <a:round/>
            <a:headEnd len="med" w="med" type="none"/>
            <a:tailEnd len="med" w="med" type="triangle"/>
          </a:ln>
        </p:spPr>
      </p:cxnSp>
      <p:cxnSp>
        <p:nvCxnSpPr>
          <p:cNvPr id="1100" name="Google Shape;1100;p63"/>
          <p:cNvCxnSpPr>
            <a:stCxn id="1098" idx="0"/>
            <a:endCxn id="1097" idx="4"/>
          </p:cNvCxnSpPr>
          <p:nvPr/>
        </p:nvCxnSpPr>
        <p:spPr>
          <a:xfrm rot="10800000">
            <a:off x="2110650" y="2280363"/>
            <a:ext cx="0" cy="173400"/>
          </a:xfrm>
          <a:prstGeom prst="straightConnector1">
            <a:avLst/>
          </a:prstGeom>
          <a:noFill/>
          <a:ln cap="flat" cmpd="sng" w="9525">
            <a:solidFill>
              <a:schemeClr val="dk2"/>
            </a:solidFill>
            <a:prstDash val="solid"/>
            <a:round/>
            <a:headEnd len="med" w="med" type="none"/>
            <a:tailEnd len="med" w="med" type="triangle"/>
          </a:ln>
        </p:spPr>
      </p:cxnSp>
      <p:cxnSp>
        <p:nvCxnSpPr>
          <p:cNvPr id="1101" name="Google Shape;1101;p63"/>
          <p:cNvCxnSpPr>
            <a:stCxn id="1093" idx="6"/>
            <a:endCxn id="1082" idx="2"/>
          </p:cNvCxnSpPr>
          <p:nvPr/>
        </p:nvCxnSpPr>
        <p:spPr>
          <a:xfrm>
            <a:off x="2216642" y="3449680"/>
            <a:ext cx="609300" cy="0"/>
          </a:xfrm>
          <a:prstGeom prst="straightConnector1">
            <a:avLst/>
          </a:prstGeom>
          <a:noFill/>
          <a:ln cap="flat" cmpd="sng" w="9525">
            <a:solidFill>
              <a:schemeClr val="dk2"/>
            </a:solidFill>
            <a:prstDash val="solid"/>
            <a:round/>
            <a:headEnd len="med" w="med" type="none"/>
            <a:tailEnd len="med" w="med" type="triangle"/>
          </a:ln>
        </p:spPr>
      </p:cxnSp>
      <p:cxnSp>
        <p:nvCxnSpPr>
          <p:cNvPr id="1102" name="Google Shape;1102;p63"/>
          <p:cNvCxnSpPr>
            <a:stCxn id="1083" idx="6"/>
            <a:endCxn id="1082" idx="4"/>
          </p:cNvCxnSpPr>
          <p:nvPr/>
        </p:nvCxnSpPr>
        <p:spPr>
          <a:xfrm flipH="1" rot="10800000">
            <a:off x="2216792" y="3549267"/>
            <a:ext cx="714300" cy="569400"/>
          </a:xfrm>
          <a:prstGeom prst="bentConnector2">
            <a:avLst/>
          </a:prstGeom>
          <a:noFill/>
          <a:ln cap="flat" cmpd="sng" w="9525">
            <a:solidFill>
              <a:schemeClr val="dk2"/>
            </a:solidFill>
            <a:prstDash val="solid"/>
            <a:round/>
            <a:headEnd len="med" w="med" type="none"/>
            <a:tailEnd len="med" w="med" type="triangle"/>
          </a:ln>
        </p:spPr>
      </p:cxnSp>
      <p:cxnSp>
        <p:nvCxnSpPr>
          <p:cNvPr id="1103" name="Google Shape;1103;p63"/>
          <p:cNvCxnSpPr>
            <a:stCxn id="1097" idx="6"/>
            <a:endCxn id="1082" idx="0"/>
          </p:cNvCxnSpPr>
          <p:nvPr/>
        </p:nvCxnSpPr>
        <p:spPr>
          <a:xfrm>
            <a:off x="2215792" y="2180855"/>
            <a:ext cx="715500" cy="1169100"/>
          </a:xfrm>
          <a:prstGeom prst="bentConnector2">
            <a:avLst/>
          </a:prstGeom>
          <a:noFill/>
          <a:ln cap="flat" cmpd="sng" w="9525">
            <a:solidFill>
              <a:schemeClr val="dk2"/>
            </a:solidFill>
            <a:prstDash val="solid"/>
            <a:round/>
            <a:headEnd len="med" w="med" type="none"/>
            <a:tailEnd len="med" w="med" type="triangle"/>
          </a:ln>
        </p:spPr>
      </p:cxnSp>
      <p:sp>
        <p:nvSpPr>
          <p:cNvPr id="1104" name="Google Shape;1104;p63"/>
          <p:cNvSpPr/>
          <p:nvPr/>
        </p:nvSpPr>
        <p:spPr>
          <a:xfrm>
            <a:off x="3336100" y="3260537"/>
            <a:ext cx="1135500" cy="378300"/>
          </a:xfrm>
          <a:prstGeom prst="roundRect">
            <a:avLst>
              <a:gd fmla="val 16667" name="adj"/>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000"/>
              <a:t>Downstream Head</a:t>
            </a:r>
            <a:endParaRPr sz="1000"/>
          </a:p>
        </p:txBody>
      </p:sp>
      <p:cxnSp>
        <p:nvCxnSpPr>
          <p:cNvPr id="1105" name="Google Shape;1105;p63"/>
          <p:cNvCxnSpPr>
            <a:stCxn id="1082" idx="6"/>
            <a:endCxn id="1104" idx="1"/>
          </p:cNvCxnSpPr>
          <p:nvPr/>
        </p:nvCxnSpPr>
        <p:spPr>
          <a:xfrm>
            <a:off x="3036292" y="3449667"/>
            <a:ext cx="299700" cy="0"/>
          </a:xfrm>
          <a:prstGeom prst="straightConnector1">
            <a:avLst/>
          </a:prstGeom>
          <a:noFill/>
          <a:ln cap="flat" cmpd="sng" w="9525">
            <a:solidFill>
              <a:schemeClr val="dk2"/>
            </a:solidFill>
            <a:prstDash val="solid"/>
            <a:round/>
            <a:headEnd len="med" w="med" type="none"/>
            <a:tailEnd len="med" w="med" type="triangle"/>
          </a:ln>
        </p:spPr>
      </p:cxnSp>
      <p:cxnSp>
        <p:nvCxnSpPr>
          <p:cNvPr id="1106" name="Google Shape;1106;p63"/>
          <p:cNvCxnSpPr/>
          <p:nvPr/>
        </p:nvCxnSpPr>
        <p:spPr>
          <a:xfrm rot="10800000">
            <a:off x="3903850" y="3044537"/>
            <a:ext cx="0" cy="216000"/>
          </a:xfrm>
          <a:prstGeom prst="straightConnector1">
            <a:avLst/>
          </a:prstGeom>
          <a:noFill/>
          <a:ln cap="flat" cmpd="sng" w="9525">
            <a:solidFill>
              <a:schemeClr val="dk2"/>
            </a:solidFill>
            <a:prstDash val="solid"/>
            <a:round/>
            <a:headEnd len="med" w="med" type="none"/>
            <a:tailEnd len="med" w="med" type="triangle"/>
          </a:ln>
        </p:spPr>
      </p:cxnSp>
      <p:pic>
        <p:nvPicPr>
          <p:cNvPr id="1107" name="Google Shape;1107;p63"/>
          <p:cNvPicPr preferRelativeResize="0"/>
          <p:nvPr/>
        </p:nvPicPr>
        <p:blipFill>
          <a:blip r:embed="rId13">
            <a:alphaModFix/>
          </a:blip>
          <a:stretch>
            <a:fillRect/>
          </a:stretch>
        </p:blipFill>
        <p:spPr>
          <a:xfrm>
            <a:off x="4876400" y="2238125"/>
            <a:ext cx="3775355" cy="2423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64"/>
          <p:cNvSpPr/>
          <p:nvPr/>
        </p:nvSpPr>
        <p:spPr>
          <a:xfrm>
            <a:off x="3703950" y="1550550"/>
            <a:ext cx="53736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3" name="Google Shape;1113;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Architecture</a:t>
            </a:r>
            <a:endParaRPr>
              <a:latin typeface="Poppins"/>
              <a:ea typeface="Poppins"/>
              <a:cs typeface="Poppins"/>
              <a:sym typeface="Poppins"/>
            </a:endParaRPr>
          </a:p>
        </p:txBody>
      </p:sp>
      <p:sp>
        <p:nvSpPr>
          <p:cNvPr id="1114" name="Google Shape;1114;p64"/>
          <p:cNvSpPr/>
          <p:nvPr/>
        </p:nvSpPr>
        <p:spPr>
          <a:xfrm>
            <a:off x="390175" y="1537775"/>
            <a:ext cx="31101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5" name="Google Shape;1115;p64"/>
          <p:cNvSpPr txBox="1"/>
          <p:nvPr/>
        </p:nvSpPr>
        <p:spPr>
          <a:xfrm>
            <a:off x="562325" y="1755825"/>
            <a:ext cx="2846100" cy="29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dk1"/>
                </a:solidFill>
                <a:latin typeface="Poppins"/>
                <a:ea typeface="Poppins"/>
                <a:cs typeface="Poppins"/>
                <a:sym typeface="Poppins"/>
              </a:rPr>
              <a:t>Sample</a:t>
            </a:r>
            <a:endParaRPr sz="1600">
              <a:solidFill>
                <a:schemeClr val="dk1"/>
              </a:solidFill>
              <a:latin typeface="Poppins"/>
              <a:ea typeface="Poppins"/>
              <a:cs typeface="Poppins"/>
              <a:sym typeface="Poppins"/>
            </a:endParaRPr>
          </a:p>
          <a:p>
            <a:pPr indent="0" lvl="0" marL="0" rtl="0" algn="l">
              <a:spcBef>
                <a:spcPts val="0"/>
              </a:spcBef>
              <a:spcAft>
                <a:spcPts val="0"/>
              </a:spcAft>
              <a:buNone/>
            </a:pPr>
            <a:r>
              <a:t/>
            </a:r>
            <a:endParaRPr sz="1600">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What does this record say?</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There's a lecture on AudioLLM on the record.</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     &lt;audio_file&gt; </a:t>
            </a:r>
            <a:endParaRPr>
              <a:solidFill>
                <a:schemeClr val="dk1"/>
              </a:solidFill>
              <a:latin typeface="Poppins"/>
              <a:ea typeface="Poppins"/>
              <a:cs typeface="Poppins"/>
              <a:sym typeface="Poppins"/>
            </a:endParaRPr>
          </a:p>
        </p:txBody>
      </p:sp>
      <p:pic>
        <p:nvPicPr>
          <p:cNvPr id="1116" name="Google Shape;1116;p64"/>
          <p:cNvPicPr preferRelativeResize="0"/>
          <p:nvPr/>
        </p:nvPicPr>
        <p:blipFill>
          <a:blip r:embed="rId3">
            <a:alphaModFix/>
          </a:blip>
          <a:stretch>
            <a:fillRect/>
          </a:stretch>
        </p:blipFill>
        <p:spPr>
          <a:xfrm>
            <a:off x="1005850" y="3605500"/>
            <a:ext cx="287400" cy="287400"/>
          </a:xfrm>
          <a:prstGeom prst="rect">
            <a:avLst/>
          </a:prstGeom>
          <a:noFill/>
          <a:ln>
            <a:noFill/>
          </a:ln>
        </p:spPr>
      </p:pic>
      <p:sp>
        <p:nvSpPr>
          <p:cNvPr id="1117" name="Google Shape;1117;p64"/>
          <p:cNvSpPr txBox="1"/>
          <p:nvPr/>
        </p:nvSpPr>
        <p:spPr>
          <a:xfrm>
            <a:off x="4038550" y="1743575"/>
            <a:ext cx="4752300" cy="29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dk1"/>
                </a:solidFill>
                <a:latin typeface="Poppins"/>
                <a:ea typeface="Poppins"/>
                <a:cs typeface="Poppins"/>
                <a:sym typeface="Poppins"/>
              </a:rPr>
              <a:t>3 Main Approaches</a:t>
            </a:r>
            <a:endParaRPr sz="1600">
              <a:solidFill>
                <a:schemeClr val="dk1"/>
              </a:solidFill>
              <a:latin typeface="Poppins"/>
              <a:ea typeface="Poppins"/>
              <a:cs typeface="Poppins"/>
              <a:sym typeface="Poppins"/>
            </a:endParaRPr>
          </a:p>
          <a:p>
            <a:pPr indent="0" lvl="0" marL="0" rtl="0" algn="l">
              <a:spcBef>
                <a:spcPts val="0"/>
              </a:spcBef>
              <a:spcAft>
                <a:spcPts val="0"/>
              </a:spcAft>
              <a:buNone/>
            </a:pPr>
            <a:r>
              <a:t/>
            </a:r>
            <a:endParaRPr sz="1600">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Audio Tokens</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Continuous Audio Embeddings, Cross-Attention</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Continuous Audio Embeddings in Prompt</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ru" sz="1600">
                <a:solidFill>
                  <a:schemeClr val="dk1"/>
                </a:solidFill>
                <a:latin typeface="Poppins"/>
                <a:ea typeface="Poppins"/>
                <a:cs typeface="Poppins"/>
                <a:sym typeface="Poppins"/>
              </a:rPr>
              <a:t>All 3 requires some Audio Encoding module</a:t>
            </a:r>
            <a:endParaRPr sz="1600">
              <a:solidFill>
                <a:schemeClr val="dk1"/>
              </a:solidFill>
              <a:latin typeface="Poppins"/>
              <a:ea typeface="Poppins"/>
              <a:cs typeface="Poppins"/>
              <a:sym typeface="Poppi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65"/>
          <p:cNvSpPr/>
          <p:nvPr/>
        </p:nvSpPr>
        <p:spPr>
          <a:xfrm>
            <a:off x="3623225" y="1550550"/>
            <a:ext cx="54543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3" name="Google Shape;1123;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Architecture</a:t>
            </a:r>
            <a:endParaRPr>
              <a:latin typeface="Poppins"/>
              <a:ea typeface="Poppins"/>
              <a:cs typeface="Poppins"/>
              <a:sym typeface="Poppins"/>
            </a:endParaRPr>
          </a:p>
        </p:txBody>
      </p:sp>
      <p:sp>
        <p:nvSpPr>
          <p:cNvPr id="1124" name="Google Shape;1124;p65"/>
          <p:cNvSpPr/>
          <p:nvPr/>
        </p:nvSpPr>
        <p:spPr>
          <a:xfrm>
            <a:off x="4223125" y="2526850"/>
            <a:ext cx="4401600" cy="928800"/>
          </a:xfrm>
          <a:prstGeom prst="roundRect">
            <a:avLst>
              <a:gd fmla="val 16667" name="adj"/>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a:latin typeface="Poppins"/>
                <a:ea typeface="Poppins"/>
                <a:cs typeface="Poppins"/>
                <a:sym typeface="Poppins"/>
              </a:rPr>
              <a:t>LLM Decoder</a:t>
            </a:r>
            <a:endParaRPr>
              <a:latin typeface="Poppins"/>
              <a:ea typeface="Poppins"/>
              <a:cs typeface="Poppins"/>
              <a:sym typeface="Poppins"/>
            </a:endParaRPr>
          </a:p>
        </p:txBody>
      </p:sp>
      <p:sp>
        <p:nvSpPr>
          <p:cNvPr id="1125" name="Google Shape;1125;p65"/>
          <p:cNvSpPr txBox="1"/>
          <p:nvPr/>
        </p:nvSpPr>
        <p:spPr>
          <a:xfrm>
            <a:off x="7162809" y="3823913"/>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2"/>
                </a:solidFill>
                <a:latin typeface="Poppins"/>
                <a:ea typeface="Poppins"/>
                <a:cs typeface="Poppins"/>
                <a:sym typeface="Poppins"/>
              </a:rPr>
              <a:t>Text embeddings</a:t>
            </a:r>
            <a:endParaRPr sz="1200">
              <a:solidFill>
                <a:schemeClr val="dk2"/>
              </a:solidFill>
              <a:latin typeface="Poppins"/>
              <a:ea typeface="Poppins"/>
              <a:cs typeface="Poppins"/>
              <a:sym typeface="Poppins"/>
            </a:endParaRPr>
          </a:p>
        </p:txBody>
      </p:sp>
      <p:sp>
        <p:nvSpPr>
          <p:cNvPr id="1126" name="Google Shape;1126;p65"/>
          <p:cNvSpPr/>
          <p:nvPr/>
        </p:nvSpPr>
        <p:spPr>
          <a:xfrm rot="-5400000">
            <a:off x="5726868" y="2485600"/>
            <a:ext cx="149400" cy="2527200"/>
          </a:xfrm>
          <a:prstGeom prst="rightBrace">
            <a:avLst>
              <a:gd fmla="val 50000" name="adj1"/>
              <a:gd fmla="val 50000" name="adj2"/>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27" name="Google Shape;1127;p65"/>
          <p:cNvCxnSpPr>
            <a:stCxn id="1126" idx="1"/>
          </p:cNvCxnSpPr>
          <p:nvPr/>
        </p:nvCxnSpPr>
        <p:spPr>
          <a:xfrm flipH="1" rot="10800000">
            <a:off x="5801568" y="3467200"/>
            <a:ext cx="3900" cy="207300"/>
          </a:xfrm>
          <a:prstGeom prst="straightConnector1">
            <a:avLst/>
          </a:prstGeom>
          <a:noFill/>
          <a:ln cap="flat" cmpd="sng" w="9525">
            <a:solidFill>
              <a:schemeClr val="dk1"/>
            </a:solidFill>
            <a:prstDash val="dash"/>
            <a:round/>
            <a:headEnd len="med" w="med" type="none"/>
            <a:tailEnd len="med" w="med" type="triangle"/>
          </a:ln>
        </p:spPr>
      </p:cxnSp>
      <p:sp>
        <p:nvSpPr>
          <p:cNvPr id="1128" name="Google Shape;1128;p65"/>
          <p:cNvSpPr/>
          <p:nvPr/>
        </p:nvSpPr>
        <p:spPr>
          <a:xfrm>
            <a:off x="5455701"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0</a:t>
            </a:r>
            <a:endParaRPr sz="600"/>
          </a:p>
        </p:txBody>
      </p:sp>
      <p:sp>
        <p:nvSpPr>
          <p:cNvPr id="1129" name="Google Shape;1129;p65"/>
          <p:cNvSpPr/>
          <p:nvPr/>
        </p:nvSpPr>
        <p:spPr>
          <a:xfrm>
            <a:off x="5740214"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1000"/>
          </a:p>
        </p:txBody>
      </p:sp>
      <p:sp>
        <p:nvSpPr>
          <p:cNvPr id="1130" name="Google Shape;1130;p65"/>
          <p:cNvSpPr/>
          <p:nvPr/>
        </p:nvSpPr>
        <p:spPr>
          <a:xfrm>
            <a:off x="6024728"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131" name="Google Shape;1131;p65"/>
          <p:cNvSpPr/>
          <p:nvPr/>
        </p:nvSpPr>
        <p:spPr>
          <a:xfrm>
            <a:off x="6309242"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132" name="Google Shape;1132;p65"/>
          <p:cNvSpPr/>
          <p:nvPr/>
        </p:nvSpPr>
        <p:spPr>
          <a:xfrm>
            <a:off x="6593755"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133" name="Google Shape;1133;p65"/>
          <p:cNvSpPr/>
          <p:nvPr/>
        </p:nvSpPr>
        <p:spPr>
          <a:xfrm>
            <a:off x="6878269"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134" name="Google Shape;1134;p65"/>
          <p:cNvSpPr/>
          <p:nvPr/>
        </p:nvSpPr>
        <p:spPr>
          <a:xfrm>
            <a:off x="5463133" y="433432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0</a:t>
            </a:r>
            <a:endParaRPr sz="1000"/>
          </a:p>
        </p:txBody>
      </p:sp>
      <p:sp>
        <p:nvSpPr>
          <p:cNvPr id="1135" name="Google Shape;1135;p65"/>
          <p:cNvSpPr/>
          <p:nvPr/>
        </p:nvSpPr>
        <p:spPr>
          <a:xfrm>
            <a:off x="5747647" y="433432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1</a:t>
            </a:r>
            <a:endParaRPr sz="1000"/>
          </a:p>
        </p:txBody>
      </p:sp>
      <p:sp>
        <p:nvSpPr>
          <p:cNvPr id="1136" name="Google Shape;1136;p65"/>
          <p:cNvSpPr txBox="1"/>
          <p:nvPr/>
        </p:nvSpPr>
        <p:spPr>
          <a:xfrm>
            <a:off x="7162809" y="4334338"/>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2"/>
                </a:solidFill>
                <a:latin typeface="Poppins"/>
                <a:ea typeface="Poppins"/>
                <a:cs typeface="Poppins"/>
                <a:sym typeface="Poppins"/>
              </a:rPr>
              <a:t>Text tokens</a:t>
            </a:r>
            <a:endParaRPr sz="1200">
              <a:solidFill>
                <a:schemeClr val="dk2"/>
              </a:solidFill>
              <a:latin typeface="Poppins"/>
              <a:ea typeface="Poppins"/>
              <a:cs typeface="Poppins"/>
              <a:sym typeface="Poppins"/>
            </a:endParaRPr>
          </a:p>
        </p:txBody>
      </p:sp>
      <p:cxnSp>
        <p:nvCxnSpPr>
          <p:cNvPr id="1137" name="Google Shape;1137;p65"/>
          <p:cNvCxnSpPr/>
          <p:nvPr/>
        </p:nvCxnSpPr>
        <p:spPr>
          <a:xfrm rot="10800000">
            <a:off x="5539358" y="411317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138" name="Google Shape;1138;p65"/>
          <p:cNvCxnSpPr/>
          <p:nvPr/>
        </p:nvCxnSpPr>
        <p:spPr>
          <a:xfrm rot="10800000">
            <a:off x="5831316" y="411502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139" name="Google Shape;1139;p65"/>
          <p:cNvCxnSpPr/>
          <p:nvPr/>
        </p:nvCxnSpPr>
        <p:spPr>
          <a:xfrm rot="10800000">
            <a:off x="6115830" y="411502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140" name="Google Shape;1140;p65"/>
          <p:cNvCxnSpPr/>
          <p:nvPr/>
        </p:nvCxnSpPr>
        <p:spPr>
          <a:xfrm rot="10800000">
            <a:off x="6392899" y="411317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141" name="Google Shape;1141;p65"/>
          <p:cNvCxnSpPr/>
          <p:nvPr/>
        </p:nvCxnSpPr>
        <p:spPr>
          <a:xfrm rot="10800000">
            <a:off x="6684800" y="4115025"/>
            <a:ext cx="2400" cy="219300"/>
          </a:xfrm>
          <a:prstGeom prst="straightConnector1">
            <a:avLst/>
          </a:prstGeom>
          <a:noFill/>
          <a:ln cap="flat" cmpd="sng" w="9525">
            <a:solidFill>
              <a:schemeClr val="dk1"/>
            </a:solidFill>
            <a:prstDash val="dash"/>
            <a:round/>
            <a:headEnd len="med" w="med" type="none"/>
            <a:tailEnd len="med" w="med" type="triangle"/>
          </a:ln>
        </p:spPr>
      </p:cxnSp>
      <p:cxnSp>
        <p:nvCxnSpPr>
          <p:cNvPr id="1142" name="Google Shape;1142;p65"/>
          <p:cNvCxnSpPr/>
          <p:nvPr/>
        </p:nvCxnSpPr>
        <p:spPr>
          <a:xfrm rot="10800000">
            <a:off x="6974301" y="4113175"/>
            <a:ext cx="2400" cy="219300"/>
          </a:xfrm>
          <a:prstGeom prst="straightConnector1">
            <a:avLst/>
          </a:prstGeom>
          <a:noFill/>
          <a:ln cap="flat" cmpd="sng" w="9525">
            <a:solidFill>
              <a:schemeClr val="dk1"/>
            </a:solidFill>
            <a:prstDash val="dash"/>
            <a:round/>
            <a:headEnd len="med" w="med" type="none"/>
            <a:tailEnd len="med" w="med" type="triangle"/>
          </a:ln>
        </p:spPr>
      </p:cxnSp>
      <p:sp>
        <p:nvSpPr>
          <p:cNvPr id="1143" name="Google Shape;1143;p65"/>
          <p:cNvSpPr/>
          <p:nvPr/>
        </p:nvSpPr>
        <p:spPr>
          <a:xfrm>
            <a:off x="6032161"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2</a:t>
            </a:r>
            <a:endParaRPr sz="1000"/>
          </a:p>
        </p:txBody>
      </p:sp>
      <p:sp>
        <p:nvSpPr>
          <p:cNvPr id="1144" name="Google Shape;1144;p65"/>
          <p:cNvSpPr/>
          <p:nvPr/>
        </p:nvSpPr>
        <p:spPr>
          <a:xfrm>
            <a:off x="6316674"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3</a:t>
            </a:r>
            <a:endParaRPr sz="1000"/>
          </a:p>
        </p:txBody>
      </p:sp>
      <p:sp>
        <p:nvSpPr>
          <p:cNvPr id="1145" name="Google Shape;1145;p65"/>
          <p:cNvSpPr/>
          <p:nvPr/>
        </p:nvSpPr>
        <p:spPr>
          <a:xfrm>
            <a:off x="6593743"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4</a:t>
            </a:r>
            <a:endParaRPr sz="1000"/>
          </a:p>
        </p:txBody>
      </p:sp>
      <p:sp>
        <p:nvSpPr>
          <p:cNvPr id="1146" name="Google Shape;1146;p65"/>
          <p:cNvSpPr/>
          <p:nvPr/>
        </p:nvSpPr>
        <p:spPr>
          <a:xfrm>
            <a:off x="6878257"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5</a:t>
            </a:r>
            <a:endParaRPr sz="1000"/>
          </a:p>
        </p:txBody>
      </p:sp>
      <p:sp>
        <p:nvSpPr>
          <p:cNvPr id="1147" name="Google Shape;1147;p65"/>
          <p:cNvSpPr/>
          <p:nvPr/>
        </p:nvSpPr>
        <p:spPr>
          <a:xfrm>
            <a:off x="5740214" y="2098763"/>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600"/>
          </a:p>
        </p:txBody>
      </p:sp>
      <p:sp>
        <p:nvSpPr>
          <p:cNvPr id="1148" name="Google Shape;1148;p65"/>
          <p:cNvSpPr/>
          <p:nvPr/>
        </p:nvSpPr>
        <p:spPr>
          <a:xfrm>
            <a:off x="6024728" y="2098763"/>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149" name="Google Shape;1149;p65"/>
          <p:cNvSpPr/>
          <p:nvPr/>
        </p:nvSpPr>
        <p:spPr>
          <a:xfrm>
            <a:off x="6309242" y="2098763"/>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150" name="Google Shape;1150;p65"/>
          <p:cNvSpPr/>
          <p:nvPr/>
        </p:nvSpPr>
        <p:spPr>
          <a:xfrm>
            <a:off x="6593755" y="2098763"/>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151" name="Google Shape;1151;p65"/>
          <p:cNvSpPr/>
          <p:nvPr/>
        </p:nvSpPr>
        <p:spPr>
          <a:xfrm>
            <a:off x="6878269" y="2098763"/>
            <a:ext cx="171900" cy="287400"/>
          </a:xfrm>
          <a:prstGeom prst="roundRect">
            <a:avLst>
              <a:gd fmla="val 16667" name="adj"/>
            </a:avLst>
          </a:prstGeom>
          <a:solidFill>
            <a:schemeClr val="accent5"/>
          </a:solidFill>
          <a:ln cap="flat" cmpd="sng" w="19050">
            <a:solidFill>
              <a:srgbClr val="FF99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152" name="Google Shape;1152;p65"/>
          <p:cNvSpPr/>
          <p:nvPr/>
        </p:nvSpPr>
        <p:spPr>
          <a:xfrm>
            <a:off x="7162783" y="2098763"/>
            <a:ext cx="171900" cy="287400"/>
          </a:xfrm>
          <a:prstGeom prst="roundRect">
            <a:avLst>
              <a:gd fmla="val 16667" name="adj"/>
            </a:avLst>
          </a:prstGeom>
          <a:solidFill>
            <a:schemeClr val="accent5"/>
          </a:solidFill>
          <a:ln cap="flat" cmpd="sng" w="19050">
            <a:solidFill>
              <a:srgbClr val="FF99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6</a:t>
            </a:r>
            <a:endParaRPr sz="1000"/>
          </a:p>
        </p:txBody>
      </p:sp>
      <p:sp>
        <p:nvSpPr>
          <p:cNvPr id="1153" name="Google Shape;1153;p65"/>
          <p:cNvSpPr/>
          <p:nvPr/>
        </p:nvSpPr>
        <p:spPr>
          <a:xfrm>
            <a:off x="390175" y="1537775"/>
            <a:ext cx="31101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4" name="Google Shape;1154;p65"/>
          <p:cNvSpPr txBox="1"/>
          <p:nvPr/>
        </p:nvSpPr>
        <p:spPr>
          <a:xfrm>
            <a:off x="562325" y="1755825"/>
            <a:ext cx="2846100" cy="29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dk1"/>
                </a:solidFill>
                <a:latin typeface="Poppins"/>
                <a:ea typeface="Poppins"/>
                <a:cs typeface="Poppins"/>
                <a:sym typeface="Poppins"/>
              </a:rPr>
              <a:t>Approach 1: Audio Tokens</a:t>
            </a:r>
            <a:endParaRPr sz="1600">
              <a:solidFill>
                <a:schemeClr val="dk1"/>
              </a:solidFill>
              <a:latin typeface="Poppins"/>
              <a:ea typeface="Poppins"/>
              <a:cs typeface="Poppins"/>
              <a:sym typeface="Poppins"/>
            </a:endParaRPr>
          </a:p>
          <a:p>
            <a:pPr indent="0" lvl="0" marL="0" rtl="0" algn="l">
              <a:spcBef>
                <a:spcPts val="0"/>
              </a:spcBef>
              <a:spcAft>
                <a:spcPts val="0"/>
              </a:spcAft>
              <a:buNone/>
            </a:pPr>
            <a:r>
              <a:t/>
            </a:r>
            <a:endParaRPr sz="1600">
              <a:solidFill>
                <a:schemeClr val="dk1"/>
              </a:solidFill>
              <a:latin typeface="Poppins"/>
              <a:ea typeface="Poppins"/>
              <a:cs typeface="Poppins"/>
              <a:sym typeface="Poppins"/>
            </a:endParaRPr>
          </a:p>
          <a:p>
            <a:pPr indent="-330200" lvl="0" marL="4572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Generation ability</a:t>
            </a:r>
            <a:endParaRPr sz="16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600">
              <a:solidFill>
                <a:schemeClr val="dk1"/>
              </a:solidFill>
              <a:latin typeface="Poppins"/>
              <a:ea typeface="Poppins"/>
              <a:cs typeface="Poppins"/>
              <a:sym typeface="Poppins"/>
            </a:endParaRPr>
          </a:p>
          <a:p>
            <a:pPr indent="-330200" lvl="0" marL="4572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Lossy</a:t>
            </a:r>
            <a:endParaRPr sz="1600">
              <a:solidFill>
                <a:schemeClr val="dk1"/>
              </a:solidFill>
              <a:latin typeface="Poppins"/>
              <a:ea typeface="Poppins"/>
              <a:cs typeface="Poppins"/>
              <a:sym typeface="Poppins"/>
            </a:endParaRPr>
          </a:p>
        </p:txBody>
      </p:sp>
      <p:sp>
        <p:nvSpPr>
          <p:cNvPr id="1155" name="Google Shape;1155;p65"/>
          <p:cNvSpPr/>
          <p:nvPr/>
        </p:nvSpPr>
        <p:spPr>
          <a:xfrm>
            <a:off x="4534301"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ru" sz="1000"/>
              <a:t>a</a:t>
            </a:r>
            <a:r>
              <a:rPr lang="ru" sz="1000"/>
              <a:t>0</a:t>
            </a:r>
            <a:endParaRPr sz="600"/>
          </a:p>
        </p:txBody>
      </p:sp>
      <p:sp>
        <p:nvSpPr>
          <p:cNvPr id="1156" name="Google Shape;1156;p65"/>
          <p:cNvSpPr/>
          <p:nvPr/>
        </p:nvSpPr>
        <p:spPr>
          <a:xfrm>
            <a:off x="4818814"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ru" sz="1000"/>
              <a:t>a</a:t>
            </a:r>
            <a:r>
              <a:rPr lang="ru" sz="1000"/>
              <a:t>1</a:t>
            </a:r>
            <a:endParaRPr sz="1000"/>
          </a:p>
        </p:txBody>
      </p:sp>
      <p:sp>
        <p:nvSpPr>
          <p:cNvPr id="1157" name="Google Shape;1157;p65"/>
          <p:cNvSpPr/>
          <p:nvPr/>
        </p:nvSpPr>
        <p:spPr>
          <a:xfrm>
            <a:off x="5103328"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ru" sz="1000"/>
              <a:t>a</a:t>
            </a:r>
            <a:r>
              <a:rPr lang="ru" sz="1000"/>
              <a:t>2</a:t>
            </a:r>
            <a:endParaRPr sz="1000"/>
          </a:p>
        </p:txBody>
      </p:sp>
      <p:sp>
        <p:nvSpPr>
          <p:cNvPr id="1158" name="Google Shape;1158;p65"/>
          <p:cNvSpPr/>
          <p:nvPr/>
        </p:nvSpPr>
        <p:spPr>
          <a:xfrm>
            <a:off x="4541733" y="4334325"/>
            <a:ext cx="171900" cy="287400"/>
          </a:xfrm>
          <a:prstGeom prst="roundRect">
            <a:avLst>
              <a:gd fmla="val 16667" name="adj"/>
            </a:avLst>
          </a:prstGeom>
          <a:solidFill>
            <a:srgbClr val="FCE5CD"/>
          </a:solidFill>
          <a:ln cap="flat" cmpd="sng" w="9525">
            <a:solidFill>
              <a:srgbClr val="02B5C8"/>
            </a:solidFill>
            <a:prstDash val="solid"/>
            <a:round/>
            <a:headEnd len="sm" w="sm" type="none"/>
            <a:tailEnd len="sm" w="sm" type="none"/>
          </a:ln>
        </p:spPr>
        <p:txBody>
          <a:bodyPr anchorCtr="0" anchor="ctr" bIns="91425" lIns="0" spcFirstLastPara="1" rIns="0" wrap="square" tIns="91425">
            <a:noAutofit/>
          </a:bodyPr>
          <a:lstStyle/>
          <a:p>
            <a:pPr indent="0" lvl="0" marL="0" rtl="0" algn="just">
              <a:spcBef>
                <a:spcPts val="0"/>
              </a:spcBef>
              <a:spcAft>
                <a:spcPts val="0"/>
              </a:spcAft>
              <a:buNone/>
            </a:pPr>
            <a:r>
              <a:rPr lang="ru" sz="1000"/>
              <a:t>a</a:t>
            </a:r>
            <a:r>
              <a:rPr lang="ru" sz="1000"/>
              <a:t>0</a:t>
            </a:r>
            <a:endParaRPr sz="1000"/>
          </a:p>
        </p:txBody>
      </p:sp>
      <p:sp>
        <p:nvSpPr>
          <p:cNvPr id="1159" name="Google Shape;1159;p65"/>
          <p:cNvSpPr/>
          <p:nvPr/>
        </p:nvSpPr>
        <p:spPr>
          <a:xfrm>
            <a:off x="4826247" y="4334325"/>
            <a:ext cx="171900" cy="287400"/>
          </a:xfrm>
          <a:prstGeom prst="roundRect">
            <a:avLst>
              <a:gd fmla="val 16667" name="adj"/>
            </a:avLst>
          </a:prstGeom>
          <a:solidFill>
            <a:srgbClr val="FCE5CD"/>
          </a:solidFill>
          <a:ln cap="flat" cmpd="sng" w="9525">
            <a:solidFill>
              <a:srgbClr val="02B5C8"/>
            </a:solidFill>
            <a:prstDash val="solid"/>
            <a:round/>
            <a:headEnd len="sm" w="sm" type="none"/>
            <a:tailEnd len="sm" w="sm" type="none"/>
          </a:ln>
        </p:spPr>
        <p:txBody>
          <a:bodyPr anchorCtr="0" anchor="ctr" bIns="91425" lIns="0" spcFirstLastPara="1" rIns="0" wrap="square" tIns="91425">
            <a:noAutofit/>
          </a:bodyPr>
          <a:lstStyle/>
          <a:p>
            <a:pPr indent="0" lvl="0" marL="0" marR="0" rtl="0" algn="just">
              <a:lnSpc>
                <a:spcPct val="100000"/>
              </a:lnSpc>
              <a:spcBef>
                <a:spcPts val="0"/>
              </a:spcBef>
              <a:spcAft>
                <a:spcPts val="0"/>
              </a:spcAft>
              <a:buNone/>
            </a:pPr>
            <a:r>
              <a:rPr lang="ru" sz="1000"/>
              <a:t>a</a:t>
            </a:r>
            <a:r>
              <a:rPr lang="ru" sz="1000"/>
              <a:t>1</a:t>
            </a:r>
            <a:endParaRPr sz="1000"/>
          </a:p>
        </p:txBody>
      </p:sp>
      <p:cxnSp>
        <p:nvCxnSpPr>
          <p:cNvPr id="1160" name="Google Shape;1160;p65"/>
          <p:cNvCxnSpPr/>
          <p:nvPr/>
        </p:nvCxnSpPr>
        <p:spPr>
          <a:xfrm rot="10800000">
            <a:off x="4617958" y="411317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161" name="Google Shape;1161;p65"/>
          <p:cNvCxnSpPr/>
          <p:nvPr/>
        </p:nvCxnSpPr>
        <p:spPr>
          <a:xfrm rot="10800000">
            <a:off x="4909916" y="411502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162" name="Google Shape;1162;p65"/>
          <p:cNvCxnSpPr/>
          <p:nvPr/>
        </p:nvCxnSpPr>
        <p:spPr>
          <a:xfrm rot="10800000">
            <a:off x="5194430" y="4115025"/>
            <a:ext cx="4800" cy="219300"/>
          </a:xfrm>
          <a:prstGeom prst="straightConnector1">
            <a:avLst/>
          </a:prstGeom>
          <a:noFill/>
          <a:ln cap="flat" cmpd="sng" w="9525">
            <a:solidFill>
              <a:schemeClr val="dk1"/>
            </a:solidFill>
            <a:prstDash val="dash"/>
            <a:round/>
            <a:headEnd len="med" w="med" type="none"/>
            <a:tailEnd len="med" w="med" type="triangle"/>
          </a:ln>
        </p:spPr>
      </p:cxnSp>
      <p:sp>
        <p:nvSpPr>
          <p:cNvPr id="1163" name="Google Shape;1163;p65"/>
          <p:cNvSpPr/>
          <p:nvPr/>
        </p:nvSpPr>
        <p:spPr>
          <a:xfrm>
            <a:off x="5110761" y="4338050"/>
            <a:ext cx="171900" cy="287400"/>
          </a:xfrm>
          <a:prstGeom prst="roundRect">
            <a:avLst>
              <a:gd fmla="val 16667" name="adj"/>
            </a:avLst>
          </a:prstGeom>
          <a:solidFill>
            <a:srgbClr val="FCE5CD"/>
          </a:solidFill>
          <a:ln cap="flat" cmpd="sng" w="9525">
            <a:solidFill>
              <a:srgbClr val="02B5C8"/>
            </a:solidFill>
            <a:prstDash val="solid"/>
            <a:round/>
            <a:headEnd len="sm" w="sm" type="none"/>
            <a:tailEnd len="sm" w="sm" type="none"/>
          </a:ln>
        </p:spPr>
        <p:txBody>
          <a:bodyPr anchorCtr="0" anchor="ctr" bIns="91425" lIns="0" spcFirstLastPara="1" rIns="0" wrap="square" tIns="91425">
            <a:noAutofit/>
          </a:bodyPr>
          <a:lstStyle/>
          <a:p>
            <a:pPr indent="0" lvl="0" marL="0" rtl="0" algn="just">
              <a:spcBef>
                <a:spcPts val="0"/>
              </a:spcBef>
              <a:spcAft>
                <a:spcPts val="0"/>
              </a:spcAft>
              <a:buNone/>
            </a:pPr>
            <a:r>
              <a:rPr lang="ru" sz="1000"/>
              <a:t>a</a:t>
            </a:r>
            <a:r>
              <a:rPr lang="ru" sz="1000"/>
              <a:t>2</a:t>
            </a:r>
            <a:endParaRPr sz="1000"/>
          </a:p>
        </p:txBody>
      </p:sp>
      <p:sp>
        <p:nvSpPr>
          <p:cNvPr id="1164" name="Google Shape;1164;p65"/>
          <p:cNvSpPr/>
          <p:nvPr/>
        </p:nvSpPr>
        <p:spPr>
          <a:xfrm>
            <a:off x="5740214"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600"/>
          </a:p>
        </p:txBody>
      </p:sp>
      <p:sp>
        <p:nvSpPr>
          <p:cNvPr id="1165" name="Google Shape;1165;p65"/>
          <p:cNvSpPr/>
          <p:nvPr/>
        </p:nvSpPr>
        <p:spPr>
          <a:xfrm>
            <a:off x="6024728"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166" name="Google Shape;1166;p65"/>
          <p:cNvSpPr/>
          <p:nvPr/>
        </p:nvSpPr>
        <p:spPr>
          <a:xfrm>
            <a:off x="6309242"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167" name="Google Shape;1167;p65"/>
          <p:cNvSpPr/>
          <p:nvPr/>
        </p:nvSpPr>
        <p:spPr>
          <a:xfrm>
            <a:off x="6593755"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168" name="Google Shape;1168;p65"/>
          <p:cNvSpPr/>
          <p:nvPr/>
        </p:nvSpPr>
        <p:spPr>
          <a:xfrm>
            <a:off x="6878269" y="2098763"/>
            <a:ext cx="171900" cy="287400"/>
          </a:xfrm>
          <a:prstGeom prst="roundRect">
            <a:avLst>
              <a:gd fmla="val 16667" name="adj"/>
            </a:avLst>
          </a:prstGeom>
          <a:solidFill>
            <a:srgbClr val="EAD1DC"/>
          </a:solidFill>
          <a:ln cap="flat" cmpd="sng" w="19050">
            <a:solidFill>
              <a:srgbClr val="FF00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169" name="Google Shape;1169;p65"/>
          <p:cNvSpPr/>
          <p:nvPr/>
        </p:nvSpPr>
        <p:spPr>
          <a:xfrm>
            <a:off x="7162783" y="2098763"/>
            <a:ext cx="171900" cy="287400"/>
          </a:xfrm>
          <a:prstGeom prst="roundRect">
            <a:avLst>
              <a:gd fmla="val 16667" name="adj"/>
            </a:avLst>
          </a:prstGeom>
          <a:solidFill>
            <a:srgbClr val="EAD1DC"/>
          </a:solidFill>
          <a:ln cap="flat" cmpd="sng" w="19050">
            <a:solidFill>
              <a:srgbClr val="FF00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6</a:t>
            </a:r>
            <a:endParaRPr sz="1000"/>
          </a:p>
        </p:txBody>
      </p:sp>
      <p:sp>
        <p:nvSpPr>
          <p:cNvPr id="1170" name="Google Shape;1170;p65"/>
          <p:cNvSpPr txBox="1"/>
          <p:nvPr/>
        </p:nvSpPr>
        <p:spPr>
          <a:xfrm>
            <a:off x="7396499" y="2098775"/>
            <a:ext cx="17475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2"/>
                </a:solidFill>
                <a:latin typeface="Poppins"/>
                <a:ea typeface="Poppins"/>
                <a:cs typeface="Poppins"/>
                <a:sym typeface="Poppins"/>
              </a:rPr>
              <a:t>Hidden Embeddings</a:t>
            </a:r>
            <a:endParaRPr sz="1200">
              <a:solidFill>
                <a:schemeClr val="dk2"/>
              </a:solidFill>
              <a:latin typeface="Poppins"/>
              <a:ea typeface="Poppins"/>
              <a:cs typeface="Poppins"/>
              <a:sym typeface="Poppins"/>
            </a:endParaRPr>
          </a:p>
        </p:txBody>
      </p:sp>
      <p:sp>
        <p:nvSpPr>
          <p:cNvPr id="1171" name="Google Shape;1171;p65"/>
          <p:cNvSpPr/>
          <p:nvPr/>
        </p:nvSpPr>
        <p:spPr>
          <a:xfrm>
            <a:off x="4818802"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ru" sz="1000"/>
              <a:t>a0</a:t>
            </a:r>
            <a:endParaRPr sz="600"/>
          </a:p>
        </p:txBody>
      </p:sp>
      <p:sp>
        <p:nvSpPr>
          <p:cNvPr id="1172" name="Google Shape;1172;p65"/>
          <p:cNvSpPr/>
          <p:nvPr/>
        </p:nvSpPr>
        <p:spPr>
          <a:xfrm>
            <a:off x="5103316"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ru" sz="1000"/>
              <a:t>a1</a:t>
            </a:r>
            <a:endParaRPr sz="1000"/>
          </a:p>
        </p:txBody>
      </p:sp>
      <p:sp>
        <p:nvSpPr>
          <p:cNvPr id="1173" name="Google Shape;1173;p65"/>
          <p:cNvSpPr/>
          <p:nvPr/>
        </p:nvSpPr>
        <p:spPr>
          <a:xfrm>
            <a:off x="5387829"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ru" sz="1000"/>
              <a:t>a2</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u" sz="2800">
                <a:latin typeface="Poppins"/>
                <a:ea typeface="Poppins"/>
                <a:cs typeface="Poppins"/>
                <a:sym typeface="Poppins"/>
              </a:rPr>
              <a:t>Why LLM</a:t>
            </a:r>
            <a:endParaRPr sz="2800">
              <a:solidFill>
                <a:srgbClr val="000000"/>
              </a:solidFill>
              <a:latin typeface="Poppins"/>
              <a:ea typeface="Poppins"/>
              <a:cs typeface="Poppins"/>
              <a:sym typeface="Poppins"/>
            </a:endParaRPr>
          </a:p>
        </p:txBody>
      </p:sp>
      <p:pic>
        <p:nvPicPr>
          <p:cNvPr descr="image.png" id="115" name="Google Shape;115;p21"/>
          <p:cNvPicPr preferRelativeResize="0"/>
          <p:nvPr/>
        </p:nvPicPr>
        <p:blipFill rotWithShape="1">
          <a:blip r:embed="rId3">
            <a:alphaModFix/>
          </a:blip>
          <a:srcRect b="0" l="0" r="0" t="0"/>
          <a:stretch/>
        </p:blipFill>
        <p:spPr>
          <a:xfrm>
            <a:off x="693300" y="1601525"/>
            <a:ext cx="2407461" cy="2333900"/>
          </a:xfrm>
          <a:prstGeom prst="rect">
            <a:avLst/>
          </a:prstGeom>
          <a:noFill/>
          <a:ln>
            <a:noFill/>
          </a:ln>
        </p:spPr>
      </p:pic>
      <p:pic>
        <p:nvPicPr>
          <p:cNvPr descr="image.png" id="116" name="Google Shape;116;p21"/>
          <p:cNvPicPr preferRelativeResize="0"/>
          <p:nvPr/>
        </p:nvPicPr>
        <p:blipFill rotWithShape="1">
          <a:blip r:embed="rId4">
            <a:alphaModFix/>
          </a:blip>
          <a:srcRect b="0" l="0" r="0" t="0"/>
          <a:stretch/>
        </p:blipFill>
        <p:spPr>
          <a:xfrm>
            <a:off x="3368265" y="1601525"/>
            <a:ext cx="2407461" cy="2333900"/>
          </a:xfrm>
          <a:prstGeom prst="rect">
            <a:avLst/>
          </a:prstGeom>
          <a:noFill/>
          <a:ln>
            <a:noFill/>
          </a:ln>
        </p:spPr>
      </p:pic>
      <p:pic>
        <p:nvPicPr>
          <p:cNvPr descr="image.png" id="117" name="Google Shape;117;p21"/>
          <p:cNvPicPr preferRelativeResize="0"/>
          <p:nvPr/>
        </p:nvPicPr>
        <p:blipFill rotWithShape="1">
          <a:blip r:embed="rId4">
            <a:alphaModFix/>
          </a:blip>
          <a:srcRect b="0" l="0" r="0" t="0"/>
          <a:stretch/>
        </p:blipFill>
        <p:spPr>
          <a:xfrm>
            <a:off x="6043231" y="1601525"/>
            <a:ext cx="2407461" cy="2333900"/>
          </a:xfrm>
          <a:prstGeom prst="rect">
            <a:avLst/>
          </a:prstGeom>
          <a:noFill/>
          <a:ln>
            <a:noFill/>
          </a:ln>
        </p:spPr>
      </p:pic>
      <p:sp>
        <p:nvSpPr>
          <p:cNvPr id="118" name="Google Shape;118;p21"/>
          <p:cNvSpPr txBox="1"/>
          <p:nvPr/>
        </p:nvSpPr>
        <p:spPr>
          <a:xfrm>
            <a:off x="875365" y="2303712"/>
            <a:ext cx="2043300" cy="226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74" u="none" cap="none" strike="noStrike">
                <a:solidFill>
                  <a:schemeClr val="dk1"/>
                </a:solidFill>
                <a:latin typeface="Merriweather"/>
                <a:ea typeface="Merriweather"/>
                <a:cs typeface="Merriweather"/>
                <a:sym typeface="Merriweather"/>
              </a:rPr>
              <a:t>Scalable Architecture</a:t>
            </a:r>
            <a:endParaRPr sz="982">
              <a:solidFill>
                <a:schemeClr val="dk1"/>
              </a:solidFill>
            </a:endParaRPr>
          </a:p>
        </p:txBody>
      </p:sp>
      <p:sp>
        <p:nvSpPr>
          <p:cNvPr id="119" name="Google Shape;119;p21"/>
          <p:cNvSpPr txBox="1"/>
          <p:nvPr/>
        </p:nvSpPr>
        <p:spPr>
          <a:xfrm>
            <a:off x="893922" y="2745087"/>
            <a:ext cx="2006100" cy="9402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ru" sz="1053" u="none" cap="none" strike="noStrike">
                <a:solidFill>
                  <a:schemeClr val="dk1"/>
                </a:solidFill>
                <a:latin typeface="DM Sans"/>
                <a:ea typeface="DM Sans"/>
                <a:cs typeface="DM Sans"/>
                <a:sym typeface="DM Sans"/>
              </a:rPr>
              <a:t>The "Transformer" architecture is highly parallel and scales predictably. More data &amp; compute = better performance.</a:t>
            </a:r>
            <a:endParaRPr sz="982">
              <a:solidFill>
                <a:schemeClr val="dk1"/>
              </a:solidFill>
            </a:endParaRPr>
          </a:p>
        </p:txBody>
      </p:sp>
      <p:sp>
        <p:nvSpPr>
          <p:cNvPr id="120" name="Google Shape;120;p21"/>
          <p:cNvSpPr txBox="1"/>
          <p:nvPr/>
        </p:nvSpPr>
        <p:spPr>
          <a:xfrm>
            <a:off x="3925996" y="2303712"/>
            <a:ext cx="1292100" cy="226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74" u="none" cap="none" strike="noStrike">
                <a:solidFill>
                  <a:schemeClr val="dk1"/>
                </a:solidFill>
                <a:latin typeface="Merriweather"/>
                <a:ea typeface="Merriweather"/>
                <a:cs typeface="Merriweather"/>
                <a:sym typeface="Merriweather"/>
              </a:rPr>
              <a:t>Massive Data</a:t>
            </a:r>
            <a:endParaRPr sz="982">
              <a:solidFill>
                <a:schemeClr val="dk1"/>
              </a:solidFill>
            </a:endParaRPr>
          </a:p>
        </p:txBody>
      </p:sp>
      <p:sp>
        <p:nvSpPr>
          <p:cNvPr id="121" name="Google Shape;121;p21"/>
          <p:cNvSpPr txBox="1"/>
          <p:nvPr/>
        </p:nvSpPr>
        <p:spPr>
          <a:xfrm>
            <a:off x="3568888" y="2745087"/>
            <a:ext cx="2006100" cy="9402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ru" sz="1053" u="none" cap="none" strike="noStrike">
                <a:solidFill>
                  <a:schemeClr val="dk1"/>
                </a:solidFill>
                <a:latin typeface="DM Sans"/>
                <a:ea typeface="DM Sans"/>
                <a:cs typeface="DM Sans"/>
                <a:sym typeface="DM Sans"/>
              </a:rPr>
              <a:t>Trained on internet-scale text, models learn vast knowledge, language patterns, and reasoning abilities.</a:t>
            </a:r>
            <a:endParaRPr sz="982">
              <a:solidFill>
                <a:schemeClr val="dk1"/>
              </a:solidFill>
            </a:endParaRPr>
          </a:p>
        </p:txBody>
      </p:sp>
      <p:sp>
        <p:nvSpPr>
          <p:cNvPr id="122" name="Google Shape;122;p21"/>
          <p:cNvSpPr txBox="1"/>
          <p:nvPr/>
        </p:nvSpPr>
        <p:spPr>
          <a:xfrm>
            <a:off x="6334133" y="2303712"/>
            <a:ext cx="1825800" cy="226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1474" u="none" cap="none" strike="noStrike">
                <a:solidFill>
                  <a:schemeClr val="dk1"/>
                </a:solidFill>
                <a:latin typeface="Merriweather"/>
                <a:ea typeface="Merriweather"/>
                <a:cs typeface="Merriweather"/>
                <a:sym typeface="Merriweather"/>
              </a:rPr>
              <a:t>Emergent Abilities</a:t>
            </a:r>
            <a:endParaRPr sz="982">
              <a:solidFill>
                <a:schemeClr val="dk1"/>
              </a:solidFill>
            </a:endParaRPr>
          </a:p>
        </p:txBody>
      </p:sp>
      <p:sp>
        <p:nvSpPr>
          <p:cNvPr id="123" name="Google Shape;123;p21"/>
          <p:cNvSpPr txBox="1"/>
          <p:nvPr/>
        </p:nvSpPr>
        <p:spPr>
          <a:xfrm>
            <a:off x="6243853" y="2745087"/>
            <a:ext cx="2006100" cy="940200"/>
          </a:xfrm>
          <a:prstGeom prst="rect">
            <a:avLst/>
          </a:prstGeom>
          <a:noFill/>
          <a:ln>
            <a:noFill/>
          </a:ln>
        </p:spPr>
        <p:txBody>
          <a:bodyPr anchorCtr="0" anchor="t" bIns="0" lIns="0" spcFirstLastPara="1" rIns="0" wrap="square" tIns="0">
            <a:spAutoFit/>
          </a:bodyPr>
          <a:lstStyle/>
          <a:p>
            <a:pPr indent="0" lvl="0" marL="0" marR="0" rtl="0" algn="ctr">
              <a:lnSpc>
                <a:spcPct val="160000"/>
              </a:lnSpc>
              <a:spcBef>
                <a:spcPts val="0"/>
              </a:spcBef>
              <a:spcAft>
                <a:spcPts val="0"/>
              </a:spcAft>
              <a:buNone/>
            </a:pPr>
            <a:r>
              <a:rPr b="0" i="0" lang="ru" sz="1053" u="none" cap="none" strike="noStrike">
                <a:solidFill>
                  <a:schemeClr val="dk1"/>
                </a:solidFill>
                <a:latin typeface="DM Sans"/>
                <a:ea typeface="DM Sans"/>
                <a:cs typeface="DM Sans"/>
                <a:sym typeface="DM Sans"/>
              </a:rPr>
              <a:t>At scale, models develop new skills they weren't explicitly trained for, such as "zero-shot" learning and reasoning.</a:t>
            </a:r>
            <a:endParaRPr sz="982">
              <a:solidFill>
                <a:schemeClr val="dk1"/>
              </a:solidFill>
            </a:endParaRPr>
          </a:p>
        </p:txBody>
      </p:sp>
      <p:pic>
        <p:nvPicPr>
          <p:cNvPr descr="image.png" id="124" name="Google Shape;124;p21"/>
          <p:cNvPicPr preferRelativeResize="0"/>
          <p:nvPr/>
        </p:nvPicPr>
        <p:blipFill rotWithShape="1">
          <a:blip r:embed="rId5">
            <a:alphaModFix/>
          </a:blip>
          <a:srcRect b="0" l="0" r="0" t="0"/>
          <a:stretch/>
        </p:blipFill>
        <p:spPr>
          <a:xfrm>
            <a:off x="1716474" y="1815525"/>
            <a:ext cx="361119" cy="320995"/>
          </a:xfrm>
          <a:prstGeom prst="rect">
            <a:avLst/>
          </a:prstGeom>
          <a:noFill/>
          <a:ln>
            <a:noFill/>
          </a:ln>
        </p:spPr>
      </p:pic>
      <p:pic>
        <p:nvPicPr>
          <p:cNvPr descr="image.png" id="125" name="Google Shape;125;p21"/>
          <p:cNvPicPr preferRelativeResize="0"/>
          <p:nvPr/>
        </p:nvPicPr>
        <p:blipFill rotWithShape="1">
          <a:blip r:embed="rId6">
            <a:alphaModFix/>
          </a:blip>
          <a:srcRect b="0" l="0" r="0" t="0"/>
          <a:stretch/>
        </p:blipFill>
        <p:spPr>
          <a:xfrm>
            <a:off x="4391440" y="1815525"/>
            <a:ext cx="361119" cy="320995"/>
          </a:xfrm>
          <a:prstGeom prst="rect">
            <a:avLst/>
          </a:prstGeom>
          <a:noFill/>
          <a:ln>
            <a:noFill/>
          </a:ln>
        </p:spPr>
      </p:pic>
      <p:pic>
        <p:nvPicPr>
          <p:cNvPr descr="image.png" id="126" name="Google Shape;126;p21"/>
          <p:cNvPicPr preferRelativeResize="0"/>
          <p:nvPr/>
        </p:nvPicPr>
        <p:blipFill rotWithShape="1">
          <a:blip r:embed="rId7">
            <a:alphaModFix/>
          </a:blip>
          <a:srcRect b="0" l="0" r="0" t="0"/>
          <a:stretch/>
        </p:blipFill>
        <p:spPr>
          <a:xfrm>
            <a:off x="7086467" y="1815525"/>
            <a:ext cx="320995" cy="32099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AudioLM</a:t>
            </a:r>
            <a:endParaRPr>
              <a:latin typeface="Poppins"/>
              <a:ea typeface="Poppins"/>
              <a:cs typeface="Poppins"/>
              <a:sym typeface="Poppins"/>
            </a:endParaRPr>
          </a:p>
        </p:txBody>
      </p:sp>
      <p:pic>
        <p:nvPicPr>
          <p:cNvPr id="1179" name="Google Shape;1179;p66"/>
          <p:cNvPicPr preferRelativeResize="0"/>
          <p:nvPr/>
        </p:nvPicPr>
        <p:blipFill>
          <a:blip r:embed="rId3">
            <a:alphaModFix/>
          </a:blip>
          <a:stretch>
            <a:fillRect/>
          </a:stretch>
        </p:blipFill>
        <p:spPr>
          <a:xfrm>
            <a:off x="3982250" y="1180050"/>
            <a:ext cx="4890278" cy="3820975"/>
          </a:xfrm>
          <a:prstGeom prst="rect">
            <a:avLst/>
          </a:prstGeom>
          <a:noFill/>
          <a:ln>
            <a:noFill/>
          </a:ln>
        </p:spPr>
      </p:pic>
      <p:sp>
        <p:nvSpPr>
          <p:cNvPr id="1180" name="Google Shape;1180;p66"/>
          <p:cNvSpPr/>
          <p:nvPr/>
        </p:nvSpPr>
        <p:spPr>
          <a:xfrm>
            <a:off x="390175" y="1270000"/>
            <a:ext cx="3110100" cy="3430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1" name="Google Shape;1181;p66"/>
          <p:cNvSpPr txBox="1"/>
          <p:nvPr/>
        </p:nvSpPr>
        <p:spPr>
          <a:xfrm>
            <a:off x="525850" y="1488275"/>
            <a:ext cx="2520300" cy="5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Semantic &amp; Acoustic tokens</a:t>
            </a:r>
            <a:endParaRPr>
              <a:solidFill>
                <a:schemeClr val="dk1"/>
              </a:solidFill>
              <a:latin typeface="Poppins"/>
              <a:ea typeface="Poppins"/>
              <a:cs typeface="Poppins"/>
              <a:sym typeface="Poppins"/>
            </a:endParaRPr>
          </a:p>
        </p:txBody>
      </p:sp>
      <p:sp>
        <p:nvSpPr>
          <p:cNvPr id="1182" name="Google Shape;1182;p66"/>
          <p:cNvSpPr txBox="1"/>
          <p:nvPr/>
        </p:nvSpPr>
        <p:spPr>
          <a:xfrm>
            <a:off x="525850" y="2186400"/>
            <a:ext cx="2520300" cy="5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Speech / Music Continuation Task</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300M Params, Trained from scratch</a:t>
            </a:r>
            <a:endParaRPr>
              <a:solidFill>
                <a:schemeClr val="dk1"/>
              </a:solidFill>
              <a:latin typeface="Poppins"/>
              <a:ea typeface="Poppins"/>
              <a:cs typeface="Poppins"/>
              <a:sym typeface="Poppins"/>
            </a:endParaRPr>
          </a:p>
        </p:txBody>
      </p:sp>
      <p:sp>
        <p:nvSpPr>
          <p:cNvPr id="1183" name="Google Shape;1183;p66"/>
          <p:cNvSpPr txBox="1"/>
          <p:nvPr/>
        </p:nvSpPr>
        <p:spPr>
          <a:xfrm>
            <a:off x="311700" y="4806600"/>
            <a:ext cx="1269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600" u="sng">
                <a:solidFill>
                  <a:schemeClr val="hlink"/>
                </a:solidFill>
                <a:hlinkClick r:id="rId4"/>
              </a:rPr>
              <a:t>https://arxiv.org/pdf/2209.03143</a:t>
            </a:r>
            <a:endParaRPr sz="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AudioLM</a:t>
            </a:r>
            <a:endParaRPr>
              <a:latin typeface="Poppins"/>
              <a:ea typeface="Poppins"/>
              <a:cs typeface="Poppins"/>
              <a:sym typeface="Poppins"/>
            </a:endParaRPr>
          </a:p>
        </p:txBody>
      </p:sp>
      <p:sp>
        <p:nvSpPr>
          <p:cNvPr id="1189" name="Google Shape;1189;p67"/>
          <p:cNvSpPr/>
          <p:nvPr/>
        </p:nvSpPr>
        <p:spPr>
          <a:xfrm>
            <a:off x="390175" y="1270000"/>
            <a:ext cx="3110100" cy="36747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0" name="Google Shape;1190;p67"/>
          <p:cNvSpPr txBox="1"/>
          <p:nvPr/>
        </p:nvSpPr>
        <p:spPr>
          <a:xfrm>
            <a:off x="525850" y="1488275"/>
            <a:ext cx="2520300" cy="5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Semantic &amp; Acoustic tokens</a:t>
            </a:r>
            <a:endParaRPr>
              <a:solidFill>
                <a:schemeClr val="dk1"/>
              </a:solidFill>
              <a:latin typeface="Poppins"/>
              <a:ea typeface="Poppins"/>
              <a:cs typeface="Poppins"/>
              <a:sym typeface="Poppins"/>
            </a:endParaRPr>
          </a:p>
        </p:txBody>
      </p:sp>
      <p:sp>
        <p:nvSpPr>
          <p:cNvPr id="1191" name="Google Shape;1191;p67"/>
          <p:cNvSpPr txBox="1"/>
          <p:nvPr/>
        </p:nvSpPr>
        <p:spPr>
          <a:xfrm>
            <a:off x="525850" y="2186400"/>
            <a:ext cx="2520300" cy="5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Speech / Music Continuation Task</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300M Params, Trained from scratch</a:t>
            </a:r>
            <a:endParaRPr>
              <a:solidFill>
                <a:schemeClr val="dk1"/>
              </a:solidFill>
              <a:latin typeface="Poppins"/>
              <a:ea typeface="Poppins"/>
              <a:cs typeface="Poppins"/>
              <a:sym typeface="Poppins"/>
            </a:endParaRPr>
          </a:p>
        </p:txBody>
      </p:sp>
      <p:pic>
        <p:nvPicPr>
          <p:cNvPr id="1192" name="Google Shape;1192;p67"/>
          <p:cNvPicPr preferRelativeResize="0"/>
          <p:nvPr/>
        </p:nvPicPr>
        <p:blipFill>
          <a:blip r:embed="rId3">
            <a:alphaModFix/>
          </a:blip>
          <a:stretch>
            <a:fillRect/>
          </a:stretch>
        </p:blipFill>
        <p:spPr>
          <a:xfrm>
            <a:off x="3613013" y="2048400"/>
            <a:ext cx="5338923" cy="2688899"/>
          </a:xfrm>
          <a:prstGeom prst="rect">
            <a:avLst/>
          </a:prstGeom>
          <a:noFill/>
          <a:ln>
            <a:noFill/>
          </a:ln>
        </p:spPr>
      </p:pic>
      <p:sp>
        <p:nvSpPr>
          <p:cNvPr id="1193" name="Google Shape;1193;p67"/>
          <p:cNvSpPr/>
          <p:nvPr/>
        </p:nvSpPr>
        <p:spPr>
          <a:xfrm>
            <a:off x="3810313" y="1455275"/>
            <a:ext cx="4944300" cy="6387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a:latin typeface="Poppins"/>
                <a:ea typeface="Poppins"/>
                <a:cs typeface="Poppins"/>
                <a:sym typeface="Poppins"/>
              </a:rPr>
              <a:t>SoundStream codec</a:t>
            </a:r>
            <a:endParaRPr>
              <a:latin typeface="Poppins"/>
              <a:ea typeface="Poppins"/>
              <a:cs typeface="Poppins"/>
              <a:sym typeface="Poppins"/>
            </a:endParaRPr>
          </a:p>
        </p:txBody>
      </p:sp>
      <p:sp>
        <p:nvSpPr>
          <p:cNvPr id="1194" name="Google Shape;1194;p67"/>
          <p:cNvSpPr txBox="1"/>
          <p:nvPr/>
        </p:nvSpPr>
        <p:spPr>
          <a:xfrm>
            <a:off x="7484725" y="4788975"/>
            <a:ext cx="1269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600" u="sng">
                <a:solidFill>
                  <a:schemeClr val="hlink"/>
                </a:solidFill>
                <a:hlinkClick r:id="rId4"/>
              </a:rPr>
              <a:t>https://arxiv.org/abs/2107.03312</a:t>
            </a:r>
            <a:endParaRPr sz="6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AudioLM</a:t>
            </a:r>
            <a:endParaRPr>
              <a:latin typeface="Poppins"/>
              <a:ea typeface="Poppins"/>
              <a:cs typeface="Poppins"/>
              <a:sym typeface="Poppins"/>
            </a:endParaRPr>
          </a:p>
        </p:txBody>
      </p:sp>
      <p:sp>
        <p:nvSpPr>
          <p:cNvPr id="1200" name="Google Shape;1200;p68"/>
          <p:cNvSpPr/>
          <p:nvPr/>
        </p:nvSpPr>
        <p:spPr>
          <a:xfrm>
            <a:off x="380250" y="2827725"/>
            <a:ext cx="3110100" cy="22026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1" name="Google Shape;1201;p68"/>
          <p:cNvSpPr txBox="1"/>
          <p:nvPr/>
        </p:nvSpPr>
        <p:spPr>
          <a:xfrm>
            <a:off x="506000" y="2991411"/>
            <a:ext cx="2520300" cy="49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Semantic &amp; Acoustic tokens</a:t>
            </a:r>
            <a:endParaRPr>
              <a:solidFill>
                <a:schemeClr val="dk1"/>
              </a:solidFill>
              <a:latin typeface="Poppins"/>
              <a:ea typeface="Poppins"/>
              <a:cs typeface="Poppins"/>
              <a:sym typeface="Poppins"/>
            </a:endParaRPr>
          </a:p>
        </p:txBody>
      </p:sp>
      <p:sp>
        <p:nvSpPr>
          <p:cNvPr id="1202" name="Google Shape;1202;p68"/>
          <p:cNvSpPr txBox="1"/>
          <p:nvPr/>
        </p:nvSpPr>
        <p:spPr>
          <a:xfrm>
            <a:off x="506000" y="3591272"/>
            <a:ext cx="2520300" cy="492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Speech / Music Continuation Task</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300M Params, Trained from scratch</a:t>
            </a:r>
            <a:endParaRPr>
              <a:solidFill>
                <a:schemeClr val="dk1"/>
              </a:solidFill>
              <a:latin typeface="Poppins"/>
              <a:ea typeface="Poppins"/>
              <a:cs typeface="Poppins"/>
              <a:sym typeface="Poppins"/>
            </a:endParaRPr>
          </a:p>
        </p:txBody>
      </p:sp>
      <p:pic>
        <p:nvPicPr>
          <p:cNvPr id="1203" name="Google Shape;1203;p68" title="Screenshot 2025-11-12 at 09.41.57.png"/>
          <p:cNvPicPr preferRelativeResize="0"/>
          <p:nvPr/>
        </p:nvPicPr>
        <p:blipFill>
          <a:blip r:embed="rId3">
            <a:alphaModFix/>
          </a:blip>
          <a:stretch>
            <a:fillRect/>
          </a:stretch>
        </p:blipFill>
        <p:spPr>
          <a:xfrm>
            <a:off x="956500" y="1180338"/>
            <a:ext cx="7469148" cy="1648450"/>
          </a:xfrm>
          <a:prstGeom prst="rect">
            <a:avLst/>
          </a:prstGeom>
          <a:noFill/>
          <a:ln>
            <a:noFill/>
          </a:ln>
        </p:spPr>
      </p:pic>
      <p:sp>
        <p:nvSpPr>
          <p:cNvPr id="1204" name="Google Shape;1204;p68"/>
          <p:cNvSpPr txBox="1"/>
          <p:nvPr/>
        </p:nvSpPr>
        <p:spPr>
          <a:xfrm>
            <a:off x="7657025" y="4753425"/>
            <a:ext cx="12699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600" u="sng">
                <a:solidFill>
                  <a:schemeClr val="hlink"/>
                </a:solidFill>
                <a:hlinkClick r:id="rId4"/>
              </a:rPr>
              <a:t>https://arxiv.org/pdf/2209.03143</a:t>
            </a:r>
            <a:endParaRPr sz="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Discrete vs Continuous tokens</a:t>
            </a:r>
            <a:endParaRPr>
              <a:latin typeface="Poppins"/>
              <a:ea typeface="Poppins"/>
              <a:cs typeface="Poppins"/>
              <a:sym typeface="Poppins"/>
            </a:endParaRPr>
          </a:p>
        </p:txBody>
      </p:sp>
      <p:sp>
        <p:nvSpPr>
          <p:cNvPr id="1210" name="Google Shape;1210;p69"/>
          <p:cNvSpPr txBox="1"/>
          <p:nvPr/>
        </p:nvSpPr>
        <p:spPr>
          <a:xfrm>
            <a:off x="311700" y="4607450"/>
            <a:ext cx="1792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800" u="sng">
                <a:solidFill>
                  <a:schemeClr val="hlink"/>
                </a:solidFill>
                <a:hlinkClick r:id="rId3"/>
              </a:rPr>
              <a:t>https://arxiv.org/pdf/2411.08742v1</a:t>
            </a:r>
            <a:endParaRPr sz="800"/>
          </a:p>
        </p:txBody>
      </p:sp>
      <p:sp>
        <p:nvSpPr>
          <p:cNvPr id="1211" name="Google Shape;1211;p69"/>
          <p:cNvSpPr/>
          <p:nvPr/>
        </p:nvSpPr>
        <p:spPr>
          <a:xfrm>
            <a:off x="390175" y="1270000"/>
            <a:ext cx="4073400" cy="32487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12" name="Google Shape;1212;p69"/>
          <p:cNvSpPr txBox="1"/>
          <p:nvPr/>
        </p:nvSpPr>
        <p:spPr>
          <a:xfrm>
            <a:off x="567875" y="1488275"/>
            <a:ext cx="3507900" cy="5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Discrete tokens usually obtained from </a:t>
            </a:r>
            <a:r>
              <a:rPr lang="ru">
                <a:solidFill>
                  <a:schemeClr val="dk1"/>
                </a:solidFill>
                <a:latin typeface="Poppins"/>
                <a:ea typeface="Poppins"/>
                <a:cs typeface="Poppins"/>
                <a:sym typeface="Poppins"/>
              </a:rPr>
              <a:t>continuous</a:t>
            </a:r>
            <a:r>
              <a:rPr lang="ru">
                <a:solidFill>
                  <a:schemeClr val="dk1"/>
                </a:solidFill>
                <a:latin typeface="Poppins"/>
                <a:ea typeface="Poppins"/>
                <a:cs typeface="Poppins"/>
                <a:sym typeface="Poppins"/>
              </a:rPr>
              <a:t> embeddings</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We can compare continuous and corresponding discrete form</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Discrete vs Continuous tokens</a:t>
            </a:r>
            <a:endParaRPr>
              <a:latin typeface="Poppins"/>
              <a:ea typeface="Poppins"/>
              <a:cs typeface="Poppins"/>
              <a:sym typeface="Poppins"/>
            </a:endParaRPr>
          </a:p>
        </p:txBody>
      </p:sp>
      <p:sp>
        <p:nvSpPr>
          <p:cNvPr id="1218" name="Google Shape;1218;p70"/>
          <p:cNvSpPr txBox="1"/>
          <p:nvPr/>
        </p:nvSpPr>
        <p:spPr>
          <a:xfrm>
            <a:off x="311700" y="4607450"/>
            <a:ext cx="1792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800" u="sng">
                <a:solidFill>
                  <a:schemeClr val="hlink"/>
                </a:solidFill>
                <a:hlinkClick r:id="rId3"/>
              </a:rPr>
              <a:t>https://arxiv.org/pdf/2411.08742v1</a:t>
            </a:r>
            <a:endParaRPr sz="800"/>
          </a:p>
        </p:txBody>
      </p:sp>
      <p:pic>
        <p:nvPicPr>
          <p:cNvPr id="1219" name="Google Shape;1219;p70"/>
          <p:cNvPicPr preferRelativeResize="0"/>
          <p:nvPr/>
        </p:nvPicPr>
        <p:blipFill>
          <a:blip r:embed="rId4">
            <a:alphaModFix/>
          </a:blip>
          <a:stretch>
            <a:fillRect/>
          </a:stretch>
        </p:blipFill>
        <p:spPr>
          <a:xfrm>
            <a:off x="4572000" y="1017725"/>
            <a:ext cx="4335144" cy="3820976"/>
          </a:xfrm>
          <a:prstGeom prst="rect">
            <a:avLst/>
          </a:prstGeom>
          <a:noFill/>
          <a:ln>
            <a:noFill/>
          </a:ln>
        </p:spPr>
      </p:pic>
      <p:sp>
        <p:nvSpPr>
          <p:cNvPr id="1220" name="Google Shape;1220;p70"/>
          <p:cNvSpPr/>
          <p:nvPr/>
        </p:nvSpPr>
        <p:spPr>
          <a:xfrm>
            <a:off x="390175" y="1270000"/>
            <a:ext cx="4073400" cy="3259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1" name="Google Shape;1221;p70"/>
          <p:cNvSpPr txBox="1"/>
          <p:nvPr/>
        </p:nvSpPr>
        <p:spPr>
          <a:xfrm>
            <a:off x="567875" y="1488275"/>
            <a:ext cx="3507900" cy="572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Discrete tokens usually obtained from continuous embeddings</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We can compare continuous and corresponding discrete form</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Discrete vs Continuous tokens</a:t>
            </a:r>
            <a:endParaRPr>
              <a:latin typeface="Poppins"/>
              <a:ea typeface="Poppins"/>
              <a:cs typeface="Poppins"/>
              <a:sym typeface="Poppins"/>
            </a:endParaRPr>
          </a:p>
        </p:txBody>
      </p:sp>
      <p:sp>
        <p:nvSpPr>
          <p:cNvPr id="1227" name="Google Shape;1227;p71"/>
          <p:cNvSpPr txBox="1"/>
          <p:nvPr/>
        </p:nvSpPr>
        <p:spPr>
          <a:xfrm>
            <a:off x="311700" y="4607450"/>
            <a:ext cx="1792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800" u="sng">
                <a:solidFill>
                  <a:schemeClr val="hlink"/>
                </a:solidFill>
                <a:hlinkClick r:id="rId3"/>
              </a:rPr>
              <a:t>https://arxiv.org/pdf/2411.08742v1</a:t>
            </a:r>
            <a:endParaRPr sz="800"/>
          </a:p>
        </p:txBody>
      </p:sp>
      <p:pic>
        <p:nvPicPr>
          <p:cNvPr id="1228" name="Google Shape;1228;p71"/>
          <p:cNvPicPr preferRelativeResize="0"/>
          <p:nvPr/>
        </p:nvPicPr>
        <p:blipFill>
          <a:blip r:embed="rId4">
            <a:alphaModFix/>
          </a:blip>
          <a:stretch>
            <a:fillRect/>
          </a:stretch>
        </p:blipFill>
        <p:spPr>
          <a:xfrm>
            <a:off x="4572000" y="1017725"/>
            <a:ext cx="4335144" cy="3820976"/>
          </a:xfrm>
          <a:prstGeom prst="rect">
            <a:avLst/>
          </a:prstGeom>
          <a:noFill/>
          <a:ln>
            <a:noFill/>
          </a:ln>
        </p:spPr>
      </p:pic>
      <p:pic>
        <p:nvPicPr>
          <p:cNvPr id="1229" name="Google Shape;1229;p71" title="Screenshot 2025-11-12 at 10.23.07.png"/>
          <p:cNvPicPr preferRelativeResize="0"/>
          <p:nvPr/>
        </p:nvPicPr>
        <p:blipFill>
          <a:blip r:embed="rId5">
            <a:alphaModFix/>
          </a:blip>
          <a:stretch>
            <a:fillRect/>
          </a:stretch>
        </p:blipFill>
        <p:spPr>
          <a:xfrm>
            <a:off x="311700" y="1406288"/>
            <a:ext cx="4267198" cy="281259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72"/>
          <p:cNvSpPr/>
          <p:nvPr/>
        </p:nvSpPr>
        <p:spPr>
          <a:xfrm>
            <a:off x="513600" y="1118625"/>
            <a:ext cx="7814700" cy="34890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5" name="Google Shape;1235;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Discrete vs Continuous tokens</a:t>
            </a:r>
            <a:endParaRPr>
              <a:latin typeface="Poppins"/>
              <a:ea typeface="Poppins"/>
              <a:cs typeface="Poppins"/>
              <a:sym typeface="Poppins"/>
            </a:endParaRPr>
          </a:p>
        </p:txBody>
      </p:sp>
      <p:sp>
        <p:nvSpPr>
          <p:cNvPr id="1236" name="Google Shape;1236;p72"/>
          <p:cNvSpPr txBox="1"/>
          <p:nvPr/>
        </p:nvSpPr>
        <p:spPr>
          <a:xfrm>
            <a:off x="311700" y="4607450"/>
            <a:ext cx="1792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800" u="sng">
                <a:solidFill>
                  <a:schemeClr val="hlink"/>
                </a:solidFill>
                <a:hlinkClick r:id="rId3"/>
              </a:rPr>
              <a:t>https://arxiv.org/pdf/2411.08742v1</a:t>
            </a:r>
            <a:endParaRPr sz="800"/>
          </a:p>
        </p:txBody>
      </p:sp>
      <p:pic>
        <p:nvPicPr>
          <p:cNvPr id="1237" name="Google Shape;1237;p72"/>
          <p:cNvPicPr preferRelativeResize="0"/>
          <p:nvPr/>
        </p:nvPicPr>
        <p:blipFill>
          <a:blip r:embed="rId4">
            <a:alphaModFix/>
          </a:blip>
          <a:stretch>
            <a:fillRect/>
          </a:stretch>
        </p:blipFill>
        <p:spPr>
          <a:xfrm>
            <a:off x="924300" y="1170125"/>
            <a:ext cx="7029591" cy="32849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Discrete Audio and Speech Benchmark</a:t>
            </a:r>
            <a:endParaRPr>
              <a:latin typeface="Poppins"/>
              <a:ea typeface="Poppins"/>
              <a:cs typeface="Poppins"/>
              <a:sym typeface="Poppins"/>
            </a:endParaRPr>
          </a:p>
        </p:txBody>
      </p:sp>
      <p:sp>
        <p:nvSpPr>
          <p:cNvPr id="1243" name="Google Shape;1243;p73"/>
          <p:cNvSpPr txBox="1"/>
          <p:nvPr/>
        </p:nvSpPr>
        <p:spPr>
          <a:xfrm>
            <a:off x="311700" y="4835700"/>
            <a:ext cx="1792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800" u="sng">
                <a:solidFill>
                  <a:schemeClr val="hlink"/>
                </a:solidFill>
                <a:hlinkClick r:id="rId3"/>
              </a:rPr>
              <a:t>https://arxiv.org/pdf/2406.14294</a:t>
            </a:r>
            <a:endParaRPr sz="800"/>
          </a:p>
        </p:txBody>
      </p:sp>
      <p:pic>
        <p:nvPicPr>
          <p:cNvPr id="1244" name="Google Shape;1244;p73" title="Screenshot 2025-11-12 at 11.05.57.png"/>
          <p:cNvPicPr preferRelativeResize="0"/>
          <p:nvPr/>
        </p:nvPicPr>
        <p:blipFill>
          <a:blip r:embed="rId4">
            <a:alphaModFix/>
          </a:blip>
          <a:stretch>
            <a:fillRect/>
          </a:stretch>
        </p:blipFill>
        <p:spPr>
          <a:xfrm>
            <a:off x="311700" y="1195150"/>
            <a:ext cx="7341727" cy="3741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Discrete Audio and Speech Benchmark</a:t>
            </a:r>
            <a:endParaRPr>
              <a:latin typeface="Poppins"/>
              <a:ea typeface="Poppins"/>
              <a:cs typeface="Poppins"/>
              <a:sym typeface="Poppins"/>
            </a:endParaRPr>
          </a:p>
        </p:txBody>
      </p:sp>
      <p:sp>
        <p:nvSpPr>
          <p:cNvPr id="1250" name="Google Shape;1250;p74"/>
          <p:cNvSpPr txBox="1"/>
          <p:nvPr/>
        </p:nvSpPr>
        <p:spPr>
          <a:xfrm>
            <a:off x="311700" y="4835700"/>
            <a:ext cx="1792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800" u="sng">
                <a:solidFill>
                  <a:schemeClr val="hlink"/>
                </a:solidFill>
                <a:hlinkClick r:id="rId3"/>
              </a:rPr>
              <a:t>https://arxiv.org/pdf/2406.14294</a:t>
            </a:r>
            <a:endParaRPr sz="800"/>
          </a:p>
        </p:txBody>
      </p:sp>
      <p:pic>
        <p:nvPicPr>
          <p:cNvPr id="1251" name="Google Shape;1251;p74" title="Screenshot 2025-11-12 at 11.07.27.png"/>
          <p:cNvPicPr preferRelativeResize="0"/>
          <p:nvPr/>
        </p:nvPicPr>
        <p:blipFill>
          <a:blip r:embed="rId4">
            <a:alphaModFix/>
          </a:blip>
          <a:stretch>
            <a:fillRect/>
          </a:stretch>
        </p:blipFill>
        <p:spPr>
          <a:xfrm>
            <a:off x="482675" y="1017725"/>
            <a:ext cx="5662323" cy="382097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Discrete Audio and Speech Benchmark</a:t>
            </a:r>
            <a:endParaRPr>
              <a:latin typeface="Poppins"/>
              <a:ea typeface="Poppins"/>
              <a:cs typeface="Poppins"/>
              <a:sym typeface="Poppins"/>
            </a:endParaRPr>
          </a:p>
        </p:txBody>
      </p:sp>
      <p:sp>
        <p:nvSpPr>
          <p:cNvPr id="1257" name="Google Shape;1257;p75"/>
          <p:cNvSpPr txBox="1"/>
          <p:nvPr/>
        </p:nvSpPr>
        <p:spPr>
          <a:xfrm>
            <a:off x="311700" y="4835700"/>
            <a:ext cx="1792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800" u="sng">
                <a:solidFill>
                  <a:schemeClr val="hlink"/>
                </a:solidFill>
                <a:hlinkClick r:id="rId3"/>
              </a:rPr>
              <a:t>https://arxiv.org/pdf/2406.14294</a:t>
            </a:r>
            <a:endParaRPr sz="800"/>
          </a:p>
        </p:txBody>
      </p:sp>
      <p:pic>
        <p:nvPicPr>
          <p:cNvPr id="1258" name="Google Shape;1258;p75" title="Screenshot 2025-11-12 at 11.08.14.png"/>
          <p:cNvPicPr preferRelativeResize="0"/>
          <p:nvPr/>
        </p:nvPicPr>
        <p:blipFill>
          <a:blip r:embed="rId4">
            <a:alphaModFix/>
          </a:blip>
          <a:stretch>
            <a:fillRect/>
          </a:stretch>
        </p:blipFill>
        <p:spPr>
          <a:xfrm>
            <a:off x="239850" y="1063325"/>
            <a:ext cx="6734698" cy="37267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p:nvPr/>
        </p:nvSpPr>
        <p:spPr>
          <a:xfrm>
            <a:off x="159300" y="1668975"/>
            <a:ext cx="8026200" cy="2192400"/>
          </a:xfrm>
          <a:prstGeom prst="roundRect">
            <a:avLst>
              <a:gd fmla="val 16667" name="adj"/>
            </a:avLst>
          </a:prstGeom>
          <a:solidFill>
            <a:srgbClr val="EFEFE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 name="Google Shape;132;p22"/>
          <p:cNvSpPr txBox="1"/>
          <p:nvPr/>
        </p:nvSpPr>
        <p:spPr>
          <a:xfrm>
            <a:off x="311700" y="116957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ru" sz="2000">
                <a:latin typeface="Poppins"/>
                <a:ea typeface="Poppins"/>
                <a:cs typeface="Poppins"/>
                <a:sym typeface="Poppins"/>
              </a:rPr>
              <a:t>Traditional Approach: Specialized Models</a:t>
            </a:r>
            <a:endParaRPr sz="2000">
              <a:solidFill>
                <a:srgbClr val="000000"/>
              </a:solidFill>
              <a:latin typeface="Poppins"/>
              <a:ea typeface="Poppins"/>
              <a:cs typeface="Poppins"/>
              <a:sym typeface="Poppins"/>
            </a:endParaRPr>
          </a:p>
        </p:txBody>
      </p:sp>
      <p:sp>
        <p:nvSpPr>
          <p:cNvPr id="133" name="Google Shape;133;p22"/>
          <p:cNvSpPr txBox="1"/>
          <p:nvPr/>
        </p:nvSpPr>
        <p:spPr>
          <a:xfrm>
            <a:off x="2962872" y="2142327"/>
            <a:ext cx="257400" cy="145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946"/>
          </a:p>
        </p:txBody>
      </p:sp>
      <p:sp>
        <p:nvSpPr>
          <p:cNvPr id="134" name="Google Shape;134;p22"/>
          <p:cNvSpPr/>
          <p:nvPr/>
        </p:nvSpPr>
        <p:spPr>
          <a:xfrm>
            <a:off x="508275" y="2055900"/>
            <a:ext cx="909900" cy="566400"/>
          </a:xfrm>
          <a:prstGeom prst="roundRect">
            <a:avLst>
              <a:gd fmla="val 16667" name="adj"/>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Data Domain 1</a:t>
            </a:r>
            <a:endParaRPr sz="1200">
              <a:latin typeface="Poppins"/>
              <a:ea typeface="Poppins"/>
              <a:cs typeface="Poppins"/>
              <a:sym typeface="Poppins"/>
            </a:endParaRPr>
          </a:p>
        </p:txBody>
      </p:sp>
      <p:cxnSp>
        <p:nvCxnSpPr>
          <p:cNvPr id="135" name="Google Shape;135;p22"/>
          <p:cNvCxnSpPr>
            <a:stCxn id="134" idx="3"/>
            <a:endCxn id="136" idx="1"/>
          </p:cNvCxnSpPr>
          <p:nvPr/>
        </p:nvCxnSpPr>
        <p:spPr>
          <a:xfrm>
            <a:off x="1418175" y="2339100"/>
            <a:ext cx="439500" cy="0"/>
          </a:xfrm>
          <a:prstGeom prst="straightConnector1">
            <a:avLst/>
          </a:prstGeom>
          <a:noFill/>
          <a:ln cap="flat" cmpd="sng" w="9525">
            <a:solidFill>
              <a:schemeClr val="dk2"/>
            </a:solidFill>
            <a:prstDash val="solid"/>
            <a:round/>
            <a:headEnd len="med" w="med" type="none"/>
            <a:tailEnd len="med" w="med" type="triangle"/>
          </a:ln>
        </p:spPr>
      </p:cxnSp>
      <p:sp>
        <p:nvSpPr>
          <p:cNvPr id="137" name="Google Shape;137;p22"/>
          <p:cNvSpPr/>
          <p:nvPr/>
        </p:nvSpPr>
        <p:spPr>
          <a:xfrm>
            <a:off x="3041725" y="2133150"/>
            <a:ext cx="759600" cy="411900"/>
          </a:xfrm>
          <a:prstGeom prst="roundRect">
            <a:avLst>
              <a:gd fmla="val 16667" name="adj"/>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Task 1</a:t>
            </a:r>
            <a:endParaRPr sz="1200">
              <a:latin typeface="Poppins"/>
              <a:ea typeface="Poppins"/>
              <a:cs typeface="Poppins"/>
              <a:sym typeface="Poppins"/>
            </a:endParaRPr>
          </a:p>
        </p:txBody>
      </p:sp>
      <p:cxnSp>
        <p:nvCxnSpPr>
          <p:cNvPr id="138" name="Google Shape;138;p22"/>
          <p:cNvCxnSpPr>
            <a:stCxn id="136" idx="3"/>
            <a:endCxn id="137" idx="1"/>
          </p:cNvCxnSpPr>
          <p:nvPr/>
        </p:nvCxnSpPr>
        <p:spPr>
          <a:xfrm>
            <a:off x="2705400" y="2339100"/>
            <a:ext cx="336300" cy="0"/>
          </a:xfrm>
          <a:prstGeom prst="straightConnector1">
            <a:avLst/>
          </a:prstGeom>
          <a:noFill/>
          <a:ln cap="flat" cmpd="sng" w="9525">
            <a:solidFill>
              <a:schemeClr val="dk2"/>
            </a:solidFill>
            <a:prstDash val="solid"/>
            <a:round/>
            <a:headEnd len="med" w="med" type="none"/>
            <a:tailEnd len="med" w="med" type="triangle"/>
          </a:ln>
        </p:spPr>
      </p:cxnSp>
      <p:sp>
        <p:nvSpPr>
          <p:cNvPr id="136" name="Google Shape;136;p22"/>
          <p:cNvSpPr/>
          <p:nvPr/>
        </p:nvSpPr>
        <p:spPr>
          <a:xfrm>
            <a:off x="1857600" y="2133150"/>
            <a:ext cx="847800" cy="411900"/>
          </a:xfrm>
          <a:prstGeom prst="roundRect">
            <a:avLst>
              <a:gd fmla="val 16667" name="adj"/>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Model 1</a:t>
            </a:r>
            <a:endParaRPr sz="1200">
              <a:latin typeface="Poppins"/>
              <a:ea typeface="Poppins"/>
              <a:cs typeface="Poppins"/>
              <a:sym typeface="Poppins"/>
            </a:endParaRPr>
          </a:p>
        </p:txBody>
      </p:sp>
      <p:sp>
        <p:nvSpPr>
          <p:cNvPr id="139" name="Google Shape;139;p22"/>
          <p:cNvSpPr txBox="1"/>
          <p:nvPr/>
        </p:nvSpPr>
        <p:spPr>
          <a:xfrm>
            <a:off x="2962872" y="3022352"/>
            <a:ext cx="257400" cy="145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946"/>
          </a:p>
        </p:txBody>
      </p:sp>
      <p:sp>
        <p:nvSpPr>
          <p:cNvPr id="140" name="Google Shape;140;p22"/>
          <p:cNvSpPr/>
          <p:nvPr/>
        </p:nvSpPr>
        <p:spPr>
          <a:xfrm>
            <a:off x="508275" y="2935925"/>
            <a:ext cx="909900" cy="5664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Data Domain 2</a:t>
            </a:r>
            <a:endParaRPr sz="1200">
              <a:latin typeface="Poppins"/>
              <a:ea typeface="Poppins"/>
              <a:cs typeface="Poppins"/>
              <a:sym typeface="Poppins"/>
            </a:endParaRPr>
          </a:p>
        </p:txBody>
      </p:sp>
      <p:cxnSp>
        <p:nvCxnSpPr>
          <p:cNvPr id="141" name="Google Shape;141;p22"/>
          <p:cNvCxnSpPr>
            <a:stCxn id="140" idx="3"/>
            <a:endCxn id="142" idx="1"/>
          </p:cNvCxnSpPr>
          <p:nvPr/>
        </p:nvCxnSpPr>
        <p:spPr>
          <a:xfrm>
            <a:off x="1418175" y="3219125"/>
            <a:ext cx="439500" cy="0"/>
          </a:xfrm>
          <a:prstGeom prst="straightConnector1">
            <a:avLst/>
          </a:prstGeom>
          <a:noFill/>
          <a:ln cap="flat" cmpd="sng" w="9525">
            <a:solidFill>
              <a:schemeClr val="dk2"/>
            </a:solidFill>
            <a:prstDash val="solid"/>
            <a:round/>
            <a:headEnd len="med" w="med" type="none"/>
            <a:tailEnd len="med" w="med" type="triangle"/>
          </a:ln>
        </p:spPr>
      </p:cxnSp>
      <p:sp>
        <p:nvSpPr>
          <p:cNvPr id="143" name="Google Shape;143;p22"/>
          <p:cNvSpPr/>
          <p:nvPr/>
        </p:nvSpPr>
        <p:spPr>
          <a:xfrm>
            <a:off x="3041725" y="3013175"/>
            <a:ext cx="759600" cy="4119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Task 2</a:t>
            </a:r>
            <a:endParaRPr sz="1200">
              <a:latin typeface="Poppins"/>
              <a:ea typeface="Poppins"/>
              <a:cs typeface="Poppins"/>
              <a:sym typeface="Poppins"/>
            </a:endParaRPr>
          </a:p>
        </p:txBody>
      </p:sp>
      <p:cxnSp>
        <p:nvCxnSpPr>
          <p:cNvPr id="144" name="Google Shape;144;p22"/>
          <p:cNvCxnSpPr>
            <a:stCxn id="142" idx="3"/>
            <a:endCxn id="143" idx="1"/>
          </p:cNvCxnSpPr>
          <p:nvPr/>
        </p:nvCxnSpPr>
        <p:spPr>
          <a:xfrm>
            <a:off x="2705400" y="3219125"/>
            <a:ext cx="336300" cy="0"/>
          </a:xfrm>
          <a:prstGeom prst="straightConnector1">
            <a:avLst/>
          </a:prstGeom>
          <a:noFill/>
          <a:ln cap="flat" cmpd="sng" w="9525">
            <a:solidFill>
              <a:schemeClr val="dk2"/>
            </a:solidFill>
            <a:prstDash val="solid"/>
            <a:round/>
            <a:headEnd len="med" w="med" type="none"/>
            <a:tailEnd len="med" w="med" type="triangle"/>
          </a:ln>
        </p:spPr>
      </p:cxnSp>
      <p:sp>
        <p:nvSpPr>
          <p:cNvPr id="142" name="Google Shape;142;p22"/>
          <p:cNvSpPr/>
          <p:nvPr/>
        </p:nvSpPr>
        <p:spPr>
          <a:xfrm>
            <a:off x="1857600" y="3013175"/>
            <a:ext cx="847800" cy="4119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Model 2</a:t>
            </a:r>
            <a:endParaRPr sz="1200">
              <a:latin typeface="Poppins"/>
              <a:ea typeface="Poppins"/>
              <a:cs typeface="Poppins"/>
              <a:sym typeface="Poppins"/>
            </a:endParaRPr>
          </a:p>
        </p:txBody>
      </p:sp>
      <p:sp>
        <p:nvSpPr>
          <p:cNvPr id="145" name="Google Shape;145;p22"/>
          <p:cNvSpPr txBox="1"/>
          <p:nvPr/>
        </p:nvSpPr>
        <p:spPr>
          <a:xfrm>
            <a:off x="6783522" y="2142327"/>
            <a:ext cx="257400" cy="145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946"/>
          </a:p>
        </p:txBody>
      </p:sp>
      <p:sp>
        <p:nvSpPr>
          <p:cNvPr id="146" name="Google Shape;146;p22"/>
          <p:cNvSpPr/>
          <p:nvPr/>
        </p:nvSpPr>
        <p:spPr>
          <a:xfrm>
            <a:off x="4328925" y="2055900"/>
            <a:ext cx="909900" cy="5664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Data Domain 3</a:t>
            </a:r>
            <a:endParaRPr sz="1200">
              <a:latin typeface="Poppins"/>
              <a:ea typeface="Poppins"/>
              <a:cs typeface="Poppins"/>
              <a:sym typeface="Poppins"/>
            </a:endParaRPr>
          </a:p>
        </p:txBody>
      </p:sp>
      <p:cxnSp>
        <p:nvCxnSpPr>
          <p:cNvPr id="147" name="Google Shape;147;p22"/>
          <p:cNvCxnSpPr>
            <a:stCxn id="146" idx="3"/>
            <a:endCxn id="148" idx="1"/>
          </p:cNvCxnSpPr>
          <p:nvPr/>
        </p:nvCxnSpPr>
        <p:spPr>
          <a:xfrm>
            <a:off x="5238825" y="2339100"/>
            <a:ext cx="439500" cy="0"/>
          </a:xfrm>
          <a:prstGeom prst="straightConnector1">
            <a:avLst/>
          </a:prstGeom>
          <a:noFill/>
          <a:ln cap="flat" cmpd="sng" w="9525">
            <a:solidFill>
              <a:schemeClr val="dk2"/>
            </a:solidFill>
            <a:prstDash val="solid"/>
            <a:round/>
            <a:headEnd len="med" w="med" type="none"/>
            <a:tailEnd len="med" w="med" type="triangle"/>
          </a:ln>
        </p:spPr>
      </p:cxnSp>
      <p:sp>
        <p:nvSpPr>
          <p:cNvPr id="149" name="Google Shape;149;p22"/>
          <p:cNvSpPr/>
          <p:nvPr/>
        </p:nvSpPr>
        <p:spPr>
          <a:xfrm>
            <a:off x="6862375" y="2133150"/>
            <a:ext cx="759600" cy="4119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Task 3</a:t>
            </a:r>
            <a:endParaRPr sz="1200">
              <a:latin typeface="Poppins"/>
              <a:ea typeface="Poppins"/>
              <a:cs typeface="Poppins"/>
              <a:sym typeface="Poppins"/>
            </a:endParaRPr>
          </a:p>
        </p:txBody>
      </p:sp>
      <p:cxnSp>
        <p:nvCxnSpPr>
          <p:cNvPr id="150" name="Google Shape;150;p22"/>
          <p:cNvCxnSpPr>
            <a:stCxn id="148" idx="3"/>
            <a:endCxn id="149" idx="1"/>
          </p:cNvCxnSpPr>
          <p:nvPr/>
        </p:nvCxnSpPr>
        <p:spPr>
          <a:xfrm>
            <a:off x="6526050" y="2339100"/>
            <a:ext cx="336300" cy="0"/>
          </a:xfrm>
          <a:prstGeom prst="straightConnector1">
            <a:avLst/>
          </a:prstGeom>
          <a:noFill/>
          <a:ln cap="flat" cmpd="sng" w="9525">
            <a:solidFill>
              <a:schemeClr val="dk2"/>
            </a:solidFill>
            <a:prstDash val="solid"/>
            <a:round/>
            <a:headEnd len="med" w="med" type="none"/>
            <a:tailEnd len="med" w="med" type="triangle"/>
          </a:ln>
        </p:spPr>
      </p:cxnSp>
      <p:sp>
        <p:nvSpPr>
          <p:cNvPr id="148" name="Google Shape;148;p22"/>
          <p:cNvSpPr/>
          <p:nvPr/>
        </p:nvSpPr>
        <p:spPr>
          <a:xfrm>
            <a:off x="5678250" y="2133150"/>
            <a:ext cx="847800" cy="4119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Model 3</a:t>
            </a:r>
            <a:endParaRPr sz="1200">
              <a:latin typeface="Poppins"/>
              <a:ea typeface="Poppins"/>
              <a:cs typeface="Poppins"/>
              <a:sym typeface="Poppins"/>
            </a:endParaRPr>
          </a:p>
        </p:txBody>
      </p:sp>
      <p:sp>
        <p:nvSpPr>
          <p:cNvPr id="151" name="Google Shape;151;p22"/>
          <p:cNvSpPr txBox="1"/>
          <p:nvPr/>
        </p:nvSpPr>
        <p:spPr>
          <a:xfrm>
            <a:off x="6783522" y="3022352"/>
            <a:ext cx="257400" cy="145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946"/>
          </a:p>
        </p:txBody>
      </p:sp>
      <p:sp>
        <p:nvSpPr>
          <p:cNvPr id="152" name="Google Shape;152;p22"/>
          <p:cNvSpPr/>
          <p:nvPr/>
        </p:nvSpPr>
        <p:spPr>
          <a:xfrm>
            <a:off x="4328925" y="2935925"/>
            <a:ext cx="909900" cy="5664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Data Domain 4</a:t>
            </a:r>
            <a:endParaRPr sz="1200">
              <a:latin typeface="Poppins"/>
              <a:ea typeface="Poppins"/>
              <a:cs typeface="Poppins"/>
              <a:sym typeface="Poppins"/>
            </a:endParaRPr>
          </a:p>
        </p:txBody>
      </p:sp>
      <p:cxnSp>
        <p:nvCxnSpPr>
          <p:cNvPr id="153" name="Google Shape;153;p22"/>
          <p:cNvCxnSpPr>
            <a:stCxn id="152" idx="3"/>
            <a:endCxn id="154" idx="1"/>
          </p:cNvCxnSpPr>
          <p:nvPr/>
        </p:nvCxnSpPr>
        <p:spPr>
          <a:xfrm>
            <a:off x="5238825" y="3219125"/>
            <a:ext cx="439500" cy="0"/>
          </a:xfrm>
          <a:prstGeom prst="straightConnector1">
            <a:avLst/>
          </a:prstGeom>
          <a:noFill/>
          <a:ln cap="flat" cmpd="sng" w="9525">
            <a:solidFill>
              <a:schemeClr val="dk2"/>
            </a:solidFill>
            <a:prstDash val="solid"/>
            <a:round/>
            <a:headEnd len="med" w="med" type="none"/>
            <a:tailEnd len="med" w="med" type="triangle"/>
          </a:ln>
        </p:spPr>
      </p:cxnSp>
      <p:sp>
        <p:nvSpPr>
          <p:cNvPr id="155" name="Google Shape;155;p22"/>
          <p:cNvSpPr/>
          <p:nvPr/>
        </p:nvSpPr>
        <p:spPr>
          <a:xfrm>
            <a:off x="6862375" y="3013175"/>
            <a:ext cx="759600" cy="4119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Task 4</a:t>
            </a:r>
            <a:endParaRPr sz="1200">
              <a:latin typeface="Poppins"/>
              <a:ea typeface="Poppins"/>
              <a:cs typeface="Poppins"/>
              <a:sym typeface="Poppins"/>
            </a:endParaRPr>
          </a:p>
        </p:txBody>
      </p:sp>
      <p:cxnSp>
        <p:nvCxnSpPr>
          <p:cNvPr id="156" name="Google Shape;156;p22"/>
          <p:cNvCxnSpPr>
            <a:stCxn id="154" idx="3"/>
            <a:endCxn id="155" idx="1"/>
          </p:cNvCxnSpPr>
          <p:nvPr/>
        </p:nvCxnSpPr>
        <p:spPr>
          <a:xfrm>
            <a:off x="6526050" y="3219125"/>
            <a:ext cx="336300" cy="0"/>
          </a:xfrm>
          <a:prstGeom prst="straightConnector1">
            <a:avLst/>
          </a:prstGeom>
          <a:noFill/>
          <a:ln cap="flat" cmpd="sng" w="9525">
            <a:solidFill>
              <a:schemeClr val="dk2"/>
            </a:solidFill>
            <a:prstDash val="solid"/>
            <a:round/>
            <a:headEnd len="med" w="med" type="none"/>
            <a:tailEnd len="med" w="med" type="triangle"/>
          </a:ln>
        </p:spPr>
      </p:cxnSp>
      <p:sp>
        <p:nvSpPr>
          <p:cNvPr id="154" name="Google Shape;154;p22"/>
          <p:cNvSpPr/>
          <p:nvPr/>
        </p:nvSpPr>
        <p:spPr>
          <a:xfrm>
            <a:off x="5678250" y="3013175"/>
            <a:ext cx="847800" cy="4119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Model 4</a:t>
            </a:r>
            <a:endParaRPr sz="1200">
              <a:latin typeface="Poppins"/>
              <a:ea typeface="Poppins"/>
              <a:cs typeface="Poppins"/>
              <a:sym typeface="Poppins"/>
            </a:endParaRPr>
          </a:p>
        </p:txBody>
      </p:sp>
      <p:sp>
        <p:nvSpPr>
          <p:cNvPr id="157" name="Google Shape;157;p22"/>
          <p:cNvSpPr txBox="1"/>
          <p:nvPr/>
        </p:nvSpPr>
        <p:spPr>
          <a:xfrm>
            <a:off x="311700" y="2832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u" sz="2800">
                <a:latin typeface="Poppins"/>
                <a:ea typeface="Poppins"/>
                <a:cs typeface="Poppins"/>
                <a:sym typeface="Poppins"/>
              </a:rPr>
              <a:t>Why LLM</a:t>
            </a:r>
            <a:endParaRPr sz="2800">
              <a:solidFill>
                <a:srgbClr val="000000"/>
              </a:solidFill>
              <a:latin typeface="Poppins"/>
              <a:ea typeface="Poppins"/>
              <a:cs typeface="Poppins"/>
              <a:sym typeface="Poppi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76"/>
          <p:cNvSpPr/>
          <p:nvPr/>
        </p:nvSpPr>
        <p:spPr>
          <a:xfrm>
            <a:off x="311700" y="1550550"/>
            <a:ext cx="87702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4" name="Google Shape;1264;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Architecture</a:t>
            </a:r>
            <a:endParaRPr>
              <a:latin typeface="Poppins"/>
              <a:ea typeface="Poppins"/>
              <a:cs typeface="Poppins"/>
              <a:sym typeface="Poppins"/>
            </a:endParaRPr>
          </a:p>
        </p:txBody>
      </p:sp>
      <p:sp>
        <p:nvSpPr>
          <p:cNvPr id="1265" name="Google Shape;1265;p76"/>
          <p:cNvSpPr/>
          <p:nvPr/>
        </p:nvSpPr>
        <p:spPr>
          <a:xfrm>
            <a:off x="4223125" y="2526850"/>
            <a:ext cx="4401600" cy="928800"/>
          </a:xfrm>
          <a:prstGeom prst="roundRect">
            <a:avLst>
              <a:gd fmla="val 16667" name="adj"/>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a:latin typeface="Poppins"/>
                <a:ea typeface="Poppins"/>
                <a:cs typeface="Poppins"/>
                <a:sym typeface="Poppins"/>
              </a:rPr>
              <a:t>LLM Decoder</a:t>
            </a:r>
            <a:endParaRPr>
              <a:latin typeface="Poppins"/>
              <a:ea typeface="Poppins"/>
              <a:cs typeface="Poppins"/>
              <a:sym typeface="Poppins"/>
            </a:endParaRPr>
          </a:p>
        </p:txBody>
      </p:sp>
      <p:sp>
        <p:nvSpPr>
          <p:cNvPr id="1266" name="Google Shape;1266;p76"/>
          <p:cNvSpPr txBox="1"/>
          <p:nvPr/>
        </p:nvSpPr>
        <p:spPr>
          <a:xfrm>
            <a:off x="7162809" y="3823913"/>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2"/>
                </a:solidFill>
                <a:latin typeface="Poppins"/>
                <a:ea typeface="Poppins"/>
                <a:cs typeface="Poppins"/>
                <a:sym typeface="Poppins"/>
              </a:rPr>
              <a:t>Text embeddings</a:t>
            </a:r>
            <a:endParaRPr sz="1200">
              <a:solidFill>
                <a:schemeClr val="dk2"/>
              </a:solidFill>
              <a:latin typeface="Poppins"/>
              <a:ea typeface="Poppins"/>
              <a:cs typeface="Poppins"/>
              <a:sym typeface="Poppins"/>
            </a:endParaRPr>
          </a:p>
        </p:txBody>
      </p:sp>
      <p:sp>
        <p:nvSpPr>
          <p:cNvPr id="1267" name="Google Shape;1267;p76"/>
          <p:cNvSpPr/>
          <p:nvPr/>
        </p:nvSpPr>
        <p:spPr>
          <a:xfrm rot="-5400000">
            <a:off x="6200948" y="2917825"/>
            <a:ext cx="107400" cy="1620900"/>
          </a:xfrm>
          <a:prstGeom prst="rightBrace">
            <a:avLst>
              <a:gd fmla="val 50000" name="adj1"/>
              <a:gd fmla="val 50000" name="adj2"/>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68" name="Google Shape;1268;p76"/>
          <p:cNvCxnSpPr>
            <a:stCxn id="1267" idx="1"/>
          </p:cNvCxnSpPr>
          <p:nvPr/>
        </p:nvCxnSpPr>
        <p:spPr>
          <a:xfrm flipH="1" rot="10800000">
            <a:off x="6254648" y="3467275"/>
            <a:ext cx="3900" cy="207300"/>
          </a:xfrm>
          <a:prstGeom prst="straightConnector1">
            <a:avLst/>
          </a:prstGeom>
          <a:noFill/>
          <a:ln cap="flat" cmpd="sng" w="9525">
            <a:solidFill>
              <a:schemeClr val="dk1"/>
            </a:solidFill>
            <a:prstDash val="dash"/>
            <a:round/>
            <a:headEnd len="med" w="med" type="none"/>
            <a:tailEnd len="med" w="med" type="triangle"/>
          </a:ln>
        </p:spPr>
      </p:cxnSp>
      <p:sp>
        <p:nvSpPr>
          <p:cNvPr id="1269" name="Google Shape;1269;p76"/>
          <p:cNvSpPr/>
          <p:nvPr/>
        </p:nvSpPr>
        <p:spPr>
          <a:xfrm>
            <a:off x="5455701"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0</a:t>
            </a:r>
            <a:endParaRPr sz="600"/>
          </a:p>
        </p:txBody>
      </p:sp>
      <p:sp>
        <p:nvSpPr>
          <p:cNvPr id="1270" name="Google Shape;1270;p76"/>
          <p:cNvSpPr/>
          <p:nvPr/>
        </p:nvSpPr>
        <p:spPr>
          <a:xfrm>
            <a:off x="5740214"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1000"/>
          </a:p>
        </p:txBody>
      </p:sp>
      <p:sp>
        <p:nvSpPr>
          <p:cNvPr id="1271" name="Google Shape;1271;p76"/>
          <p:cNvSpPr/>
          <p:nvPr/>
        </p:nvSpPr>
        <p:spPr>
          <a:xfrm>
            <a:off x="6024728"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272" name="Google Shape;1272;p76"/>
          <p:cNvSpPr/>
          <p:nvPr/>
        </p:nvSpPr>
        <p:spPr>
          <a:xfrm>
            <a:off x="6309242"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273" name="Google Shape;1273;p76"/>
          <p:cNvSpPr/>
          <p:nvPr/>
        </p:nvSpPr>
        <p:spPr>
          <a:xfrm>
            <a:off x="6593755"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274" name="Google Shape;1274;p76"/>
          <p:cNvSpPr/>
          <p:nvPr/>
        </p:nvSpPr>
        <p:spPr>
          <a:xfrm>
            <a:off x="6878269"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275" name="Google Shape;1275;p76"/>
          <p:cNvSpPr/>
          <p:nvPr/>
        </p:nvSpPr>
        <p:spPr>
          <a:xfrm>
            <a:off x="5463133" y="433432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0</a:t>
            </a:r>
            <a:endParaRPr sz="1000"/>
          </a:p>
        </p:txBody>
      </p:sp>
      <p:sp>
        <p:nvSpPr>
          <p:cNvPr id="1276" name="Google Shape;1276;p76"/>
          <p:cNvSpPr/>
          <p:nvPr/>
        </p:nvSpPr>
        <p:spPr>
          <a:xfrm>
            <a:off x="5747647" y="433432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1</a:t>
            </a:r>
            <a:endParaRPr sz="1000"/>
          </a:p>
        </p:txBody>
      </p:sp>
      <p:sp>
        <p:nvSpPr>
          <p:cNvPr id="1277" name="Google Shape;1277;p76"/>
          <p:cNvSpPr txBox="1"/>
          <p:nvPr/>
        </p:nvSpPr>
        <p:spPr>
          <a:xfrm>
            <a:off x="7162809" y="4334338"/>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2"/>
                </a:solidFill>
                <a:latin typeface="Poppins"/>
                <a:ea typeface="Poppins"/>
                <a:cs typeface="Poppins"/>
                <a:sym typeface="Poppins"/>
              </a:rPr>
              <a:t>Text tokens</a:t>
            </a:r>
            <a:endParaRPr sz="1200">
              <a:solidFill>
                <a:schemeClr val="dk2"/>
              </a:solidFill>
              <a:latin typeface="Poppins"/>
              <a:ea typeface="Poppins"/>
              <a:cs typeface="Poppins"/>
              <a:sym typeface="Poppins"/>
            </a:endParaRPr>
          </a:p>
        </p:txBody>
      </p:sp>
      <p:cxnSp>
        <p:nvCxnSpPr>
          <p:cNvPr id="1278" name="Google Shape;1278;p76"/>
          <p:cNvCxnSpPr/>
          <p:nvPr/>
        </p:nvCxnSpPr>
        <p:spPr>
          <a:xfrm rot="10800000">
            <a:off x="5539358" y="411317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279" name="Google Shape;1279;p76"/>
          <p:cNvCxnSpPr/>
          <p:nvPr/>
        </p:nvCxnSpPr>
        <p:spPr>
          <a:xfrm rot="10800000">
            <a:off x="5831316" y="411502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280" name="Google Shape;1280;p76"/>
          <p:cNvCxnSpPr/>
          <p:nvPr/>
        </p:nvCxnSpPr>
        <p:spPr>
          <a:xfrm rot="10800000">
            <a:off x="6115830" y="411502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281" name="Google Shape;1281;p76"/>
          <p:cNvCxnSpPr/>
          <p:nvPr/>
        </p:nvCxnSpPr>
        <p:spPr>
          <a:xfrm rot="10800000">
            <a:off x="6392899" y="411317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282" name="Google Shape;1282;p76"/>
          <p:cNvCxnSpPr/>
          <p:nvPr/>
        </p:nvCxnSpPr>
        <p:spPr>
          <a:xfrm rot="10800000">
            <a:off x="6684800" y="4115025"/>
            <a:ext cx="2400" cy="219300"/>
          </a:xfrm>
          <a:prstGeom prst="straightConnector1">
            <a:avLst/>
          </a:prstGeom>
          <a:noFill/>
          <a:ln cap="flat" cmpd="sng" w="9525">
            <a:solidFill>
              <a:schemeClr val="dk1"/>
            </a:solidFill>
            <a:prstDash val="dash"/>
            <a:round/>
            <a:headEnd len="med" w="med" type="none"/>
            <a:tailEnd len="med" w="med" type="triangle"/>
          </a:ln>
        </p:spPr>
      </p:cxnSp>
      <p:cxnSp>
        <p:nvCxnSpPr>
          <p:cNvPr id="1283" name="Google Shape;1283;p76"/>
          <p:cNvCxnSpPr/>
          <p:nvPr/>
        </p:nvCxnSpPr>
        <p:spPr>
          <a:xfrm rot="10800000">
            <a:off x="6974301" y="4113175"/>
            <a:ext cx="2400" cy="219300"/>
          </a:xfrm>
          <a:prstGeom prst="straightConnector1">
            <a:avLst/>
          </a:prstGeom>
          <a:noFill/>
          <a:ln cap="flat" cmpd="sng" w="9525">
            <a:solidFill>
              <a:schemeClr val="dk1"/>
            </a:solidFill>
            <a:prstDash val="dash"/>
            <a:round/>
            <a:headEnd len="med" w="med" type="none"/>
            <a:tailEnd len="med" w="med" type="triangle"/>
          </a:ln>
        </p:spPr>
      </p:cxnSp>
      <p:sp>
        <p:nvSpPr>
          <p:cNvPr id="1284" name="Google Shape;1284;p76"/>
          <p:cNvSpPr/>
          <p:nvPr/>
        </p:nvSpPr>
        <p:spPr>
          <a:xfrm>
            <a:off x="6032161"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2</a:t>
            </a:r>
            <a:endParaRPr sz="1000"/>
          </a:p>
        </p:txBody>
      </p:sp>
      <p:sp>
        <p:nvSpPr>
          <p:cNvPr id="1285" name="Google Shape;1285;p76"/>
          <p:cNvSpPr/>
          <p:nvPr/>
        </p:nvSpPr>
        <p:spPr>
          <a:xfrm>
            <a:off x="6316674"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3</a:t>
            </a:r>
            <a:endParaRPr sz="1000"/>
          </a:p>
        </p:txBody>
      </p:sp>
      <p:sp>
        <p:nvSpPr>
          <p:cNvPr id="1286" name="Google Shape;1286;p76"/>
          <p:cNvSpPr/>
          <p:nvPr/>
        </p:nvSpPr>
        <p:spPr>
          <a:xfrm>
            <a:off x="6593743"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4</a:t>
            </a:r>
            <a:endParaRPr sz="1000"/>
          </a:p>
        </p:txBody>
      </p:sp>
      <p:sp>
        <p:nvSpPr>
          <p:cNvPr id="1287" name="Google Shape;1287;p76"/>
          <p:cNvSpPr/>
          <p:nvPr/>
        </p:nvSpPr>
        <p:spPr>
          <a:xfrm>
            <a:off x="6878257"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5</a:t>
            </a:r>
            <a:endParaRPr sz="1000"/>
          </a:p>
        </p:txBody>
      </p:sp>
      <p:sp>
        <p:nvSpPr>
          <p:cNvPr id="1288" name="Google Shape;1288;p76"/>
          <p:cNvSpPr/>
          <p:nvPr/>
        </p:nvSpPr>
        <p:spPr>
          <a:xfrm>
            <a:off x="5740214" y="2098763"/>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600"/>
          </a:p>
        </p:txBody>
      </p:sp>
      <p:sp>
        <p:nvSpPr>
          <p:cNvPr id="1289" name="Google Shape;1289;p76"/>
          <p:cNvSpPr/>
          <p:nvPr/>
        </p:nvSpPr>
        <p:spPr>
          <a:xfrm>
            <a:off x="6024728" y="2098763"/>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290" name="Google Shape;1290;p76"/>
          <p:cNvSpPr/>
          <p:nvPr/>
        </p:nvSpPr>
        <p:spPr>
          <a:xfrm>
            <a:off x="6309242" y="2098763"/>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291" name="Google Shape;1291;p76"/>
          <p:cNvSpPr/>
          <p:nvPr/>
        </p:nvSpPr>
        <p:spPr>
          <a:xfrm>
            <a:off x="6593755" y="2098763"/>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292" name="Google Shape;1292;p76"/>
          <p:cNvSpPr/>
          <p:nvPr/>
        </p:nvSpPr>
        <p:spPr>
          <a:xfrm>
            <a:off x="6878269" y="2098763"/>
            <a:ext cx="171900" cy="287400"/>
          </a:xfrm>
          <a:prstGeom prst="roundRect">
            <a:avLst>
              <a:gd fmla="val 16667" name="adj"/>
            </a:avLst>
          </a:prstGeom>
          <a:solidFill>
            <a:schemeClr val="accent5"/>
          </a:solidFill>
          <a:ln cap="flat" cmpd="sng" w="19050">
            <a:solidFill>
              <a:srgbClr val="FF99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293" name="Google Shape;1293;p76"/>
          <p:cNvSpPr/>
          <p:nvPr/>
        </p:nvSpPr>
        <p:spPr>
          <a:xfrm>
            <a:off x="7162783" y="2098763"/>
            <a:ext cx="171900" cy="287400"/>
          </a:xfrm>
          <a:prstGeom prst="roundRect">
            <a:avLst>
              <a:gd fmla="val 16667" name="adj"/>
            </a:avLst>
          </a:prstGeom>
          <a:solidFill>
            <a:schemeClr val="accent5"/>
          </a:solidFill>
          <a:ln cap="flat" cmpd="sng" w="19050">
            <a:solidFill>
              <a:srgbClr val="FF99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6</a:t>
            </a:r>
            <a:endParaRPr sz="1000"/>
          </a:p>
        </p:txBody>
      </p:sp>
      <p:sp>
        <p:nvSpPr>
          <p:cNvPr id="1294" name="Google Shape;1294;p76"/>
          <p:cNvSpPr txBox="1"/>
          <p:nvPr/>
        </p:nvSpPr>
        <p:spPr>
          <a:xfrm>
            <a:off x="562325" y="1755825"/>
            <a:ext cx="5065200" cy="8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dk1"/>
                </a:solidFill>
                <a:latin typeface="Poppins"/>
                <a:ea typeface="Poppins"/>
                <a:cs typeface="Poppins"/>
                <a:sym typeface="Poppins"/>
              </a:rPr>
              <a:t>Approach 2: </a:t>
            </a:r>
            <a:endParaRPr sz="1600">
              <a:solidFill>
                <a:schemeClr val="dk1"/>
              </a:solidFill>
              <a:latin typeface="Poppins"/>
              <a:ea typeface="Poppins"/>
              <a:cs typeface="Poppins"/>
              <a:sym typeface="Poppins"/>
            </a:endParaRPr>
          </a:p>
          <a:p>
            <a:pPr indent="0" lvl="0" marL="0" rtl="0" algn="l">
              <a:spcBef>
                <a:spcPts val="0"/>
              </a:spcBef>
              <a:spcAft>
                <a:spcPts val="0"/>
              </a:spcAft>
              <a:buNone/>
            </a:pPr>
            <a:r>
              <a:rPr lang="ru">
                <a:solidFill>
                  <a:schemeClr val="dk1"/>
                </a:solidFill>
                <a:latin typeface="Poppins"/>
                <a:ea typeface="Poppins"/>
                <a:cs typeface="Poppins"/>
                <a:sym typeface="Poppins"/>
              </a:rPr>
              <a:t>Continuous Audio Embeddings, Cross-Attention</a:t>
            </a:r>
            <a:endParaRPr sz="1600">
              <a:solidFill>
                <a:schemeClr val="dk1"/>
              </a:solidFill>
              <a:latin typeface="Poppins"/>
              <a:ea typeface="Poppins"/>
              <a:cs typeface="Poppins"/>
              <a:sym typeface="Poppins"/>
            </a:endParaRPr>
          </a:p>
        </p:txBody>
      </p:sp>
      <p:sp>
        <p:nvSpPr>
          <p:cNvPr id="1295" name="Google Shape;1295;p76"/>
          <p:cNvSpPr/>
          <p:nvPr/>
        </p:nvSpPr>
        <p:spPr>
          <a:xfrm>
            <a:off x="5740214"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600"/>
          </a:p>
        </p:txBody>
      </p:sp>
      <p:sp>
        <p:nvSpPr>
          <p:cNvPr id="1296" name="Google Shape;1296;p76"/>
          <p:cNvSpPr/>
          <p:nvPr/>
        </p:nvSpPr>
        <p:spPr>
          <a:xfrm>
            <a:off x="6024728"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297" name="Google Shape;1297;p76"/>
          <p:cNvSpPr/>
          <p:nvPr/>
        </p:nvSpPr>
        <p:spPr>
          <a:xfrm>
            <a:off x="6309242"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298" name="Google Shape;1298;p76"/>
          <p:cNvSpPr/>
          <p:nvPr/>
        </p:nvSpPr>
        <p:spPr>
          <a:xfrm>
            <a:off x="6593755"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299" name="Google Shape;1299;p76"/>
          <p:cNvSpPr/>
          <p:nvPr/>
        </p:nvSpPr>
        <p:spPr>
          <a:xfrm>
            <a:off x="6878269" y="2098763"/>
            <a:ext cx="171900" cy="287400"/>
          </a:xfrm>
          <a:prstGeom prst="roundRect">
            <a:avLst>
              <a:gd fmla="val 16667" name="adj"/>
            </a:avLst>
          </a:prstGeom>
          <a:solidFill>
            <a:srgbClr val="EAD1DC"/>
          </a:solidFill>
          <a:ln cap="flat" cmpd="sng" w="19050">
            <a:solidFill>
              <a:srgbClr val="FF00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300" name="Google Shape;1300;p76"/>
          <p:cNvSpPr/>
          <p:nvPr/>
        </p:nvSpPr>
        <p:spPr>
          <a:xfrm>
            <a:off x="7162783" y="2098763"/>
            <a:ext cx="171900" cy="287400"/>
          </a:xfrm>
          <a:prstGeom prst="roundRect">
            <a:avLst>
              <a:gd fmla="val 16667" name="adj"/>
            </a:avLst>
          </a:prstGeom>
          <a:solidFill>
            <a:srgbClr val="EAD1DC"/>
          </a:solidFill>
          <a:ln cap="flat" cmpd="sng" w="19050">
            <a:solidFill>
              <a:srgbClr val="FF00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6</a:t>
            </a:r>
            <a:endParaRPr sz="1000"/>
          </a:p>
        </p:txBody>
      </p:sp>
      <p:sp>
        <p:nvSpPr>
          <p:cNvPr id="1301" name="Google Shape;1301;p76"/>
          <p:cNvSpPr txBox="1"/>
          <p:nvPr/>
        </p:nvSpPr>
        <p:spPr>
          <a:xfrm>
            <a:off x="7396499" y="2098775"/>
            <a:ext cx="17475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2"/>
                </a:solidFill>
                <a:latin typeface="Poppins"/>
                <a:ea typeface="Poppins"/>
                <a:cs typeface="Poppins"/>
                <a:sym typeface="Poppins"/>
              </a:rPr>
              <a:t>Hidden Embeddings</a:t>
            </a:r>
            <a:endParaRPr sz="1200">
              <a:solidFill>
                <a:schemeClr val="dk2"/>
              </a:solidFill>
              <a:latin typeface="Poppins"/>
              <a:ea typeface="Poppins"/>
              <a:cs typeface="Poppins"/>
              <a:sym typeface="Poppi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77"/>
          <p:cNvSpPr/>
          <p:nvPr/>
        </p:nvSpPr>
        <p:spPr>
          <a:xfrm>
            <a:off x="311700" y="1550550"/>
            <a:ext cx="87702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7" name="Google Shape;1307;p77"/>
          <p:cNvSpPr/>
          <p:nvPr/>
        </p:nvSpPr>
        <p:spPr>
          <a:xfrm>
            <a:off x="1942350" y="3513975"/>
            <a:ext cx="1749000" cy="653400"/>
          </a:xfrm>
          <a:prstGeom prst="roundRect">
            <a:avLst>
              <a:gd fmla="val 16667" name="adj"/>
            </a:avLst>
          </a:prstGeom>
          <a:solidFill>
            <a:schemeClr val="lt1"/>
          </a:solid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8" name="Google Shape;1308;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Architecture</a:t>
            </a:r>
            <a:endParaRPr>
              <a:latin typeface="Poppins"/>
              <a:ea typeface="Poppins"/>
              <a:cs typeface="Poppins"/>
              <a:sym typeface="Poppins"/>
            </a:endParaRPr>
          </a:p>
        </p:txBody>
      </p:sp>
      <p:sp>
        <p:nvSpPr>
          <p:cNvPr id="1309" name="Google Shape;1309;p77"/>
          <p:cNvSpPr/>
          <p:nvPr/>
        </p:nvSpPr>
        <p:spPr>
          <a:xfrm>
            <a:off x="4223125" y="2526850"/>
            <a:ext cx="4401600" cy="928800"/>
          </a:xfrm>
          <a:prstGeom prst="roundRect">
            <a:avLst>
              <a:gd fmla="val 16667" name="adj"/>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a:latin typeface="Poppins"/>
                <a:ea typeface="Poppins"/>
                <a:cs typeface="Poppins"/>
                <a:sym typeface="Poppins"/>
              </a:rPr>
              <a:t>LLM Decoder</a:t>
            </a:r>
            <a:endParaRPr>
              <a:latin typeface="Poppins"/>
              <a:ea typeface="Poppins"/>
              <a:cs typeface="Poppins"/>
              <a:sym typeface="Poppins"/>
            </a:endParaRPr>
          </a:p>
        </p:txBody>
      </p:sp>
      <p:sp>
        <p:nvSpPr>
          <p:cNvPr id="1310" name="Google Shape;1310;p77"/>
          <p:cNvSpPr txBox="1"/>
          <p:nvPr/>
        </p:nvSpPr>
        <p:spPr>
          <a:xfrm>
            <a:off x="7162809" y="3823913"/>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2"/>
                </a:solidFill>
                <a:latin typeface="Poppins"/>
                <a:ea typeface="Poppins"/>
                <a:cs typeface="Poppins"/>
                <a:sym typeface="Poppins"/>
              </a:rPr>
              <a:t>Text embeddings</a:t>
            </a:r>
            <a:endParaRPr sz="1200">
              <a:solidFill>
                <a:schemeClr val="dk2"/>
              </a:solidFill>
              <a:latin typeface="Poppins"/>
              <a:ea typeface="Poppins"/>
              <a:cs typeface="Poppins"/>
              <a:sym typeface="Poppins"/>
            </a:endParaRPr>
          </a:p>
        </p:txBody>
      </p:sp>
      <p:sp>
        <p:nvSpPr>
          <p:cNvPr id="1311" name="Google Shape;1311;p77"/>
          <p:cNvSpPr/>
          <p:nvPr/>
        </p:nvSpPr>
        <p:spPr>
          <a:xfrm rot="-5400000">
            <a:off x="6200948" y="2917825"/>
            <a:ext cx="107400" cy="1620900"/>
          </a:xfrm>
          <a:prstGeom prst="rightBrace">
            <a:avLst>
              <a:gd fmla="val 50000" name="adj1"/>
              <a:gd fmla="val 50000" name="adj2"/>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12" name="Google Shape;1312;p77"/>
          <p:cNvCxnSpPr>
            <a:stCxn id="1311" idx="1"/>
          </p:cNvCxnSpPr>
          <p:nvPr/>
        </p:nvCxnSpPr>
        <p:spPr>
          <a:xfrm flipH="1" rot="10800000">
            <a:off x="6254648" y="3467275"/>
            <a:ext cx="3900" cy="207300"/>
          </a:xfrm>
          <a:prstGeom prst="straightConnector1">
            <a:avLst/>
          </a:prstGeom>
          <a:noFill/>
          <a:ln cap="flat" cmpd="sng" w="9525">
            <a:solidFill>
              <a:schemeClr val="dk1"/>
            </a:solidFill>
            <a:prstDash val="dash"/>
            <a:round/>
            <a:headEnd len="med" w="med" type="none"/>
            <a:tailEnd len="med" w="med" type="triangle"/>
          </a:ln>
        </p:spPr>
      </p:cxnSp>
      <p:sp>
        <p:nvSpPr>
          <p:cNvPr id="1313" name="Google Shape;1313;p77"/>
          <p:cNvSpPr/>
          <p:nvPr/>
        </p:nvSpPr>
        <p:spPr>
          <a:xfrm>
            <a:off x="5455701"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0</a:t>
            </a:r>
            <a:endParaRPr sz="600"/>
          </a:p>
        </p:txBody>
      </p:sp>
      <p:sp>
        <p:nvSpPr>
          <p:cNvPr id="1314" name="Google Shape;1314;p77"/>
          <p:cNvSpPr/>
          <p:nvPr/>
        </p:nvSpPr>
        <p:spPr>
          <a:xfrm>
            <a:off x="5740214"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1000"/>
          </a:p>
        </p:txBody>
      </p:sp>
      <p:sp>
        <p:nvSpPr>
          <p:cNvPr id="1315" name="Google Shape;1315;p77"/>
          <p:cNvSpPr/>
          <p:nvPr/>
        </p:nvSpPr>
        <p:spPr>
          <a:xfrm>
            <a:off x="6024728"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316" name="Google Shape;1316;p77"/>
          <p:cNvSpPr/>
          <p:nvPr/>
        </p:nvSpPr>
        <p:spPr>
          <a:xfrm>
            <a:off x="6309242"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317" name="Google Shape;1317;p77"/>
          <p:cNvSpPr/>
          <p:nvPr/>
        </p:nvSpPr>
        <p:spPr>
          <a:xfrm>
            <a:off x="6593755"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318" name="Google Shape;1318;p77"/>
          <p:cNvSpPr/>
          <p:nvPr/>
        </p:nvSpPr>
        <p:spPr>
          <a:xfrm>
            <a:off x="6878269" y="382390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319" name="Google Shape;1319;p77"/>
          <p:cNvSpPr/>
          <p:nvPr/>
        </p:nvSpPr>
        <p:spPr>
          <a:xfrm>
            <a:off x="5463133" y="433432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0</a:t>
            </a:r>
            <a:endParaRPr sz="1000"/>
          </a:p>
        </p:txBody>
      </p:sp>
      <p:sp>
        <p:nvSpPr>
          <p:cNvPr id="1320" name="Google Shape;1320;p77"/>
          <p:cNvSpPr/>
          <p:nvPr/>
        </p:nvSpPr>
        <p:spPr>
          <a:xfrm>
            <a:off x="5747647" y="433432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1</a:t>
            </a:r>
            <a:endParaRPr sz="1000"/>
          </a:p>
        </p:txBody>
      </p:sp>
      <p:sp>
        <p:nvSpPr>
          <p:cNvPr id="1321" name="Google Shape;1321;p77"/>
          <p:cNvSpPr txBox="1"/>
          <p:nvPr/>
        </p:nvSpPr>
        <p:spPr>
          <a:xfrm>
            <a:off x="7162809" y="4334338"/>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2"/>
                </a:solidFill>
                <a:latin typeface="Poppins"/>
                <a:ea typeface="Poppins"/>
                <a:cs typeface="Poppins"/>
                <a:sym typeface="Poppins"/>
              </a:rPr>
              <a:t>Text tokens</a:t>
            </a:r>
            <a:endParaRPr sz="1200">
              <a:solidFill>
                <a:schemeClr val="dk2"/>
              </a:solidFill>
              <a:latin typeface="Poppins"/>
              <a:ea typeface="Poppins"/>
              <a:cs typeface="Poppins"/>
              <a:sym typeface="Poppins"/>
            </a:endParaRPr>
          </a:p>
        </p:txBody>
      </p:sp>
      <p:cxnSp>
        <p:nvCxnSpPr>
          <p:cNvPr id="1322" name="Google Shape;1322;p77"/>
          <p:cNvCxnSpPr/>
          <p:nvPr/>
        </p:nvCxnSpPr>
        <p:spPr>
          <a:xfrm rot="10800000">
            <a:off x="5539358" y="411317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323" name="Google Shape;1323;p77"/>
          <p:cNvCxnSpPr/>
          <p:nvPr/>
        </p:nvCxnSpPr>
        <p:spPr>
          <a:xfrm rot="10800000">
            <a:off x="5831316" y="411502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324" name="Google Shape;1324;p77"/>
          <p:cNvCxnSpPr/>
          <p:nvPr/>
        </p:nvCxnSpPr>
        <p:spPr>
          <a:xfrm rot="10800000">
            <a:off x="6115830" y="411502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325" name="Google Shape;1325;p77"/>
          <p:cNvCxnSpPr/>
          <p:nvPr/>
        </p:nvCxnSpPr>
        <p:spPr>
          <a:xfrm rot="10800000">
            <a:off x="6392899" y="4113175"/>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326" name="Google Shape;1326;p77"/>
          <p:cNvCxnSpPr/>
          <p:nvPr/>
        </p:nvCxnSpPr>
        <p:spPr>
          <a:xfrm rot="10800000">
            <a:off x="6684800" y="4115025"/>
            <a:ext cx="2400" cy="219300"/>
          </a:xfrm>
          <a:prstGeom prst="straightConnector1">
            <a:avLst/>
          </a:prstGeom>
          <a:noFill/>
          <a:ln cap="flat" cmpd="sng" w="9525">
            <a:solidFill>
              <a:schemeClr val="dk1"/>
            </a:solidFill>
            <a:prstDash val="dash"/>
            <a:round/>
            <a:headEnd len="med" w="med" type="none"/>
            <a:tailEnd len="med" w="med" type="triangle"/>
          </a:ln>
        </p:spPr>
      </p:cxnSp>
      <p:cxnSp>
        <p:nvCxnSpPr>
          <p:cNvPr id="1327" name="Google Shape;1327;p77"/>
          <p:cNvCxnSpPr/>
          <p:nvPr/>
        </p:nvCxnSpPr>
        <p:spPr>
          <a:xfrm rot="10800000">
            <a:off x="6974301" y="4113175"/>
            <a:ext cx="2400" cy="219300"/>
          </a:xfrm>
          <a:prstGeom prst="straightConnector1">
            <a:avLst/>
          </a:prstGeom>
          <a:noFill/>
          <a:ln cap="flat" cmpd="sng" w="9525">
            <a:solidFill>
              <a:schemeClr val="dk1"/>
            </a:solidFill>
            <a:prstDash val="dash"/>
            <a:round/>
            <a:headEnd len="med" w="med" type="none"/>
            <a:tailEnd len="med" w="med" type="triangle"/>
          </a:ln>
        </p:spPr>
      </p:cxnSp>
      <p:sp>
        <p:nvSpPr>
          <p:cNvPr id="1328" name="Google Shape;1328;p77"/>
          <p:cNvSpPr/>
          <p:nvPr/>
        </p:nvSpPr>
        <p:spPr>
          <a:xfrm>
            <a:off x="6032161"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2</a:t>
            </a:r>
            <a:endParaRPr sz="1000"/>
          </a:p>
        </p:txBody>
      </p:sp>
      <p:sp>
        <p:nvSpPr>
          <p:cNvPr id="1329" name="Google Shape;1329;p77"/>
          <p:cNvSpPr/>
          <p:nvPr/>
        </p:nvSpPr>
        <p:spPr>
          <a:xfrm>
            <a:off x="6316674"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3</a:t>
            </a:r>
            <a:endParaRPr sz="1000"/>
          </a:p>
        </p:txBody>
      </p:sp>
      <p:sp>
        <p:nvSpPr>
          <p:cNvPr id="1330" name="Google Shape;1330;p77"/>
          <p:cNvSpPr/>
          <p:nvPr/>
        </p:nvSpPr>
        <p:spPr>
          <a:xfrm>
            <a:off x="6593743"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4</a:t>
            </a:r>
            <a:endParaRPr sz="1000"/>
          </a:p>
        </p:txBody>
      </p:sp>
      <p:sp>
        <p:nvSpPr>
          <p:cNvPr id="1331" name="Google Shape;1331;p77"/>
          <p:cNvSpPr/>
          <p:nvPr/>
        </p:nvSpPr>
        <p:spPr>
          <a:xfrm>
            <a:off x="6878257" y="43380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5</a:t>
            </a:r>
            <a:endParaRPr sz="1000"/>
          </a:p>
        </p:txBody>
      </p:sp>
      <p:sp>
        <p:nvSpPr>
          <p:cNvPr id="1332" name="Google Shape;1332;p77"/>
          <p:cNvSpPr/>
          <p:nvPr/>
        </p:nvSpPr>
        <p:spPr>
          <a:xfrm>
            <a:off x="5740214" y="2098763"/>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600"/>
          </a:p>
        </p:txBody>
      </p:sp>
      <p:sp>
        <p:nvSpPr>
          <p:cNvPr id="1333" name="Google Shape;1333;p77"/>
          <p:cNvSpPr/>
          <p:nvPr/>
        </p:nvSpPr>
        <p:spPr>
          <a:xfrm>
            <a:off x="6024728" y="2098763"/>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334" name="Google Shape;1334;p77"/>
          <p:cNvSpPr/>
          <p:nvPr/>
        </p:nvSpPr>
        <p:spPr>
          <a:xfrm>
            <a:off x="6309242" y="2098763"/>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335" name="Google Shape;1335;p77"/>
          <p:cNvSpPr/>
          <p:nvPr/>
        </p:nvSpPr>
        <p:spPr>
          <a:xfrm>
            <a:off x="6593755" y="2098763"/>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336" name="Google Shape;1336;p77"/>
          <p:cNvSpPr/>
          <p:nvPr/>
        </p:nvSpPr>
        <p:spPr>
          <a:xfrm>
            <a:off x="6878269" y="2098763"/>
            <a:ext cx="171900" cy="287400"/>
          </a:xfrm>
          <a:prstGeom prst="roundRect">
            <a:avLst>
              <a:gd fmla="val 16667" name="adj"/>
            </a:avLst>
          </a:prstGeom>
          <a:solidFill>
            <a:schemeClr val="accent5"/>
          </a:solidFill>
          <a:ln cap="flat" cmpd="sng" w="19050">
            <a:solidFill>
              <a:srgbClr val="FF99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337" name="Google Shape;1337;p77"/>
          <p:cNvSpPr/>
          <p:nvPr/>
        </p:nvSpPr>
        <p:spPr>
          <a:xfrm>
            <a:off x="7162783" y="2098763"/>
            <a:ext cx="171900" cy="287400"/>
          </a:xfrm>
          <a:prstGeom prst="roundRect">
            <a:avLst>
              <a:gd fmla="val 16667" name="adj"/>
            </a:avLst>
          </a:prstGeom>
          <a:solidFill>
            <a:schemeClr val="accent5"/>
          </a:solidFill>
          <a:ln cap="flat" cmpd="sng" w="19050">
            <a:solidFill>
              <a:srgbClr val="FF99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6</a:t>
            </a:r>
            <a:endParaRPr sz="1000"/>
          </a:p>
        </p:txBody>
      </p:sp>
      <p:sp>
        <p:nvSpPr>
          <p:cNvPr id="1338" name="Google Shape;1338;p77"/>
          <p:cNvSpPr txBox="1"/>
          <p:nvPr/>
        </p:nvSpPr>
        <p:spPr>
          <a:xfrm>
            <a:off x="562325" y="1755825"/>
            <a:ext cx="5065200" cy="8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dk1"/>
                </a:solidFill>
                <a:latin typeface="Poppins"/>
                <a:ea typeface="Poppins"/>
                <a:cs typeface="Poppins"/>
                <a:sym typeface="Poppins"/>
              </a:rPr>
              <a:t>Approach 2: </a:t>
            </a:r>
            <a:endParaRPr sz="1600">
              <a:solidFill>
                <a:schemeClr val="dk1"/>
              </a:solidFill>
              <a:latin typeface="Poppins"/>
              <a:ea typeface="Poppins"/>
              <a:cs typeface="Poppins"/>
              <a:sym typeface="Poppins"/>
            </a:endParaRPr>
          </a:p>
          <a:p>
            <a:pPr indent="0" lvl="0" marL="0" rtl="0" algn="l">
              <a:spcBef>
                <a:spcPts val="0"/>
              </a:spcBef>
              <a:spcAft>
                <a:spcPts val="0"/>
              </a:spcAft>
              <a:buNone/>
            </a:pPr>
            <a:r>
              <a:rPr lang="ru">
                <a:solidFill>
                  <a:schemeClr val="dk1"/>
                </a:solidFill>
                <a:latin typeface="Poppins"/>
                <a:ea typeface="Poppins"/>
                <a:cs typeface="Poppins"/>
                <a:sym typeface="Poppins"/>
              </a:rPr>
              <a:t>Continuous Audio Embeddings, Cross-Attention</a:t>
            </a:r>
            <a:endParaRPr sz="1600">
              <a:solidFill>
                <a:schemeClr val="dk1"/>
              </a:solidFill>
              <a:latin typeface="Poppins"/>
              <a:ea typeface="Poppins"/>
              <a:cs typeface="Poppins"/>
              <a:sym typeface="Poppins"/>
            </a:endParaRPr>
          </a:p>
        </p:txBody>
      </p:sp>
      <p:sp>
        <p:nvSpPr>
          <p:cNvPr id="1339" name="Google Shape;1339;p77"/>
          <p:cNvSpPr/>
          <p:nvPr/>
        </p:nvSpPr>
        <p:spPr>
          <a:xfrm>
            <a:off x="5740214"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600"/>
          </a:p>
        </p:txBody>
      </p:sp>
      <p:sp>
        <p:nvSpPr>
          <p:cNvPr id="1340" name="Google Shape;1340;p77"/>
          <p:cNvSpPr/>
          <p:nvPr/>
        </p:nvSpPr>
        <p:spPr>
          <a:xfrm>
            <a:off x="6024728"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341" name="Google Shape;1341;p77"/>
          <p:cNvSpPr/>
          <p:nvPr/>
        </p:nvSpPr>
        <p:spPr>
          <a:xfrm>
            <a:off x="6309242"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342" name="Google Shape;1342;p77"/>
          <p:cNvSpPr/>
          <p:nvPr/>
        </p:nvSpPr>
        <p:spPr>
          <a:xfrm>
            <a:off x="6593755" y="2098763"/>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343" name="Google Shape;1343;p77"/>
          <p:cNvSpPr/>
          <p:nvPr/>
        </p:nvSpPr>
        <p:spPr>
          <a:xfrm>
            <a:off x="6878269" y="2098763"/>
            <a:ext cx="171900" cy="287400"/>
          </a:xfrm>
          <a:prstGeom prst="roundRect">
            <a:avLst>
              <a:gd fmla="val 16667" name="adj"/>
            </a:avLst>
          </a:prstGeom>
          <a:solidFill>
            <a:srgbClr val="EAD1DC"/>
          </a:solidFill>
          <a:ln cap="flat" cmpd="sng" w="19050">
            <a:solidFill>
              <a:srgbClr val="FF00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344" name="Google Shape;1344;p77"/>
          <p:cNvSpPr/>
          <p:nvPr/>
        </p:nvSpPr>
        <p:spPr>
          <a:xfrm>
            <a:off x="7162783" y="2098763"/>
            <a:ext cx="171900" cy="287400"/>
          </a:xfrm>
          <a:prstGeom prst="roundRect">
            <a:avLst>
              <a:gd fmla="val 16667" name="adj"/>
            </a:avLst>
          </a:prstGeom>
          <a:solidFill>
            <a:srgbClr val="EAD1DC"/>
          </a:solidFill>
          <a:ln cap="flat" cmpd="sng" w="19050">
            <a:solidFill>
              <a:srgbClr val="FF00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6</a:t>
            </a:r>
            <a:endParaRPr sz="1000"/>
          </a:p>
        </p:txBody>
      </p:sp>
      <p:sp>
        <p:nvSpPr>
          <p:cNvPr id="1345" name="Google Shape;1345;p77"/>
          <p:cNvSpPr txBox="1"/>
          <p:nvPr/>
        </p:nvSpPr>
        <p:spPr>
          <a:xfrm>
            <a:off x="7396499" y="2098775"/>
            <a:ext cx="17475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2"/>
                </a:solidFill>
                <a:latin typeface="Poppins"/>
                <a:ea typeface="Poppins"/>
                <a:cs typeface="Poppins"/>
                <a:sym typeface="Poppins"/>
              </a:rPr>
              <a:t>Hidden Embeddings</a:t>
            </a:r>
            <a:endParaRPr sz="1200">
              <a:solidFill>
                <a:schemeClr val="dk2"/>
              </a:solidFill>
              <a:latin typeface="Poppins"/>
              <a:ea typeface="Poppins"/>
              <a:cs typeface="Poppins"/>
              <a:sym typeface="Poppins"/>
            </a:endParaRPr>
          </a:p>
        </p:txBody>
      </p:sp>
      <p:sp>
        <p:nvSpPr>
          <p:cNvPr id="1346" name="Google Shape;1346;p77"/>
          <p:cNvSpPr/>
          <p:nvPr/>
        </p:nvSpPr>
        <p:spPr>
          <a:xfrm>
            <a:off x="2480263" y="3817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ru" sz="1000"/>
              <a:t>a0</a:t>
            </a:r>
            <a:endParaRPr sz="600"/>
          </a:p>
        </p:txBody>
      </p:sp>
      <p:sp>
        <p:nvSpPr>
          <p:cNvPr id="1347" name="Google Shape;1347;p77"/>
          <p:cNvSpPr/>
          <p:nvPr/>
        </p:nvSpPr>
        <p:spPr>
          <a:xfrm>
            <a:off x="2764777" y="3817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ru" sz="1000"/>
              <a:t>a1</a:t>
            </a:r>
            <a:endParaRPr sz="1000"/>
          </a:p>
        </p:txBody>
      </p:sp>
      <p:sp>
        <p:nvSpPr>
          <p:cNvPr id="1348" name="Google Shape;1348;p77"/>
          <p:cNvSpPr/>
          <p:nvPr/>
        </p:nvSpPr>
        <p:spPr>
          <a:xfrm>
            <a:off x="3049291" y="3817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ru" sz="1000"/>
              <a:t>a2</a:t>
            </a:r>
            <a:endParaRPr sz="1000"/>
          </a:p>
        </p:txBody>
      </p:sp>
      <p:cxnSp>
        <p:nvCxnSpPr>
          <p:cNvPr id="1349" name="Google Shape;1349;p77"/>
          <p:cNvCxnSpPr>
            <a:stCxn id="1307" idx="0"/>
            <a:endCxn id="1309" idx="1"/>
          </p:cNvCxnSpPr>
          <p:nvPr/>
        </p:nvCxnSpPr>
        <p:spPr>
          <a:xfrm rot="-5400000">
            <a:off x="3258750" y="2549475"/>
            <a:ext cx="522600" cy="1406400"/>
          </a:xfrm>
          <a:prstGeom prst="curvedConnector2">
            <a:avLst/>
          </a:prstGeom>
          <a:noFill/>
          <a:ln cap="flat" cmpd="sng" w="9525">
            <a:solidFill>
              <a:schemeClr val="dk2"/>
            </a:solidFill>
            <a:prstDash val="dash"/>
            <a:round/>
            <a:headEnd len="med" w="med" type="none"/>
            <a:tailEnd len="med" w="med" type="stealth"/>
          </a:ln>
        </p:spPr>
      </p:cxnSp>
      <p:sp>
        <p:nvSpPr>
          <p:cNvPr id="1350" name="Google Shape;1350;p77"/>
          <p:cNvSpPr txBox="1"/>
          <p:nvPr/>
        </p:nvSpPr>
        <p:spPr>
          <a:xfrm>
            <a:off x="2008713" y="3513975"/>
            <a:ext cx="2682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000">
                <a:solidFill>
                  <a:schemeClr val="dk1"/>
                </a:solidFill>
                <a:latin typeface="Poppins"/>
                <a:ea typeface="Poppins"/>
                <a:cs typeface="Poppins"/>
                <a:sym typeface="Poppins"/>
              </a:rPr>
              <a:t>Masked Cross Attention</a:t>
            </a:r>
            <a:endParaRPr sz="1000">
              <a:solidFill>
                <a:schemeClr val="dk1"/>
              </a:solidFill>
              <a:latin typeface="Poppins"/>
              <a:ea typeface="Poppins"/>
              <a:cs typeface="Poppins"/>
              <a:sym typeface="Poppi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Audio-FLamingo v1,2</a:t>
            </a:r>
            <a:endParaRPr>
              <a:latin typeface="Poppins"/>
              <a:ea typeface="Poppins"/>
              <a:cs typeface="Poppins"/>
              <a:sym typeface="Poppins"/>
            </a:endParaRPr>
          </a:p>
        </p:txBody>
      </p:sp>
      <p:pic>
        <p:nvPicPr>
          <p:cNvPr id="1356" name="Google Shape;1356;p78" title="Screenshot 2025-11-12 at 12.07.35.png"/>
          <p:cNvPicPr preferRelativeResize="0"/>
          <p:nvPr/>
        </p:nvPicPr>
        <p:blipFill>
          <a:blip r:embed="rId3">
            <a:alphaModFix/>
          </a:blip>
          <a:stretch>
            <a:fillRect/>
          </a:stretch>
        </p:blipFill>
        <p:spPr>
          <a:xfrm>
            <a:off x="152400" y="1017725"/>
            <a:ext cx="8839200" cy="2771457"/>
          </a:xfrm>
          <a:prstGeom prst="rect">
            <a:avLst/>
          </a:prstGeom>
          <a:noFill/>
          <a:ln>
            <a:noFill/>
          </a:ln>
        </p:spPr>
      </p:pic>
      <p:sp>
        <p:nvSpPr>
          <p:cNvPr id="1357" name="Google Shape;1357;p78"/>
          <p:cNvSpPr txBox="1"/>
          <p:nvPr/>
        </p:nvSpPr>
        <p:spPr>
          <a:xfrm>
            <a:off x="152400" y="4706450"/>
            <a:ext cx="1419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600" u="sng">
                <a:solidFill>
                  <a:schemeClr val="hlink"/>
                </a:solidFill>
                <a:hlinkClick r:id="rId4"/>
              </a:rPr>
              <a:t>https://arxiv.org/pdf/2503.03983</a:t>
            </a:r>
            <a:endParaRPr sz="6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Audio-FLamingo v1,2</a:t>
            </a:r>
            <a:endParaRPr>
              <a:latin typeface="Poppins"/>
              <a:ea typeface="Poppins"/>
              <a:cs typeface="Poppins"/>
              <a:sym typeface="Poppins"/>
            </a:endParaRPr>
          </a:p>
        </p:txBody>
      </p:sp>
      <p:pic>
        <p:nvPicPr>
          <p:cNvPr id="1363" name="Google Shape;1363;p79" title="Screenshot 2025-11-12 at 12.09.57.png"/>
          <p:cNvPicPr preferRelativeResize="0"/>
          <p:nvPr/>
        </p:nvPicPr>
        <p:blipFill>
          <a:blip r:embed="rId3">
            <a:alphaModFix/>
          </a:blip>
          <a:stretch>
            <a:fillRect/>
          </a:stretch>
        </p:blipFill>
        <p:spPr>
          <a:xfrm>
            <a:off x="404525" y="961850"/>
            <a:ext cx="7228201" cy="3991751"/>
          </a:xfrm>
          <a:prstGeom prst="rect">
            <a:avLst/>
          </a:prstGeom>
          <a:noFill/>
          <a:ln>
            <a:noFill/>
          </a:ln>
        </p:spPr>
      </p:pic>
      <p:sp>
        <p:nvSpPr>
          <p:cNvPr id="1364" name="Google Shape;1364;p79"/>
          <p:cNvSpPr txBox="1"/>
          <p:nvPr/>
        </p:nvSpPr>
        <p:spPr>
          <a:xfrm>
            <a:off x="7632725" y="4676700"/>
            <a:ext cx="1316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600" u="sng">
                <a:solidFill>
                  <a:schemeClr val="hlink"/>
                </a:solidFill>
                <a:hlinkClick r:id="rId4"/>
              </a:rPr>
              <a:t>https://arxiv.org/pdf/2204.14198</a:t>
            </a:r>
            <a:endParaRPr sz="6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Audio-FLamingo v1,2</a:t>
            </a:r>
            <a:endParaRPr>
              <a:latin typeface="Poppins"/>
              <a:ea typeface="Poppins"/>
              <a:cs typeface="Poppins"/>
              <a:sym typeface="Poppins"/>
            </a:endParaRPr>
          </a:p>
        </p:txBody>
      </p:sp>
      <p:pic>
        <p:nvPicPr>
          <p:cNvPr id="1370" name="Google Shape;1370;p80"/>
          <p:cNvPicPr preferRelativeResize="0"/>
          <p:nvPr/>
        </p:nvPicPr>
        <p:blipFill>
          <a:blip r:embed="rId3">
            <a:alphaModFix/>
          </a:blip>
          <a:stretch>
            <a:fillRect/>
          </a:stretch>
        </p:blipFill>
        <p:spPr>
          <a:xfrm>
            <a:off x="152400" y="971688"/>
            <a:ext cx="7090800" cy="3349575"/>
          </a:xfrm>
          <a:prstGeom prst="rect">
            <a:avLst/>
          </a:prstGeom>
          <a:noFill/>
          <a:ln>
            <a:noFill/>
          </a:ln>
        </p:spPr>
      </p:pic>
      <p:sp>
        <p:nvSpPr>
          <p:cNvPr id="1371" name="Google Shape;1371;p80"/>
          <p:cNvSpPr txBox="1"/>
          <p:nvPr/>
        </p:nvSpPr>
        <p:spPr>
          <a:xfrm>
            <a:off x="311700" y="4650450"/>
            <a:ext cx="14847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600" u="sng">
                <a:solidFill>
                  <a:schemeClr val="hlink"/>
                </a:solidFill>
                <a:hlinkClick r:id="rId4"/>
              </a:rPr>
              <a:t>https://arxiv.org/pdf/2405.02246</a:t>
            </a:r>
            <a:endParaRPr sz="6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Main Architecture</a:t>
            </a:r>
            <a:endParaRPr>
              <a:latin typeface="Poppins"/>
              <a:ea typeface="Poppins"/>
              <a:cs typeface="Poppins"/>
              <a:sym typeface="Poppins"/>
            </a:endParaRPr>
          </a:p>
        </p:txBody>
      </p:sp>
      <p:sp>
        <p:nvSpPr>
          <p:cNvPr id="1377" name="Google Shape;1377;p81"/>
          <p:cNvSpPr/>
          <p:nvPr/>
        </p:nvSpPr>
        <p:spPr>
          <a:xfrm>
            <a:off x="227675" y="1335775"/>
            <a:ext cx="87702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8" name="Google Shape;1378;p81"/>
          <p:cNvSpPr/>
          <p:nvPr/>
        </p:nvSpPr>
        <p:spPr>
          <a:xfrm>
            <a:off x="4139100" y="2312075"/>
            <a:ext cx="4401600" cy="928800"/>
          </a:xfrm>
          <a:prstGeom prst="roundRect">
            <a:avLst>
              <a:gd fmla="val 16667" name="adj"/>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a:latin typeface="Poppins"/>
                <a:ea typeface="Poppins"/>
                <a:cs typeface="Poppins"/>
                <a:sym typeface="Poppins"/>
              </a:rPr>
              <a:t>LLM Decoder</a:t>
            </a:r>
            <a:endParaRPr>
              <a:latin typeface="Poppins"/>
              <a:ea typeface="Poppins"/>
              <a:cs typeface="Poppins"/>
              <a:sym typeface="Poppins"/>
            </a:endParaRPr>
          </a:p>
        </p:txBody>
      </p:sp>
      <p:sp>
        <p:nvSpPr>
          <p:cNvPr id="1379" name="Google Shape;1379;p81"/>
          <p:cNvSpPr txBox="1"/>
          <p:nvPr/>
        </p:nvSpPr>
        <p:spPr>
          <a:xfrm>
            <a:off x="7078784" y="3609138"/>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Text embeddings</a:t>
            </a:r>
            <a:endParaRPr sz="1200">
              <a:solidFill>
                <a:schemeClr val="dk1"/>
              </a:solidFill>
              <a:latin typeface="Poppins"/>
              <a:ea typeface="Poppins"/>
              <a:cs typeface="Poppins"/>
              <a:sym typeface="Poppins"/>
            </a:endParaRPr>
          </a:p>
        </p:txBody>
      </p:sp>
      <p:sp>
        <p:nvSpPr>
          <p:cNvPr id="1380" name="Google Shape;1380;p81"/>
          <p:cNvSpPr/>
          <p:nvPr/>
        </p:nvSpPr>
        <p:spPr>
          <a:xfrm rot="-5400000">
            <a:off x="5700251" y="2286350"/>
            <a:ext cx="107400" cy="2454300"/>
          </a:xfrm>
          <a:prstGeom prst="rightBrace">
            <a:avLst>
              <a:gd fmla="val 50000" name="adj1"/>
              <a:gd fmla="val 50000" name="adj2"/>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81" name="Google Shape;1381;p81"/>
          <p:cNvCxnSpPr>
            <a:stCxn id="1380" idx="1"/>
          </p:cNvCxnSpPr>
          <p:nvPr/>
        </p:nvCxnSpPr>
        <p:spPr>
          <a:xfrm flipH="1" rot="10800000">
            <a:off x="5753951" y="3252500"/>
            <a:ext cx="3900" cy="207300"/>
          </a:xfrm>
          <a:prstGeom prst="straightConnector1">
            <a:avLst/>
          </a:prstGeom>
          <a:noFill/>
          <a:ln cap="flat" cmpd="sng" w="9525">
            <a:solidFill>
              <a:schemeClr val="dk1"/>
            </a:solidFill>
            <a:prstDash val="dash"/>
            <a:round/>
            <a:headEnd len="med" w="med" type="none"/>
            <a:tailEnd len="med" w="med" type="triangle"/>
          </a:ln>
        </p:spPr>
      </p:cxnSp>
      <p:sp>
        <p:nvSpPr>
          <p:cNvPr id="1382" name="Google Shape;1382;p81"/>
          <p:cNvSpPr/>
          <p:nvPr/>
        </p:nvSpPr>
        <p:spPr>
          <a:xfrm>
            <a:off x="5371676"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0</a:t>
            </a:r>
            <a:endParaRPr sz="600"/>
          </a:p>
        </p:txBody>
      </p:sp>
      <p:sp>
        <p:nvSpPr>
          <p:cNvPr id="1383" name="Google Shape;1383;p81"/>
          <p:cNvSpPr/>
          <p:nvPr/>
        </p:nvSpPr>
        <p:spPr>
          <a:xfrm>
            <a:off x="5656189"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1000"/>
          </a:p>
        </p:txBody>
      </p:sp>
      <p:sp>
        <p:nvSpPr>
          <p:cNvPr id="1384" name="Google Shape;1384;p81"/>
          <p:cNvSpPr/>
          <p:nvPr/>
        </p:nvSpPr>
        <p:spPr>
          <a:xfrm>
            <a:off x="5940703"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385" name="Google Shape;1385;p81"/>
          <p:cNvSpPr/>
          <p:nvPr/>
        </p:nvSpPr>
        <p:spPr>
          <a:xfrm>
            <a:off x="6225217"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386" name="Google Shape;1386;p81"/>
          <p:cNvSpPr/>
          <p:nvPr/>
        </p:nvSpPr>
        <p:spPr>
          <a:xfrm>
            <a:off x="6509730"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387" name="Google Shape;1387;p81"/>
          <p:cNvSpPr/>
          <p:nvPr/>
        </p:nvSpPr>
        <p:spPr>
          <a:xfrm>
            <a:off x="6794244"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388" name="Google Shape;1388;p81"/>
          <p:cNvSpPr/>
          <p:nvPr/>
        </p:nvSpPr>
        <p:spPr>
          <a:xfrm>
            <a:off x="5379108" y="41195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0</a:t>
            </a:r>
            <a:endParaRPr sz="1000"/>
          </a:p>
        </p:txBody>
      </p:sp>
      <p:sp>
        <p:nvSpPr>
          <p:cNvPr id="1389" name="Google Shape;1389;p81"/>
          <p:cNvSpPr/>
          <p:nvPr/>
        </p:nvSpPr>
        <p:spPr>
          <a:xfrm>
            <a:off x="5663622" y="41195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1</a:t>
            </a:r>
            <a:endParaRPr sz="1000"/>
          </a:p>
        </p:txBody>
      </p:sp>
      <p:sp>
        <p:nvSpPr>
          <p:cNvPr id="1390" name="Google Shape;1390;p81"/>
          <p:cNvSpPr txBox="1"/>
          <p:nvPr/>
        </p:nvSpPr>
        <p:spPr>
          <a:xfrm>
            <a:off x="7078784" y="4119563"/>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Text tokens</a:t>
            </a:r>
            <a:endParaRPr sz="1200">
              <a:solidFill>
                <a:schemeClr val="dk1"/>
              </a:solidFill>
              <a:latin typeface="Poppins"/>
              <a:ea typeface="Poppins"/>
              <a:cs typeface="Poppins"/>
              <a:sym typeface="Poppins"/>
            </a:endParaRPr>
          </a:p>
        </p:txBody>
      </p:sp>
      <p:cxnSp>
        <p:nvCxnSpPr>
          <p:cNvPr id="1391" name="Google Shape;1391;p81"/>
          <p:cNvCxnSpPr/>
          <p:nvPr/>
        </p:nvCxnSpPr>
        <p:spPr>
          <a:xfrm rot="10800000">
            <a:off x="5455333" y="3898400"/>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392" name="Google Shape;1392;p81"/>
          <p:cNvCxnSpPr/>
          <p:nvPr/>
        </p:nvCxnSpPr>
        <p:spPr>
          <a:xfrm rot="10800000">
            <a:off x="5747291" y="3900250"/>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393" name="Google Shape;1393;p81"/>
          <p:cNvCxnSpPr/>
          <p:nvPr/>
        </p:nvCxnSpPr>
        <p:spPr>
          <a:xfrm rot="10800000">
            <a:off x="6031805" y="3900250"/>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394" name="Google Shape;1394;p81"/>
          <p:cNvCxnSpPr/>
          <p:nvPr/>
        </p:nvCxnSpPr>
        <p:spPr>
          <a:xfrm rot="10800000">
            <a:off x="6308874" y="3898400"/>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395" name="Google Shape;1395;p81"/>
          <p:cNvCxnSpPr/>
          <p:nvPr/>
        </p:nvCxnSpPr>
        <p:spPr>
          <a:xfrm rot="10800000">
            <a:off x="6600775" y="3900250"/>
            <a:ext cx="2400" cy="219300"/>
          </a:xfrm>
          <a:prstGeom prst="straightConnector1">
            <a:avLst/>
          </a:prstGeom>
          <a:noFill/>
          <a:ln cap="flat" cmpd="sng" w="9525">
            <a:solidFill>
              <a:schemeClr val="dk1"/>
            </a:solidFill>
            <a:prstDash val="dash"/>
            <a:round/>
            <a:headEnd len="med" w="med" type="none"/>
            <a:tailEnd len="med" w="med" type="triangle"/>
          </a:ln>
        </p:spPr>
      </p:cxnSp>
      <p:cxnSp>
        <p:nvCxnSpPr>
          <p:cNvPr id="1396" name="Google Shape;1396;p81"/>
          <p:cNvCxnSpPr/>
          <p:nvPr/>
        </p:nvCxnSpPr>
        <p:spPr>
          <a:xfrm rot="10800000">
            <a:off x="6890276" y="3898400"/>
            <a:ext cx="2400" cy="219300"/>
          </a:xfrm>
          <a:prstGeom prst="straightConnector1">
            <a:avLst/>
          </a:prstGeom>
          <a:noFill/>
          <a:ln cap="flat" cmpd="sng" w="9525">
            <a:solidFill>
              <a:schemeClr val="dk1"/>
            </a:solidFill>
            <a:prstDash val="dash"/>
            <a:round/>
            <a:headEnd len="med" w="med" type="none"/>
            <a:tailEnd len="med" w="med" type="triangle"/>
          </a:ln>
        </p:spPr>
      </p:cxnSp>
      <p:sp>
        <p:nvSpPr>
          <p:cNvPr id="1397" name="Google Shape;1397;p81"/>
          <p:cNvSpPr/>
          <p:nvPr/>
        </p:nvSpPr>
        <p:spPr>
          <a:xfrm>
            <a:off x="5948136" y="412327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2</a:t>
            </a:r>
            <a:endParaRPr sz="1000"/>
          </a:p>
        </p:txBody>
      </p:sp>
      <p:sp>
        <p:nvSpPr>
          <p:cNvPr id="1398" name="Google Shape;1398;p81"/>
          <p:cNvSpPr/>
          <p:nvPr/>
        </p:nvSpPr>
        <p:spPr>
          <a:xfrm>
            <a:off x="6232649" y="412327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3</a:t>
            </a:r>
            <a:endParaRPr sz="1000"/>
          </a:p>
        </p:txBody>
      </p:sp>
      <p:sp>
        <p:nvSpPr>
          <p:cNvPr id="1399" name="Google Shape;1399;p81"/>
          <p:cNvSpPr/>
          <p:nvPr/>
        </p:nvSpPr>
        <p:spPr>
          <a:xfrm>
            <a:off x="6509718" y="412327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4</a:t>
            </a:r>
            <a:endParaRPr sz="1000"/>
          </a:p>
        </p:txBody>
      </p:sp>
      <p:sp>
        <p:nvSpPr>
          <p:cNvPr id="1400" name="Google Shape;1400;p81"/>
          <p:cNvSpPr/>
          <p:nvPr/>
        </p:nvSpPr>
        <p:spPr>
          <a:xfrm>
            <a:off x="6794232" y="412327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5</a:t>
            </a:r>
            <a:endParaRPr sz="1000"/>
          </a:p>
        </p:txBody>
      </p:sp>
      <p:sp>
        <p:nvSpPr>
          <p:cNvPr id="1401" name="Google Shape;1401;p81"/>
          <p:cNvSpPr/>
          <p:nvPr/>
        </p:nvSpPr>
        <p:spPr>
          <a:xfrm>
            <a:off x="5656189" y="1883988"/>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600"/>
          </a:p>
        </p:txBody>
      </p:sp>
      <p:sp>
        <p:nvSpPr>
          <p:cNvPr id="1402" name="Google Shape;1402;p81"/>
          <p:cNvSpPr/>
          <p:nvPr/>
        </p:nvSpPr>
        <p:spPr>
          <a:xfrm>
            <a:off x="5940703" y="1883988"/>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403" name="Google Shape;1403;p81"/>
          <p:cNvSpPr/>
          <p:nvPr/>
        </p:nvSpPr>
        <p:spPr>
          <a:xfrm>
            <a:off x="6225217" y="1883988"/>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404" name="Google Shape;1404;p81"/>
          <p:cNvSpPr/>
          <p:nvPr/>
        </p:nvSpPr>
        <p:spPr>
          <a:xfrm>
            <a:off x="6509730" y="1883988"/>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405" name="Google Shape;1405;p81"/>
          <p:cNvSpPr/>
          <p:nvPr/>
        </p:nvSpPr>
        <p:spPr>
          <a:xfrm>
            <a:off x="6794244" y="1883988"/>
            <a:ext cx="171900" cy="287400"/>
          </a:xfrm>
          <a:prstGeom prst="roundRect">
            <a:avLst>
              <a:gd fmla="val 16667" name="adj"/>
            </a:avLst>
          </a:prstGeom>
          <a:solidFill>
            <a:schemeClr val="accent5"/>
          </a:solidFill>
          <a:ln cap="flat" cmpd="sng" w="19050">
            <a:solidFill>
              <a:srgbClr val="FF99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406" name="Google Shape;1406;p81"/>
          <p:cNvSpPr/>
          <p:nvPr/>
        </p:nvSpPr>
        <p:spPr>
          <a:xfrm>
            <a:off x="7078758" y="1883988"/>
            <a:ext cx="171900" cy="287400"/>
          </a:xfrm>
          <a:prstGeom prst="roundRect">
            <a:avLst>
              <a:gd fmla="val 16667" name="adj"/>
            </a:avLst>
          </a:prstGeom>
          <a:solidFill>
            <a:schemeClr val="accent5"/>
          </a:solidFill>
          <a:ln cap="flat" cmpd="sng" w="19050">
            <a:solidFill>
              <a:srgbClr val="FF99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6</a:t>
            </a:r>
            <a:endParaRPr sz="1000"/>
          </a:p>
        </p:txBody>
      </p:sp>
      <p:sp>
        <p:nvSpPr>
          <p:cNvPr id="1407" name="Google Shape;1407;p81"/>
          <p:cNvSpPr txBox="1"/>
          <p:nvPr/>
        </p:nvSpPr>
        <p:spPr>
          <a:xfrm>
            <a:off x="478300" y="1541050"/>
            <a:ext cx="5065200" cy="8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dk1"/>
                </a:solidFill>
                <a:latin typeface="Poppins"/>
                <a:ea typeface="Poppins"/>
                <a:cs typeface="Poppins"/>
                <a:sym typeface="Poppins"/>
              </a:rPr>
              <a:t>Approach 3: </a:t>
            </a:r>
            <a:endParaRPr sz="1600">
              <a:solidFill>
                <a:schemeClr val="dk1"/>
              </a:solidFill>
              <a:latin typeface="Poppins"/>
              <a:ea typeface="Poppins"/>
              <a:cs typeface="Poppins"/>
              <a:sym typeface="Poppins"/>
            </a:endParaRPr>
          </a:p>
          <a:p>
            <a:pPr indent="0" lvl="0" marL="0" rtl="0" algn="l">
              <a:spcBef>
                <a:spcPts val="0"/>
              </a:spcBef>
              <a:spcAft>
                <a:spcPts val="0"/>
              </a:spcAft>
              <a:buNone/>
            </a:pPr>
            <a:r>
              <a:rPr lang="ru">
                <a:solidFill>
                  <a:schemeClr val="dk1"/>
                </a:solidFill>
                <a:latin typeface="Poppins"/>
                <a:ea typeface="Poppins"/>
                <a:cs typeface="Poppins"/>
                <a:sym typeface="Poppins"/>
              </a:rPr>
              <a:t>Continuous </a:t>
            </a:r>
            <a:r>
              <a:rPr lang="ru">
                <a:solidFill>
                  <a:schemeClr val="dk1"/>
                </a:solidFill>
                <a:latin typeface="Poppins"/>
                <a:ea typeface="Poppins"/>
                <a:cs typeface="Poppins"/>
                <a:sym typeface="Poppins"/>
              </a:rPr>
              <a:t>Audio Embeddings in Prompt</a:t>
            </a:r>
            <a:endParaRPr sz="1600">
              <a:solidFill>
                <a:schemeClr val="dk1"/>
              </a:solidFill>
              <a:latin typeface="Poppins"/>
              <a:ea typeface="Poppins"/>
              <a:cs typeface="Poppins"/>
              <a:sym typeface="Poppins"/>
            </a:endParaRPr>
          </a:p>
        </p:txBody>
      </p:sp>
      <p:sp>
        <p:nvSpPr>
          <p:cNvPr id="1408" name="Google Shape;1408;p81"/>
          <p:cNvSpPr/>
          <p:nvPr/>
        </p:nvSpPr>
        <p:spPr>
          <a:xfrm>
            <a:off x="5656189" y="1883988"/>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600"/>
          </a:p>
        </p:txBody>
      </p:sp>
      <p:sp>
        <p:nvSpPr>
          <p:cNvPr id="1409" name="Google Shape;1409;p81"/>
          <p:cNvSpPr/>
          <p:nvPr/>
        </p:nvSpPr>
        <p:spPr>
          <a:xfrm>
            <a:off x="5940703" y="1883988"/>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410" name="Google Shape;1410;p81"/>
          <p:cNvSpPr/>
          <p:nvPr/>
        </p:nvSpPr>
        <p:spPr>
          <a:xfrm>
            <a:off x="6225217" y="1883988"/>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411" name="Google Shape;1411;p81"/>
          <p:cNvSpPr/>
          <p:nvPr/>
        </p:nvSpPr>
        <p:spPr>
          <a:xfrm>
            <a:off x="6509730" y="1883988"/>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412" name="Google Shape;1412;p81"/>
          <p:cNvSpPr/>
          <p:nvPr/>
        </p:nvSpPr>
        <p:spPr>
          <a:xfrm>
            <a:off x="6794244" y="1883988"/>
            <a:ext cx="171900" cy="287400"/>
          </a:xfrm>
          <a:prstGeom prst="roundRect">
            <a:avLst>
              <a:gd fmla="val 16667" name="adj"/>
            </a:avLst>
          </a:prstGeom>
          <a:solidFill>
            <a:srgbClr val="EAD1DC"/>
          </a:solidFill>
          <a:ln cap="flat" cmpd="sng" w="19050">
            <a:solidFill>
              <a:srgbClr val="FF00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413" name="Google Shape;1413;p81"/>
          <p:cNvSpPr/>
          <p:nvPr/>
        </p:nvSpPr>
        <p:spPr>
          <a:xfrm>
            <a:off x="7078758" y="1883988"/>
            <a:ext cx="171900" cy="287400"/>
          </a:xfrm>
          <a:prstGeom prst="roundRect">
            <a:avLst>
              <a:gd fmla="val 16667" name="adj"/>
            </a:avLst>
          </a:prstGeom>
          <a:solidFill>
            <a:srgbClr val="EAD1DC"/>
          </a:solidFill>
          <a:ln cap="flat" cmpd="sng" w="19050">
            <a:solidFill>
              <a:srgbClr val="FF00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6</a:t>
            </a:r>
            <a:endParaRPr sz="1000"/>
          </a:p>
        </p:txBody>
      </p:sp>
      <p:sp>
        <p:nvSpPr>
          <p:cNvPr id="1414" name="Google Shape;1414;p81"/>
          <p:cNvSpPr txBox="1"/>
          <p:nvPr/>
        </p:nvSpPr>
        <p:spPr>
          <a:xfrm>
            <a:off x="7312474" y="1884000"/>
            <a:ext cx="17475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Hidden Embeddings</a:t>
            </a:r>
            <a:endParaRPr sz="1200">
              <a:solidFill>
                <a:schemeClr val="dk1"/>
              </a:solidFill>
              <a:latin typeface="Poppins"/>
              <a:ea typeface="Poppins"/>
              <a:cs typeface="Poppins"/>
              <a:sym typeface="Poppins"/>
            </a:endParaRPr>
          </a:p>
        </p:txBody>
      </p:sp>
      <p:sp>
        <p:nvSpPr>
          <p:cNvPr id="1415" name="Google Shape;1415;p81"/>
          <p:cNvSpPr/>
          <p:nvPr/>
        </p:nvSpPr>
        <p:spPr>
          <a:xfrm>
            <a:off x="4518113" y="360915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ru" sz="1000"/>
              <a:t>a0</a:t>
            </a:r>
            <a:endParaRPr sz="600"/>
          </a:p>
        </p:txBody>
      </p:sp>
      <p:sp>
        <p:nvSpPr>
          <p:cNvPr id="1416" name="Google Shape;1416;p81"/>
          <p:cNvSpPr/>
          <p:nvPr/>
        </p:nvSpPr>
        <p:spPr>
          <a:xfrm>
            <a:off x="4802627" y="360915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ru" sz="1000"/>
              <a:t>a1</a:t>
            </a:r>
            <a:endParaRPr sz="1000"/>
          </a:p>
        </p:txBody>
      </p:sp>
      <p:sp>
        <p:nvSpPr>
          <p:cNvPr id="1417" name="Google Shape;1417;p81"/>
          <p:cNvSpPr/>
          <p:nvPr/>
        </p:nvSpPr>
        <p:spPr>
          <a:xfrm>
            <a:off x="5087141" y="360915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ru" sz="1000"/>
              <a:t>a2</a:t>
            </a:r>
            <a:endParaRPr sz="1000"/>
          </a:p>
        </p:txBody>
      </p:sp>
      <p:pic>
        <p:nvPicPr>
          <p:cNvPr id="1418" name="Google Shape;1418;p81"/>
          <p:cNvPicPr preferRelativeResize="0"/>
          <p:nvPr/>
        </p:nvPicPr>
        <p:blipFill>
          <a:blip r:embed="rId3">
            <a:alphaModFix/>
          </a:blip>
          <a:stretch>
            <a:fillRect/>
          </a:stretch>
        </p:blipFill>
        <p:spPr>
          <a:xfrm>
            <a:off x="4710500" y="4050800"/>
            <a:ext cx="356150" cy="356150"/>
          </a:xfrm>
          <a:prstGeom prst="rect">
            <a:avLst/>
          </a:prstGeom>
          <a:noFill/>
          <a:ln>
            <a:noFill/>
          </a:ln>
        </p:spPr>
      </p:pic>
      <p:sp>
        <p:nvSpPr>
          <p:cNvPr id="1419" name="Google Shape;1419;p81"/>
          <p:cNvSpPr txBox="1"/>
          <p:nvPr/>
        </p:nvSpPr>
        <p:spPr>
          <a:xfrm>
            <a:off x="4047949" y="4085175"/>
            <a:ext cx="6495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Audio</a:t>
            </a:r>
            <a:endParaRPr sz="1200">
              <a:solidFill>
                <a:schemeClr val="dk1"/>
              </a:solidFill>
              <a:latin typeface="Poppins"/>
              <a:ea typeface="Poppins"/>
              <a:cs typeface="Poppins"/>
              <a:sym typeface="Poppi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Main Architecture</a:t>
            </a:r>
            <a:endParaRPr>
              <a:latin typeface="Poppins"/>
              <a:ea typeface="Poppins"/>
              <a:cs typeface="Poppins"/>
              <a:sym typeface="Poppins"/>
            </a:endParaRPr>
          </a:p>
        </p:txBody>
      </p:sp>
      <p:sp>
        <p:nvSpPr>
          <p:cNvPr id="1425" name="Google Shape;1425;p82"/>
          <p:cNvSpPr/>
          <p:nvPr/>
        </p:nvSpPr>
        <p:spPr>
          <a:xfrm>
            <a:off x="227675" y="1335775"/>
            <a:ext cx="87702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6" name="Google Shape;1426;p82"/>
          <p:cNvSpPr/>
          <p:nvPr/>
        </p:nvSpPr>
        <p:spPr>
          <a:xfrm>
            <a:off x="4139100" y="2312075"/>
            <a:ext cx="4401600" cy="928800"/>
          </a:xfrm>
          <a:prstGeom prst="roundRect">
            <a:avLst>
              <a:gd fmla="val 16667" name="adj"/>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a:latin typeface="Poppins"/>
                <a:ea typeface="Poppins"/>
                <a:cs typeface="Poppins"/>
                <a:sym typeface="Poppins"/>
              </a:rPr>
              <a:t>LLM Decoder</a:t>
            </a:r>
            <a:endParaRPr>
              <a:latin typeface="Poppins"/>
              <a:ea typeface="Poppins"/>
              <a:cs typeface="Poppins"/>
              <a:sym typeface="Poppins"/>
            </a:endParaRPr>
          </a:p>
        </p:txBody>
      </p:sp>
      <p:sp>
        <p:nvSpPr>
          <p:cNvPr id="1427" name="Google Shape;1427;p82"/>
          <p:cNvSpPr txBox="1"/>
          <p:nvPr/>
        </p:nvSpPr>
        <p:spPr>
          <a:xfrm>
            <a:off x="7078784" y="3609138"/>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Text embeddings</a:t>
            </a:r>
            <a:endParaRPr sz="1200">
              <a:solidFill>
                <a:schemeClr val="dk1"/>
              </a:solidFill>
              <a:latin typeface="Poppins"/>
              <a:ea typeface="Poppins"/>
              <a:cs typeface="Poppins"/>
              <a:sym typeface="Poppins"/>
            </a:endParaRPr>
          </a:p>
        </p:txBody>
      </p:sp>
      <p:sp>
        <p:nvSpPr>
          <p:cNvPr id="1428" name="Google Shape;1428;p82"/>
          <p:cNvSpPr/>
          <p:nvPr/>
        </p:nvSpPr>
        <p:spPr>
          <a:xfrm rot="-5400000">
            <a:off x="5700251" y="2286350"/>
            <a:ext cx="107400" cy="2454300"/>
          </a:xfrm>
          <a:prstGeom prst="rightBrace">
            <a:avLst>
              <a:gd fmla="val 50000" name="adj1"/>
              <a:gd fmla="val 50000" name="adj2"/>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29" name="Google Shape;1429;p82"/>
          <p:cNvCxnSpPr>
            <a:stCxn id="1428" idx="1"/>
          </p:cNvCxnSpPr>
          <p:nvPr/>
        </p:nvCxnSpPr>
        <p:spPr>
          <a:xfrm flipH="1" rot="10800000">
            <a:off x="5753951" y="3252500"/>
            <a:ext cx="3900" cy="207300"/>
          </a:xfrm>
          <a:prstGeom prst="straightConnector1">
            <a:avLst/>
          </a:prstGeom>
          <a:noFill/>
          <a:ln cap="flat" cmpd="sng" w="9525">
            <a:solidFill>
              <a:schemeClr val="dk1"/>
            </a:solidFill>
            <a:prstDash val="dash"/>
            <a:round/>
            <a:headEnd len="med" w="med" type="none"/>
            <a:tailEnd len="med" w="med" type="triangle"/>
          </a:ln>
        </p:spPr>
      </p:cxnSp>
      <p:sp>
        <p:nvSpPr>
          <p:cNvPr id="1430" name="Google Shape;1430;p82"/>
          <p:cNvSpPr/>
          <p:nvPr/>
        </p:nvSpPr>
        <p:spPr>
          <a:xfrm>
            <a:off x="5371676"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0</a:t>
            </a:r>
            <a:endParaRPr sz="600"/>
          </a:p>
        </p:txBody>
      </p:sp>
      <p:sp>
        <p:nvSpPr>
          <p:cNvPr id="1431" name="Google Shape;1431;p82"/>
          <p:cNvSpPr/>
          <p:nvPr/>
        </p:nvSpPr>
        <p:spPr>
          <a:xfrm>
            <a:off x="5656189"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1000"/>
          </a:p>
        </p:txBody>
      </p:sp>
      <p:sp>
        <p:nvSpPr>
          <p:cNvPr id="1432" name="Google Shape;1432;p82"/>
          <p:cNvSpPr/>
          <p:nvPr/>
        </p:nvSpPr>
        <p:spPr>
          <a:xfrm>
            <a:off x="5940703"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433" name="Google Shape;1433;p82"/>
          <p:cNvSpPr/>
          <p:nvPr/>
        </p:nvSpPr>
        <p:spPr>
          <a:xfrm>
            <a:off x="6225217"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434" name="Google Shape;1434;p82"/>
          <p:cNvSpPr/>
          <p:nvPr/>
        </p:nvSpPr>
        <p:spPr>
          <a:xfrm>
            <a:off x="6509730"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435" name="Google Shape;1435;p82"/>
          <p:cNvSpPr/>
          <p:nvPr/>
        </p:nvSpPr>
        <p:spPr>
          <a:xfrm>
            <a:off x="6794244"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436" name="Google Shape;1436;p82"/>
          <p:cNvSpPr/>
          <p:nvPr/>
        </p:nvSpPr>
        <p:spPr>
          <a:xfrm>
            <a:off x="5379108" y="41195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0</a:t>
            </a:r>
            <a:endParaRPr sz="1000"/>
          </a:p>
        </p:txBody>
      </p:sp>
      <p:sp>
        <p:nvSpPr>
          <p:cNvPr id="1437" name="Google Shape;1437;p82"/>
          <p:cNvSpPr/>
          <p:nvPr/>
        </p:nvSpPr>
        <p:spPr>
          <a:xfrm>
            <a:off x="5663622" y="41195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1</a:t>
            </a:r>
            <a:endParaRPr sz="1000"/>
          </a:p>
        </p:txBody>
      </p:sp>
      <p:sp>
        <p:nvSpPr>
          <p:cNvPr id="1438" name="Google Shape;1438;p82"/>
          <p:cNvSpPr txBox="1"/>
          <p:nvPr/>
        </p:nvSpPr>
        <p:spPr>
          <a:xfrm>
            <a:off x="7078784" y="4119563"/>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Text tokens</a:t>
            </a:r>
            <a:endParaRPr sz="1200">
              <a:solidFill>
                <a:schemeClr val="dk1"/>
              </a:solidFill>
              <a:latin typeface="Poppins"/>
              <a:ea typeface="Poppins"/>
              <a:cs typeface="Poppins"/>
              <a:sym typeface="Poppins"/>
            </a:endParaRPr>
          </a:p>
        </p:txBody>
      </p:sp>
      <p:cxnSp>
        <p:nvCxnSpPr>
          <p:cNvPr id="1439" name="Google Shape;1439;p82"/>
          <p:cNvCxnSpPr/>
          <p:nvPr/>
        </p:nvCxnSpPr>
        <p:spPr>
          <a:xfrm rot="10800000">
            <a:off x="5455333" y="3898400"/>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440" name="Google Shape;1440;p82"/>
          <p:cNvCxnSpPr/>
          <p:nvPr/>
        </p:nvCxnSpPr>
        <p:spPr>
          <a:xfrm rot="10800000">
            <a:off x="5747291" y="3900250"/>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441" name="Google Shape;1441;p82"/>
          <p:cNvCxnSpPr/>
          <p:nvPr/>
        </p:nvCxnSpPr>
        <p:spPr>
          <a:xfrm rot="10800000">
            <a:off x="6031805" y="3900250"/>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442" name="Google Shape;1442;p82"/>
          <p:cNvCxnSpPr/>
          <p:nvPr/>
        </p:nvCxnSpPr>
        <p:spPr>
          <a:xfrm rot="10800000">
            <a:off x="6308874" y="3898400"/>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443" name="Google Shape;1443;p82"/>
          <p:cNvCxnSpPr/>
          <p:nvPr/>
        </p:nvCxnSpPr>
        <p:spPr>
          <a:xfrm rot="10800000">
            <a:off x="6600775" y="3900250"/>
            <a:ext cx="2400" cy="219300"/>
          </a:xfrm>
          <a:prstGeom prst="straightConnector1">
            <a:avLst/>
          </a:prstGeom>
          <a:noFill/>
          <a:ln cap="flat" cmpd="sng" w="9525">
            <a:solidFill>
              <a:schemeClr val="dk1"/>
            </a:solidFill>
            <a:prstDash val="dash"/>
            <a:round/>
            <a:headEnd len="med" w="med" type="none"/>
            <a:tailEnd len="med" w="med" type="triangle"/>
          </a:ln>
        </p:spPr>
      </p:cxnSp>
      <p:cxnSp>
        <p:nvCxnSpPr>
          <p:cNvPr id="1444" name="Google Shape;1444;p82"/>
          <p:cNvCxnSpPr/>
          <p:nvPr/>
        </p:nvCxnSpPr>
        <p:spPr>
          <a:xfrm rot="10800000">
            <a:off x="6890276" y="3898400"/>
            <a:ext cx="2400" cy="219300"/>
          </a:xfrm>
          <a:prstGeom prst="straightConnector1">
            <a:avLst/>
          </a:prstGeom>
          <a:noFill/>
          <a:ln cap="flat" cmpd="sng" w="9525">
            <a:solidFill>
              <a:schemeClr val="dk1"/>
            </a:solidFill>
            <a:prstDash val="dash"/>
            <a:round/>
            <a:headEnd len="med" w="med" type="none"/>
            <a:tailEnd len="med" w="med" type="triangle"/>
          </a:ln>
        </p:spPr>
      </p:cxnSp>
      <p:sp>
        <p:nvSpPr>
          <p:cNvPr id="1445" name="Google Shape;1445;p82"/>
          <p:cNvSpPr/>
          <p:nvPr/>
        </p:nvSpPr>
        <p:spPr>
          <a:xfrm>
            <a:off x="5948136" y="412327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2</a:t>
            </a:r>
            <a:endParaRPr sz="1000"/>
          </a:p>
        </p:txBody>
      </p:sp>
      <p:sp>
        <p:nvSpPr>
          <p:cNvPr id="1446" name="Google Shape;1446;p82"/>
          <p:cNvSpPr/>
          <p:nvPr/>
        </p:nvSpPr>
        <p:spPr>
          <a:xfrm>
            <a:off x="6232649" y="412327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3</a:t>
            </a:r>
            <a:endParaRPr sz="1000"/>
          </a:p>
        </p:txBody>
      </p:sp>
      <p:sp>
        <p:nvSpPr>
          <p:cNvPr id="1447" name="Google Shape;1447;p82"/>
          <p:cNvSpPr/>
          <p:nvPr/>
        </p:nvSpPr>
        <p:spPr>
          <a:xfrm>
            <a:off x="6509718" y="412327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4</a:t>
            </a:r>
            <a:endParaRPr sz="1000"/>
          </a:p>
        </p:txBody>
      </p:sp>
      <p:sp>
        <p:nvSpPr>
          <p:cNvPr id="1448" name="Google Shape;1448;p82"/>
          <p:cNvSpPr/>
          <p:nvPr/>
        </p:nvSpPr>
        <p:spPr>
          <a:xfrm>
            <a:off x="6794232" y="412327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5</a:t>
            </a:r>
            <a:endParaRPr sz="1000"/>
          </a:p>
        </p:txBody>
      </p:sp>
      <p:sp>
        <p:nvSpPr>
          <p:cNvPr id="1449" name="Google Shape;1449;p82"/>
          <p:cNvSpPr/>
          <p:nvPr/>
        </p:nvSpPr>
        <p:spPr>
          <a:xfrm>
            <a:off x="5656189" y="1883988"/>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600"/>
          </a:p>
        </p:txBody>
      </p:sp>
      <p:sp>
        <p:nvSpPr>
          <p:cNvPr id="1450" name="Google Shape;1450;p82"/>
          <p:cNvSpPr/>
          <p:nvPr/>
        </p:nvSpPr>
        <p:spPr>
          <a:xfrm>
            <a:off x="5940703" y="1883988"/>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451" name="Google Shape;1451;p82"/>
          <p:cNvSpPr/>
          <p:nvPr/>
        </p:nvSpPr>
        <p:spPr>
          <a:xfrm>
            <a:off x="6225217" y="1883988"/>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452" name="Google Shape;1452;p82"/>
          <p:cNvSpPr/>
          <p:nvPr/>
        </p:nvSpPr>
        <p:spPr>
          <a:xfrm>
            <a:off x="6509730" y="1883988"/>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453" name="Google Shape;1453;p82"/>
          <p:cNvSpPr/>
          <p:nvPr/>
        </p:nvSpPr>
        <p:spPr>
          <a:xfrm>
            <a:off x="6794244" y="1883988"/>
            <a:ext cx="171900" cy="287400"/>
          </a:xfrm>
          <a:prstGeom prst="roundRect">
            <a:avLst>
              <a:gd fmla="val 16667" name="adj"/>
            </a:avLst>
          </a:prstGeom>
          <a:solidFill>
            <a:schemeClr val="accent5"/>
          </a:solidFill>
          <a:ln cap="flat" cmpd="sng" w="19050">
            <a:solidFill>
              <a:srgbClr val="FF99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454" name="Google Shape;1454;p82"/>
          <p:cNvSpPr/>
          <p:nvPr/>
        </p:nvSpPr>
        <p:spPr>
          <a:xfrm>
            <a:off x="7078758" y="1883988"/>
            <a:ext cx="171900" cy="287400"/>
          </a:xfrm>
          <a:prstGeom prst="roundRect">
            <a:avLst>
              <a:gd fmla="val 16667" name="adj"/>
            </a:avLst>
          </a:prstGeom>
          <a:solidFill>
            <a:schemeClr val="accent5"/>
          </a:solidFill>
          <a:ln cap="flat" cmpd="sng" w="19050">
            <a:solidFill>
              <a:srgbClr val="FF99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6</a:t>
            </a:r>
            <a:endParaRPr sz="1000"/>
          </a:p>
        </p:txBody>
      </p:sp>
      <p:sp>
        <p:nvSpPr>
          <p:cNvPr id="1455" name="Google Shape;1455;p82"/>
          <p:cNvSpPr txBox="1"/>
          <p:nvPr/>
        </p:nvSpPr>
        <p:spPr>
          <a:xfrm>
            <a:off x="478300" y="1541050"/>
            <a:ext cx="5065200" cy="8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dk1"/>
                </a:solidFill>
                <a:latin typeface="Poppins"/>
                <a:ea typeface="Poppins"/>
                <a:cs typeface="Poppins"/>
                <a:sym typeface="Poppins"/>
              </a:rPr>
              <a:t>Approach 3: </a:t>
            </a:r>
            <a:endParaRPr sz="1600">
              <a:solidFill>
                <a:schemeClr val="dk1"/>
              </a:solidFill>
              <a:latin typeface="Poppins"/>
              <a:ea typeface="Poppins"/>
              <a:cs typeface="Poppins"/>
              <a:sym typeface="Poppins"/>
            </a:endParaRPr>
          </a:p>
          <a:p>
            <a:pPr indent="0" lvl="0" marL="0" rtl="0" algn="l">
              <a:spcBef>
                <a:spcPts val="0"/>
              </a:spcBef>
              <a:spcAft>
                <a:spcPts val="0"/>
              </a:spcAft>
              <a:buNone/>
            </a:pPr>
            <a:r>
              <a:rPr lang="ru">
                <a:solidFill>
                  <a:schemeClr val="dk1"/>
                </a:solidFill>
                <a:latin typeface="Poppins"/>
                <a:ea typeface="Poppins"/>
                <a:cs typeface="Poppins"/>
                <a:sym typeface="Poppins"/>
              </a:rPr>
              <a:t>Continuous Audio Embeddings in Prompt</a:t>
            </a:r>
            <a:endParaRPr sz="1600">
              <a:solidFill>
                <a:schemeClr val="dk1"/>
              </a:solidFill>
              <a:latin typeface="Poppins"/>
              <a:ea typeface="Poppins"/>
              <a:cs typeface="Poppins"/>
              <a:sym typeface="Poppins"/>
            </a:endParaRPr>
          </a:p>
        </p:txBody>
      </p:sp>
      <p:sp>
        <p:nvSpPr>
          <p:cNvPr id="1456" name="Google Shape;1456;p82"/>
          <p:cNvSpPr/>
          <p:nvPr/>
        </p:nvSpPr>
        <p:spPr>
          <a:xfrm>
            <a:off x="5656189" y="1883988"/>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600"/>
          </a:p>
        </p:txBody>
      </p:sp>
      <p:sp>
        <p:nvSpPr>
          <p:cNvPr id="1457" name="Google Shape;1457;p82"/>
          <p:cNvSpPr/>
          <p:nvPr/>
        </p:nvSpPr>
        <p:spPr>
          <a:xfrm>
            <a:off x="5940703" y="1883988"/>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458" name="Google Shape;1458;p82"/>
          <p:cNvSpPr/>
          <p:nvPr/>
        </p:nvSpPr>
        <p:spPr>
          <a:xfrm>
            <a:off x="6225217" y="1883988"/>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459" name="Google Shape;1459;p82"/>
          <p:cNvSpPr/>
          <p:nvPr/>
        </p:nvSpPr>
        <p:spPr>
          <a:xfrm>
            <a:off x="6509730" y="1883988"/>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460" name="Google Shape;1460;p82"/>
          <p:cNvSpPr/>
          <p:nvPr/>
        </p:nvSpPr>
        <p:spPr>
          <a:xfrm>
            <a:off x="6794244" y="1883988"/>
            <a:ext cx="171900" cy="287400"/>
          </a:xfrm>
          <a:prstGeom prst="roundRect">
            <a:avLst>
              <a:gd fmla="val 16667" name="adj"/>
            </a:avLst>
          </a:prstGeom>
          <a:solidFill>
            <a:srgbClr val="EAD1DC"/>
          </a:solidFill>
          <a:ln cap="flat" cmpd="sng" w="19050">
            <a:solidFill>
              <a:srgbClr val="FF00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461" name="Google Shape;1461;p82"/>
          <p:cNvSpPr/>
          <p:nvPr/>
        </p:nvSpPr>
        <p:spPr>
          <a:xfrm>
            <a:off x="7078758" y="1883988"/>
            <a:ext cx="171900" cy="287400"/>
          </a:xfrm>
          <a:prstGeom prst="roundRect">
            <a:avLst>
              <a:gd fmla="val 16667" name="adj"/>
            </a:avLst>
          </a:prstGeom>
          <a:solidFill>
            <a:srgbClr val="EAD1DC"/>
          </a:solidFill>
          <a:ln cap="flat" cmpd="sng" w="19050">
            <a:solidFill>
              <a:srgbClr val="FF00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6</a:t>
            </a:r>
            <a:endParaRPr sz="1000"/>
          </a:p>
        </p:txBody>
      </p:sp>
      <p:sp>
        <p:nvSpPr>
          <p:cNvPr id="1462" name="Google Shape;1462;p82"/>
          <p:cNvSpPr txBox="1"/>
          <p:nvPr/>
        </p:nvSpPr>
        <p:spPr>
          <a:xfrm>
            <a:off x="7312474" y="1884000"/>
            <a:ext cx="17475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Hidden Embeddings</a:t>
            </a:r>
            <a:endParaRPr sz="1200">
              <a:solidFill>
                <a:schemeClr val="dk1"/>
              </a:solidFill>
              <a:latin typeface="Poppins"/>
              <a:ea typeface="Poppins"/>
              <a:cs typeface="Poppins"/>
              <a:sym typeface="Poppins"/>
            </a:endParaRPr>
          </a:p>
        </p:txBody>
      </p:sp>
      <p:sp>
        <p:nvSpPr>
          <p:cNvPr id="1463" name="Google Shape;1463;p82"/>
          <p:cNvSpPr/>
          <p:nvPr/>
        </p:nvSpPr>
        <p:spPr>
          <a:xfrm>
            <a:off x="4518113" y="360915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ru" sz="1000"/>
              <a:t>a0</a:t>
            </a:r>
            <a:endParaRPr sz="600"/>
          </a:p>
        </p:txBody>
      </p:sp>
      <p:sp>
        <p:nvSpPr>
          <p:cNvPr id="1464" name="Google Shape;1464;p82"/>
          <p:cNvSpPr/>
          <p:nvPr/>
        </p:nvSpPr>
        <p:spPr>
          <a:xfrm>
            <a:off x="4802627" y="360915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ru" sz="1000"/>
              <a:t>a1</a:t>
            </a:r>
            <a:endParaRPr sz="1000"/>
          </a:p>
        </p:txBody>
      </p:sp>
      <p:sp>
        <p:nvSpPr>
          <p:cNvPr id="1465" name="Google Shape;1465;p82"/>
          <p:cNvSpPr/>
          <p:nvPr/>
        </p:nvSpPr>
        <p:spPr>
          <a:xfrm>
            <a:off x="5087141" y="360915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ru" sz="1000"/>
              <a:t>a2</a:t>
            </a:r>
            <a:endParaRPr sz="1000"/>
          </a:p>
        </p:txBody>
      </p:sp>
      <p:pic>
        <p:nvPicPr>
          <p:cNvPr id="1466" name="Google Shape;1466;p82"/>
          <p:cNvPicPr preferRelativeResize="0"/>
          <p:nvPr/>
        </p:nvPicPr>
        <p:blipFill>
          <a:blip r:embed="rId3">
            <a:alphaModFix/>
          </a:blip>
          <a:stretch>
            <a:fillRect/>
          </a:stretch>
        </p:blipFill>
        <p:spPr>
          <a:xfrm>
            <a:off x="1140850" y="4085175"/>
            <a:ext cx="356150" cy="356150"/>
          </a:xfrm>
          <a:prstGeom prst="rect">
            <a:avLst/>
          </a:prstGeom>
          <a:noFill/>
          <a:ln>
            <a:noFill/>
          </a:ln>
        </p:spPr>
      </p:pic>
      <p:sp>
        <p:nvSpPr>
          <p:cNvPr id="1467" name="Google Shape;1467;p82"/>
          <p:cNvSpPr txBox="1"/>
          <p:nvPr/>
        </p:nvSpPr>
        <p:spPr>
          <a:xfrm>
            <a:off x="478299" y="4119550"/>
            <a:ext cx="6495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Audio</a:t>
            </a:r>
            <a:endParaRPr sz="1200">
              <a:solidFill>
                <a:schemeClr val="dk1"/>
              </a:solidFill>
              <a:latin typeface="Poppins"/>
              <a:ea typeface="Poppins"/>
              <a:cs typeface="Poppins"/>
              <a:sym typeface="Poppins"/>
            </a:endParaRPr>
          </a:p>
        </p:txBody>
      </p:sp>
      <p:sp>
        <p:nvSpPr>
          <p:cNvPr id="1468" name="Google Shape;1468;p82"/>
          <p:cNvSpPr/>
          <p:nvPr/>
        </p:nvSpPr>
        <p:spPr>
          <a:xfrm>
            <a:off x="1780325" y="3921850"/>
            <a:ext cx="1087500" cy="682800"/>
          </a:xfrm>
          <a:prstGeom prst="roundRect">
            <a:avLst>
              <a:gd fmla="val 16667" name="adj"/>
            </a:avLst>
          </a:prstGeom>
          <a:solidFill>
            <a:srgbClr val="B3E0FF"/>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Audio Encoder</a:t>
            </a:r>
            <a:endParaRPr sz="1200">
              <a:latin typeface="Poppins"/>
              <a:ea typeface="Poppins"/>
              <a:cs typeface="Poppins"/>
              <a:sym typeface="Poppins"/>
            </a:endParaRPr>
          </a:p>
        </p:txBody>
      </p:sp>
      <p:cxnSp>
        <p:nvCxnSpPr>
          <p:cNvPr id="1469" name="Google Shape;1469;p82"/>
          <p:cNvCxnSpPr>
            <a:stCxn id="1466" idx="3"/>
            <a:endCxn id="1468" idx="1"/>
          </p:cNvCxnSpPr>
          <p:nvPr/>
        </p:nvCxnSpPr>
        <p:spPr>
          <a:xfrm>
            <a:off x="1497000" y="4263250"/>
            <a:ext cx="283200" cy="0"/>
          </a:xfrm>
          <a:prstGeom prst="straightConnector1">
            <a:avLst/>
          </a:prstGeom>
          <a:noFill/>
          <a:ln cap="flat" cmpd="sng" w="9525">
            <a:solidFill>
              <a:schemeClr val="dk1"/>
            </a:solidFill>
            <a:prstDash val="dash"/>
            <a:round/>
            <a:headEnd len="med" w="med" type="none"/>
            <a:tailEnd len="med" w="med" type="triangle"/>
          </a:ln>
        </p:spPr>
      </p:cxnSp>
      <p:cxnSp>
        <p:nvCxnSpPr>
          <p:cNvPr id="1470" name="Google Shape;1470;p82"/>
          <p:cNvCxnSpPr>
            <a:stCxn id="1468" idx="3"/>
            <a:endCxn id="1464" idx="2"/>
          </p:cNvCxnSpPr>
          <p:nvPr/>
        </p:nvCxnSpPr>
        <p:spPr>
          <a:xfrm flipH="1" rot="10800000">
            <a:off x="2867825" y="3896650"/>
            <a:ext cx="2020800" cy="366600"/>
          </a:xfrm>
          <a:prstGeom prst="curvedConnector2">
            <a:avLst/>
          </a:prstGeom>
          <a:noFill/>
          <a:ln cap="flat" cmpd="sng" w="9525">
            <a:solidFill>
              <a:schemeClr val="dk1"/>
            </a:solidFill>
            <a:prstDash val="dash"/>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Main Architecture</a:t>
            </a:r>
            <a:endParaRPr>
              <a:latin typeface="Poppins"/>
              <a:ea typeface="Poppins"/>
              <a:cs typeface="Poppins"/>
              <a:sym typeface="Poppins"/>
            </a:endParaRPr>
          </a:p>
        </p:txBody>
      </p:sp>
      <p:sp>
        <p:nvSpPr>
          <p:cNvPr id="1476" name="Google Shape;1476;p83"/>
          <p:cNvSpPr/>
          <p:nvPr/>
        </p:nvSpPr>
        <p:spPr>
          <a:xfrm>
            <a:off x="227675" y="1335775"/>
            <a:ext cx="87702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7" name="Google Shape;1477;p83"/>
          <p:cNvSpPr/>
          <p:nvPr/>
        </p:nvSpPr>
        <p:spPr>
          <a:xfrm>
            <a:off x="4139100" y="2312075"/>
            <a:ext cx="4401600" cy="928800"/>
          </a:xfrm>
          <a:prstGeom prst="roundRect">
            <a:avLst>
              <a:gd fmla="val 16667" name="adj"/>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a:latin typeface="Poppins"/>
                <a:ea typeface="Poppins"/>
                <a:cs typeface="Poppins"/>
                <a:sym typeface="Poppins"/>
              </a:rPr>
              <a:t>LLM Decoder</a:t>
            </a:r>
            <a:endParaRPr>
              <a:latin typeface="Poppins"/>
              <a:ea typeface="Poppins"/>
              <a:cs typeface="Poppins"/>
              <a:sym typeface="Poppins"/>
            </a:endParaRPr>
          </a:p>
        </p:txBody>
      </p:sp>
      <p:sp>
        <p:nvSpPr>
          <p:cNvPr id="1478" name="Google Shape;1478;p83"/>
          <p:cNvSpPr txBox="1"/>
          <p:nvPr/>
        </p:nvSpPr>
        <p:spPr>
          <a:xfrm>
            <a:off x="7078784" y="3609138"/>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Text embeddings</a:t>
            </a:r>
            <a:endParaRPr sz="1200">
              <a:solidFill>
                <a:schemeClr val="dk1"/>
              </a:solidFill>
              <a:latin typeface="Poppins"/>
              <a:ea typeface="Poppins"/>
              <a:cs typeface="Poppins"/>
              <a:sym typeface="Poppins"/>
            </a:endParaRPr>
          </a:p>
        </p:txBody>
      </p:sp>
      <p:sp>
        <p:nvSpPr>
          <p:cNvPr id="1479" name="Google Shape;1479;p83"/>
          <p:cNvSpPr/>
          <p:nvPr/>
        </p:nvSpPr>
        <p:spPr>
          <a:xfrm rot="-5400000">
            <a:off x="5700251" y="2286350"/>
            <a:ext cx="107400" cy="2454300"/>
          </a:xfrm>
          <a:prstGeom prst="rightBrace">
            <a:avLst>
              <a:gd fmla="val 50000" name="adj1"/>
              <a:gd fmla="val 50000" name="adj2"/>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80" name="Google Shape;1480;p83"/>
          <p:cNvCxnSpPr>
            <a:stCxn id="1479" idx="1"/>
          </p:cNvCxnSpPr>
          <p:nvPr/>
        </p:nvCxnSpPr>
        <p:spPr>
          <a:xfrm flipH="1" rot="10800000">
            <a:off x="5753951" y="3252500"/>
            <a:ext cx="3900" cy="207300"/>
          </a:xfrm>
          <a:prstGeom prst="straightConnector1">
            <a:avLst/>
          </a:prstGeom>
          <a:noFill/>
          <a:ln cap="flat" cmpd="sng" w="9525">
            <a:solidFill>
              <a:schemeClr val="dk1"/>
            </a:solidFill>
            <a:prstDash val="dash"/>
            <a:round/>
            <a:headEnd len="med" w="med" type="none"/>
            <a:tailEnd len="med" w="med" type="triangle"/>
          </a:ln>
        </p:spPr>
      </p:cxnSp>
      <p:sp>
        <p:nvSpPr>
          <p:cNvPr id="1481" name="Google Shape;1481;p83"/>
          <p:cNvSpPr/>
          <p:nvPr/>
        </p:nvSpPr>
        <p:spPr>
          <a:xfrm>
            <a:off x="5371676"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0</a:t>
            </a:r>
            <a:endParaRPr sz="600"/>
          </a:p>
        </p:txBody>
      </p:sp>
      <p:sp>
        <p:nvSpPr>
          <p:cNvPr id="1482" name="Google Shape;1482;p83"/>
          <p:cNvSpPr/>
          <p:nvPr/>
        </p:nvSpPr>
        <p:spPr>
          <a:xfrm>
            <a:off x="5656189"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1000"/>
          </a:p>
        </p:txBody>
      </p:sp>
      <p:sp>
        <p:nvSpPr>
          <p:cNvPr id="1483" name="Google Shape;1483;p83"/>
          <p:cNvSpPr/>
          <p:nvPr/>
        </p:nvSpPr>
        <p:spPr>
          <a:xfrm>
            <a:off x="5940703"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484" name="Google Shape;1484;p83"/>
          <p:cNvSpPr/>
          <p:nvPr/>
        </p:nvSpPr>
        <p:spPr>
          <a:xfrm>
            <a:off x="6225217"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485" name="Google Shape;1485;p83"/>
          <p:cNvSpPr/>
          <p:nvPr/>
        </p:nvSpPr>
        <p:spPr>
          <a:xfrm>
            <a:off x="6509730"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486" name="Google Shape;1486;p83"/>
          <p:cNvSpPr/>
          <p:nvPr/>
        </p:nvSpPr>
        <p:spPr>
          <a:xfrm>
            <a:off x="6794244"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487" name="Google Shape;1487;p83"/>
          <p:cNvSpPr/>
          <p:nvPr/>
        </p:nvSpPr>
        <p:spPr>
          <a:xfrm>
            <a:off x="5379108" y="41195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0</a:t>
            </a:r>
            <a:endParaRPr sz="1000"/>
          </a:p>
        </p:txBody>
      </p:sp>
      <p:sp>
        <p:nvSpPr>
          <p:cNvPr id="1488" name="Google Shape;1488;p83"/>
          <p:cNvSpPr/>
          <p:nvPr/>
        </p:nvSpPr>
        <p:spPr>
          <a:xfrm>
            <a:off x="5663622" y="41195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1</a:t>
            </a:r>
            <a:endParaRPr sz="1000"/>
          </a:p>
        </p:txBody>
      </p:sp>
      <p:sp>
        <p:nvSpPr>
          <p:cNvPr id="1489" name="Google Shape;1489;p83"/>
          <p:cNvSpPr txBox="1"/>
          <p:nvPr/>
        </p:nvSpPr>
        <p:spPr>
          <a:xfrm>
            <a:off x="7078784" y="4119563"/>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Text tokens</a:t>
            </a:r>
            <a:endParaRPr sz="1200">
              <a:solidFill>
                <a:schemeClr val="dk1"/>
              </a:solidFill>
              <a:latin typeface="Poppins"/>
              <a:ea typeface="Poppins"/>
              <a:cs typeface="Poppins"/>
              <a:sym typeface="Poppins"/>
            </a:endParaRPr>
          </a:p>
        </p:txBody>
      </p:sp>
      <p:cxnSp>
        <p:nvCxnSpPr>
          <p:cNvPr id="1490" name="Google Shape;1490;p83"/>
          <p:cNvCxnSpPr/>
          <p:nvPr/>
        </p:nvCxnSpPr>
        <p:spPr>
          <a:xfrm rot="10800000">
            <a:off x="5455333" y="3898400"/>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491" name="Google Shape;1491;p83"/>
          <p:cNvCxnSpPr/>
          <p:nvPr/>
        </p:nvCxnSpPr>
        <p:spPr>
          <a:xfrm rot="10800000">
            <a:off x="5747291" y="3900250"/>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492" name="Google Shape;1492;p83"/>
          <p:cNvCxnSpPr/>
          <p:nvPr/>
        </p:nvCxnSpPr>
        <p:spPr>
          <a:xfrm rot="10800000">
            <a:off x="6031805" y="3900250"/>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493" name="Google Shape;1493;p83"/>
          <p:cNvCxnSpPr/>
          <p:nvPr/>
        </p:nvCxnSpPr>
        <p:spPr>
          <a:xfrm rot="10800000">
            <a:off x="6308874" y="3898400"/>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494" name="Google Shape;1494;p83"/>
          <p:cNvCxnSpPr/>
          <p:nvPr/>
        </p:nvCxnSpPr>
        <p:spPr>
          <a:xfrm rot="10800000">
            <a:off x="6600775" y="3900250"/>
            <a:ext cx="2400" cy="219300"/>
          </a:xfrm>
          <a:prstGeom prst="straightConnector1">
            <a:avLst/>
          </a:prstGeom>
          <a:noFill/>
          <a:ln cap="flat" cmpd="sng" w="9525">
            <a:solidFill>
              <a:schemeClr val="dk1"/>
            </a:solidFill>
            <a:prstDash val="dash"/>
            <a:round/>
            <a:headEnd len="med" w="med" type="none"/>
            <a:tailEnd len="med" w="med" type="triangle"/>
          </a:ln>
        </p:spPr>
      </p:cxnSp>
      <p:cxnSp>
        <p:nvCxnSpPr>
          <p:cNvPr id="1495" name="Google Shape;1495;p83"/>
          <p:cNvCxnSpPr/>
          <p:nvPr/>
        </p:nvCxnSpPr>
        <p:spPr>
          <a:xfrm rot="10800000">
            <a:off x="6890276" y="3898400"/>
            <a:ext cx="2400" cy="219300"/>
          </a:xfrm>
          <a:prstGeom prst="straightConnector1">
            <a:avLst/>
          </a:prstGeom>
          <a:noFill/>
          <a:ln cap="flat" cmpd="sng" w="9525">
            <a:solidFill>
              <a:schemeClr val="dk1"/>
            </a:solidFill>
            <a:prstDash val="dash"/>
            <a:round/>
            <a:headEnd len="med" w="med" type="none"/>
            <a:tailEnd len="med" w="med" type="triangle"/>
          </a:ln>
        </p:spPr>
      </p:cxnSp>
      <p:sp>
        <p:nvSpPr>
          <p:cNvPr id="1496" name="Google Shape;1496;p83"/>
          <p:cNvSpPr/>
          <p:nvPr/>
        </p:nvSpPr>
        <p:spPr>
          <a:xfrm>
            <a:off x="5948136" y="412327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2</a:t>
            </a:r>
            <a:endParaRPr sz="1000"/>
          </a:p>
        </p:txBody>
      </p:sp>
      <p:sp>
        <p:nvSpPr>
          <p:cNvPr id="1497" name="Google Shape;1497;p83"/>
          <p:cNvSpPr/>
          <p:nvPr/>
        </p:nvSpPr>
        <p:spPr>
          <a:xfrm>
            <a:off x="6232649" y="412327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3</a:t>
            </a:r>
            <a:endParaRPr sz="1000"/>
          </a:p>
        </p:txBody>
      </p:sp>
      <p:sp>
        <p:nvSpPr>
          <p:cNvPr id="1498" name="Google Shape;1498;p83"/>
          <p:cNvSpPr/>
          <p:nvPr/>
        </p:nvSpPr>
        <p:spPr>
          <a:xfrm>
            <a:off x="6509718" y="412327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4</a:t>
            </a:r>
            <a:endParaRPr sz="1000"/>
          </a:p>
        </p:txBody>
      </p:sp>
      <p:sp>
        <p:nvSpPr>
          <p:cNvPr id="1499" name="Google Shape;1499;p83"/>
          <p:cNvSpPr/>
          <p:nvPr/>
        </p:nvSpPr>
        <p:spPr>
          <a:xfrm>
            <a:off x="6794232" y="412327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5</a:t>
            </a:r>
            <a:endParaRPr sz="1000"/>
          </a:p>
        </p:txBody>
      </p:sp>
      <p:sp>
        <p:nvSpPr>
          <p:cNvPr id="1500" name="Google Shape;1500;p83"/>
          <p:cNvSpPr/>
          <p:nvPr/>
        </p:nvSpPr>
        <p:spPr>
          <a:xfrm>
            <a:off x="5656189" y="1883988"/>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600"/>
          </a:p>
        </p:txBody>
      </p:sp>
      <p:sp>
        <p:nvSpPr>
          <p:cNvPr id="1501" name="Google Shape;1501;p83"/>
          <p:cNvSpPr/>
          <p:nvPr/>
        </p:nvSpPr>
        <p:spPr>
          <a:xfrm>
            <a:off x="5940703" y="1883988"/>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502" name="Google Shape;1502;p83"/>
          <p:cNvSpPr/>
          <p:nvPr/>
        </p:nvSpPr>
        <p:spPr>
          <a:xfrm>
            <a:off x="6225217" y="1883988"/>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503" name="Google Shape;1503;p83"/>
          <p:cNvSpPr/>
          <p:nvPr/>
        </p:nvSpPr>
        <p:spPr>
          <a:xfrm>
            <a:off x="6509730" y="1883988"/>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504" name="Google Shape;1504;p83"/>
          <p:cNvSpPr/>
          <p:nvPr/>
        </p:nvSpPr>
        <p:spPr>
          <a:xfrm>
            <a:off x="6794244" y="1883988"/>
            <a:ext cx="171900" cy="287400"/>
          </a:xfrm>
          <a:prstGeom prst="roundRect">
            <a:avLst>
              <a:gd fmla="val 16667" name="adj"/>
            </a:avLst>
          </a:prstGeom>
          <a:solidFill>
            <a:schemeClr val="accent5"/>
          </a:solidFill>
          <a:ln cap="flat" cmpd="sng" w="19050">
            <a:solidFill>
              <a:srgbClr val="FF99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505" name="Google Shape;1505;p83"/>
          <p:cNvSpPr/>
          <p:nvPr/>
        </p:nvSpPr>
        <p:spPr>
          <a:xfrm>
            <a:off x="7078758" y="1883988"/>
            <a:ext cx="171900" cy="287400"/>
          </a:xfrm>
          <a:prstGeom prst="roundRect">
            <a:avLst>
              <a:gd fmla="val 16667" name="adj"/>
            </a:avLst>
          </a:prstGeom>
          <a:solidFill>
            <a:schemeClr val="accent5"/>
          </a:solidFill>
          <a:ln cap="flat" cmpd="sng" w="19050">
            <a:solidFill>
              <a:srgbClr val="FF99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6</a:t>
            </a:r>
            <a:endParaRPr sz="1000"/>
          </a:p>
        </p:txBody>
      </p:sp>
      <p:sp>
        <p:nvSpPr>
          <p:cNvPr id="1506" name="Google Shape;1506;p83"/>
          <p:cNvSpPr txBox="1"/>
          <p:nvPr/>
        </p:nvSpPr>
        <p:spPr>
          <a:xfrm>
            <a:off x="478300" y="1541050"/>
            <a:ext cx="5065200" cy="8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dk1"/>
                </a:solidFill>
                <a:latin typeface="Poppins"/>
                <a:ea typeface="Poppins"/>
                <a:cs typeface="Poppins"/>
                <a:sym typeface="Poppins"/>
              </a:rPr>
              <a:t>Approach 3: </a:t>
            </a:r>
            <a:endParaRPr sz="1600">
              <a:solidFill>
                <a:schemeClr val="dk1"/>
              </a:solidFill>
              <a:latin typeface="Poppins"/>
              <a:ea typeface="Poppins"/>
              <a:cs typeface="Poppins"/>
              <a:sym typeface="Poppins"/>
            </a:endParaRPr>
          </a:p>
          <a:p>
            <a:pPr indent="0" lvl="0" marL="0" rtl="0" algn="l">
              <a:spcBef>
                <a:spcPts val="0"/>
              </a:spcBef>
              <a:spcAft>
                <a:spcPts val="0"/>
              </a:spcAft>
              <a:buNone/>
            </a:pPr>
            <a:r>
              <a:rPr lang="ru">
                <a:solidFill>
                  <a:schemeClr val="dk1"/>
                </a:solidFill>
                <a:latin typeface="Poppins"/>
                <a:ea typeface="Poppins"/>
                <a:cs typeface="Poppins"/>
                <a:sym typeface="Poppins"/>
              </a:rPr>
              <a:t>Continuous Audio Embeddings in Prompt</a:t>
            </a:r>
            <a:endParaRPr sz="1600">
              <a:solidFill>
                <a:schemeClr val="dk1"/>
              </a:solidFill>
              <a:latin typeface="Poppins"/>
              <a:ea typeface="Poppins"/>
              <a:cs typeface="Poppins"/>
              <a:sym typeface="Poppins"/>
            </a:endParaRPr>
          </a:p>
        </p:txBody>
      </p:sp>
      <p:sp>
        <p:nvSpPr>
          <p:cNvPr id="1507" name="Google Shape;1507;p83"/>
          <p:cNvSpPr/>
          <p:nvPr/>
        </p:nvSpPr>
        <p:spPr>
          <a:xfrm>
            <a:off x="5656189" y="1883988"/>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600"/>
          </a:p>
        </p:txBody>
      </p:sp>
      <p:sp>
        <p:nvSpPr>
          <p:cNvPr id="1508" name="Google Shape;1508;p83"/>
          <p:cNvSpPr/>
          <p:nvPr/>
        </p:nvSpPr>
        <p:spPr>
          <a:xfrm>
            <a:off x="5940703" y="1883988"/>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509" name="Google Shape;1509;p83"/>
          <p:cNvSpPr/>
          <p:nvPr/>
        </p:nvSpPr>
        <p:spPr>
          <a:xfrm>
            <a:off x="6225217" y="1883988"/>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510" name="Google Shape;1510;p83"/>
          <p:cNvSpPr/>
          <p:nvPr/>
        </p:nvSpPr>
        <p:spPr>
          <a:xfrm>
            <a:off x="6509730" y="1883988"/>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511" name="Google Shape;1511;p83"/>
          <p:cNvSpPr/>
          <p:nvPr/>
        </p:nvSpPr>
        <p:spPr>
          <a:xfrm>
            <a:off x="6794244" y="1883988"/>
            <a:ext cx="171900" cy="287400"/>
          </a:xfrm>
          <a:prstGeom prst="roundRect">
            <a:avLst>
              <a:gd fmla="val 16667" name="adj"/>
            </a:avLst>
          </a:prstGeom>
          <a:solidFill>
            <a:srgbClr val="EAD1DC"/>
          </a:solidFill>
          <a:ln cap="flat" cmpd="sng" w="19050">
            <a:solidFill>
              <a:srgbClr val="FF00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512" name="Google Shape;1512;p83"/>
          <p:cNvSpPr/>
          <p:nvPr/>
        </p:nvSpPr>
        <p:spPr>
          <a:xfrm>
            <a:off x="7078758" y="1883988"/>
            <a:ext cx="171900" cy="287400"/>
          </a:xfrm>
          <a:prstGeom prst="roundRect">
            <a:avLst>
              <a:gd fmla="val 16667" name="adj"/>
            </a:avLst>
          </a:prstGeom>
          <a:solidFill>
            <a:srgbClr val="EAD1DC"/>
          </a:solidFill>
          <a:ln cap="flat" cmpd="sng" w="19050">
            <a:solidFill>
              <a:srgbClr val="FF00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6</a:t>
            </a:r>
            <a:endParaRPr sz="1000"/>
          </a:p>
        </p:txBody>
      </p:sp>
      <p:sp>
        <p:nvSpPr>
          <p:cNvPr id="1513" name="Google Shape;1513;p83"/>
          <p:cNvSpPr txBox="1"/>
          <p:nvPr/>
        </p:nvSpPr>
        <p:spPr>
          <a:xfrm>
            <a:off x="7312474" y="1884000"/>
            <a:ext cx="17475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Hidden Embeddings</a:t>
            </a:r>
            <a:endParaRPr sz="1200">
              <a:solidFill>
                <a:schemeClr val="dk1"/>
              </a:solidFill>
              <a:latin typeface="Poppins"/>
              <a:ea typeface="Poppins"/>
              <a:cs typeface="Poppins"/>
              <a:sym typeface="Poppins"/>
            </a:endParaRPr>
          </a:p>
        </p:txBody>
      </p:sp>
      <p:sp>
        <p:nvSpPr>
          <p:cNvPr id="1514" name="Google Shape;1514;p83"/>
          <p:cNvSpPr/>
          <p:nvPr/>
        </p:nvSpPr>
        <p:spPr>
          <a:xfrm>
            <a:off x="4518113" y="360915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ru" sz="1000"/>
              <a:t>a0</a:t>
            </a:r>
            <a:endParaRPr sz="600"/>
          </a:p>
        </p:txBody>
      </p:sp>
      <p:sp>
        <p:nvSpPr>
          <p:cNvPr id="1515" name="Google Shape;1515;p83"/>
          <p:cNvSpPr/>
          <p:nvPr/>
        </p:nvSpPr>
        <p:spPr>
          <a:xfrm>
            <a:off x="4802627" y="360915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ru" sz="1000"/>
              <a:t>a1</a:t>
            </a:r>
            <a:endParaRPr sz="1000"/>
          </a:p>
        </p:txBody>
      </p:sp>
      <p:sp>
        <p:nvSpPr>
          <p:cNvPr id="1516" name="Google Shape;1516;p83"/>
          <p:cNvSpPr/>
          <p:nvPr/>
        </p:nvSpPr>
        <p:spPr>
          <a:xfrm>
            <a:off x="5087141" y="360915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ru" sz="1000"/>
              <a:t>a2</a:t>
            </a:r>
            <a:endParaRPr sz="1000"/>
          </a:p>
        </p:txBody>
      </p:sp>
      <p:pic>
        <p:nvPicPr>
          <p:cNvPr id="1517" name="Google Shape;1517;p83"/>
          <p:cNvPicPr preferRelativeResize="0"/>
          <p:nvPr/>
        </p:nvPicPr>
        <p:blipFill>
          <a:blip r:embed="rId3">
            <a:alphaModFix/>
          </a:blip>
          <a:stretch>
            <a:fillRect/>
          </a:stretch>
        </p:blipFill>
        <p:spPr>
          <a:xfrm>
            <a:off x="1140850" y="4085175"/>
            <a:ext cx="356150" cy="356150"/>
          </a:xfrm>
          <a:prstGeom prst="rect">
            <a:avLst/>
          </a:prstGeom>
          <a:noFill/>
          <a:ln>
            <a:noFill/>
          </a:ln>
        </p:spPr>
      </p:pic>
      <p:sp>
        <p:nvSpPr>
          <p:cNvPr id="1518" name="Google Shape;1518;p83"/>
          <p:cNvSpPr txBox="1"/>
          <p:nvPr/>
        </p:nvSpPr>
        <p:spPr>
          <a:xfrm>
            <a:off x="478299" y="4119550"/>
            <a:ext cx="6495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Audio</a:t>
            </a:r>
            <a:endParaRPr sz="1200">
              <a:solidFill>
                <a:schemeClr val="dk1"/>
              </a:solidFill>
              <a:latin typeface="Poppins"/>
              <a:ea typeface="Poppins"/>
              <a:cs typeface="Poppins"/>
              <a:sym typeface="Poppins"/>
            </a:endParaRPr>
          </a:p>
        </p:txBody>
      </p:sp>
      <p:sp>
        <p:nvSpPr>
          <p:cNvPr id="1519" name="Google Shape;1519;p83"/>
          <p:cNvSpPr/>
          <p:nvPr/>
        </p:nvSpPr>
        <p:spPr>
          <a:xfrm>
            <a:off x="1780325" y="3921850"/>
            <a:ext cx="1087500" cy="682800"/>
          </a:xfrm>
          <a:prstGeom prst="roundRect">
            <a:avLst>
              <a:gd fmla="val 16667" name="adj"/>
            </a:avLst>
          </a:prstGeom>
          <a:solidFill>
            <a:srgbClr val="B3E0FF"/>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Audio Encoder</a:t>
            </a:r>
            <a:endParaRPr sz="1200">
              <a:latin typeface="Poppins"/>
              <a:ea typeface="Poppins"/>
              <a:cs typeface="Poppins"/>
              <a:sym typeface="Poppins"/>
            </a:endParaRPr>
          </a:p>
        </p:txBody>
      </p:sp>
      <p:cxnSp>
        <p:nvCxnSpPr>
          <p:cNvPr id="1520" name="Google Shape;1520;p83"/>
          <p:cNvCxnSpPr>
            <a:stCxn id="1517" idx="3"/>
            <a:endCxn id="1519" idx="1"/>
          </p:cNvCxnSpPr>
          <p:nvPr/>
        </p:nvCxnSpPr>
        <p:spPr>
          <a:xfrm>
            <a:off x="1497000" y="4263250"/>
            <a:ext cx="283200" cy="0"/>
          </a:xfrm>
          <a:prstGeom prst="straightConnector1">
            <a:avLst/>
          </a:prstGeom>
          <a:noFill/>
          <a:ln cap="flat" cmpd="sng" w="9525">
            <a:solidFill>
              <a:schemeClr val="dk1"/>
            </a:solidFill>
            <a:prstDash val="dash"/>
            <a:round/>
            <a:headEnd len="med" w="med" type="none"/>
            <a:tailEnd len="med" w="med" type="triangle"/>
          </a:ln>
        </p:spPr>
      </p:cxnSp>
      <p:cxnSp>
        <p:nvCxnSpPr>
          <p:cNvPr id="1521" name="Google Shape;1521;p83"/>
          <p:cNvCxnSpPr>
            <a:stCxn id="1519" idx="3"/>
            <a:endCxn id="1522" idx="1"/>
          </p:cNvCxnSpPr>
          <p:nvPr/>
        </p:nvCxnSpPr>
        <p:spPr>
          <a:xfrm>
            <a:off x="2867825" y="4263250"/>
            <a:ext cx="452700" cy="600"/>
          </a:xfrm>
          <a:prstGeom prst="curvedConnector3">
            <a:avLst>
              <a:gd fmla="val 49988" name="adj1"/>
            </a:avLst>
          </a:prstGeom>
          <a:noFill/>
          <a:ln cap="flat" cmpd="sng" w="9525">
            <a:solidFill>
              <a:schemeClr val="dk1"/>
            </a:solidFill>
            <a:prstDash val="dash"/>
            <a:round/>
            <a:headEnd len="med" w="med" type="none"/>
            <a:tailEnd len="med" w="med" type="triangle"/>
          </a:ln>
        </p:spPr>
      </p:cxnSp>
      <p:sp>
        <p:nvSpPr>
          <p:cNvPr id="1522" name="Google Shape;1522;p83"/>
          <p:cNvSpPr/>
          <p:nvPr/>
        </p:nvSpPr>
        <p:spPr>
          <a:xfrm>
            <a:off x="3320412" y="3921850"/>
            <a:ext cx="1087500" cy="682800"/>
          </a:xfrm>
          <a:prstGeom prst="roundRect">
            <a:avLst>
              <a:gd fmla="val 16667" name="adj"/>
            </a:avLst>
          </a:prstGeom>
          <a:solidFill>
            <a:srgbClr val="B3E0FF"/>
          </a:solidFill>
          <a:ln cap="flat" cmpd="sng" w="9525">
            <a:solidFill>
              <a:srgbClr val="1155CC"/>
            </a:solidFill>
            <a:prstDash val="solid"/>
            <a:round/>
            <a:headEnd len="sm" w="sm" type="none"/>
            <a:tailEnd len="sm" w="sm" type="none"/>
          </a:ln>
        </p:spPr>
        <p:txBody>
          <a:bodyPr anchorCtr="0" anchor="ctr" bIns="91425" lIns="36000" spcFirstLastPara="1" rIns="36000" wrap="square" tIns="91425">
            <a:noAutofit/>
          </a:bodyPr>
          <a:lstStyle/>
          <a:p>
            <a:pPr indent="0" lvl="0" marL="0" rtl="0" algn="ctr">
              <a:spcBef>
                <a:spcPts val="0"/>
              </a:spcBef>
              <a:spcAft>
                <a:spcPts val="0"/>
              </a:spcAft>
              <a:buNone/>
            </a:pPr>
            <a:r>
              <a:rPr lang="ru" sz="1200">
                <a:latin typeface="Poppins"/>
                <a:ea typeface="Poppins"/>
                <a:cs typeface="Poppins"/>
                <a:sym typeface="Poppins"/>
              </a:rPr>
              <a:t>Subsampler</a:t>
            </a:r>
            <a:endParaRPr sz="1200">
              <a:latin typeface="Poppins"/>
              <a:ea typeface="Poppins"/>
              <a:cs typeface="Poppins"/>
              <a:sym typeface="Poppins"/>
            </a:endParaRPr>
          </a:p>
          <a:p>
            <a:pPr indent="0" lvl="0" marL="0" rtl="0" algn="ctr">
              <a:spcBef>
                <a:spcPts val="0"/>
              </a:spcBef>
              <a:spcAft>
                <a:spcPts val="0"/>
              </a:spcAft>
              <a:buNone/>
            </a:pPr>
            <a:r>
              <a:rPr lang="ru" sz="1200">
                <a:latin typeface="Poppins"/>
                <a:ea typeface="Poppins"/>
                <a:cs typeface="Poppins"/>
                <a:sym typeface="Poppins"/>
              </a:rPr>
              <a:t>Projector</a:t>
            </a:r>
            <a:endParaRPr sz="1200">
              <a:latin typeface="Poppins"/>
              <a:ea typeface="Poppins"/>
              <a:cs typeface="Poppins"/>
              <a:sym typeface="Poppins"/>
            </a:endParaRPr>
          </a:p>
        </p:txBody>
      </p:sp>
      <p:cxnSp>
        <p:nvCxnSpPr>
          <p:cNvPr id="1523" name="Google Shape;1523;p83"/>
          <p:cNvCxnSpPr>
            <a:stCxn id="1522" idx="3"/>
            <a:endCxn id="1515" idx="2"/>
          </p:cNvCxnSpPr>
          <p:nvPr/>
        </p:nvCxnSpPr>
        <p:spPr>
          <a:xfrm flipH="1" rot="10800000">
            <a:off x="4407912" y="3896650"/>
            <a:ext cx="480600" cy="366600"/>
          </a:xfrm>
          <a:prstGeom prst="curvedConnector2">
            <a:avLst/>
          </a:prstGeom>
          <a:noFill/>
          <a:ln cap="flat" cmpd="sng" w="9525">
            <a:solidFill>
              <a:schemeClr val="dk1"/>
            </a:solidFill>
            <a:prstDash val="dash"/>
            <a:round/>
            <a:headEnd len="med" w="med" type="none"/>
            <a:tailEnd len="med" w="med" type="triangl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Main Architecture</a:t>
            </a:r>
            <a:endParaRPr>
              <a:latin typeface="Poppins"/>
              <a:ea typeface="Poppins"/>
              <a:cs typeface="Poppins"/>
              <a:sym typeface="Poppins"/>
            </a:endParaRPr>
          </a:p>
        </p:txBody>
      </p:sp>
      <p:sp>
        <p:nvSpPr>
          <p:cNvPr id="1529" name="Google Shape;1529;p84"/>
          <p:cNvSpPr/>
          <p:nvPr/>
        </p:nvSpPr>
        <p:spPr>
          <a:xfrm>
            <a:off x="227675" y="1335775"/>
            <a:ext cx="87702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30" name="Google Shape;1530;p84"/>
          <p:cNvSpPr/>
          <p:nvPr/>
        </p:nvSpPr>
        <p:spPr>
          <a:xfrm>
            <a:off x="4139100" y="2312075"/>
            <a:ext cx="4401600" cy="928800"/>
          </a:xfrm>
          <a:prstGeom prst="roundRect">
            <a:avLst>
              <a:gd fmla="val 16667" name="adj"/>
            </a:avLst>
          </a:prstGeom>
          <a:solidFill>
            <a:srgbClr val="C9DAF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a:latin typeface="Poppins"/>
                <a:ea typeface="Poppins"/>
                <a:cs typeface="Poppins"/>
                <a:sym typeface="Poppins"/>
              </a:rPr>
              <a:t>LLM Decoder</a:t>
            </a:r>
            <a:endParaRPr>
              <a:latin typeface="Poppins"/>
              <a:ea typeface="Poppins"/>
              <a:cs typeface="Poppins"/>
              <a:sym typeface="Poppins"/>
            </a:endParaRPr>
          </a:p>
        </p:txBody>
      </p:sp>
      <p:sp>
        <p:nvSpPr>
          <p:cNvPr id="1531" name="Google Shape;1531;p84"/>
          <p:cNvSpPr txBox="1"/>
          <p:nvPr/>
        </p:nvSpPr>
        <p:spPr>
          <a:xfrm>
            <a:off x="7078784" y="3609138"/>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Text embeddings</a:t>
            </a:r>
            <a:endParaRPr sz="1200">
              <a:solidFill>
                <a:schemeClr val="dk1"/>
              </a:solidFill>
              <a:latin typeface="Poppins"/>
              <a:ea typeface="Poppins"/>
              <a:cs typeface="Poppins"/>
              <a:sym typeface="Poppins"/>
            </a:endParaRPr>
          </a:p>
        </p:txBody>
      </p:sp>
      <p:sp>
        <p:nvSpPr>
          <p:cNvPr id="1532" name="Google Shape;1532;p84"/>
          <p:cNvSpPr/>
          <p:nvPr/>
        </p:nvSpPr>
        <p:spPr>
          <a:xfrm rot="-5400000">
            <a:off x="5700251" y="2286350"/>
            <a:ext cx="107400" cy="2454300"/>
          </a:xfrm>
          <a:prstGeom prst="rightBrace">
            <a:avLst>
              <a:gd fmla="val 50000" name="adj1"/>
              <a:gd fmla="val 50000" name="adj2"/>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533" name="Google Shape;1533;p84"/>
          <p:cNvCxnSpPr>
            <a:stCxn id="1532" idx="1"/>
          </p:cNvCxnSpPr>
          <p:nvPr/>
        </p:nvCxnSpPr>
        <p:spPr>
          <a:xfrm flipH="1" rot="10800000">
            <a:off x="5753951" y="3252500"/>
            <a:ext cx="3900" cy="207300"/>
          </a:xfrm>
          <a:prstGeom prst="straightConnector1">
            <a:avLst/>
          </a:prstGeom>
          <a:noFill/>
          <a:ln cap="flat" cmpd="sng" w="9525">
            <a:solidFill>
              <a:schemeClr val="dk1"/>
            </a:solidFill>
            <a:prstDash val="dash"/>
            <a:round/>
            <a:headEnd len="med" w="med" type="none"/>
            <a:tailEnd len="med" w="med" type="triangle"/>
          </a:ln>
        </p:spPr>
      </p:cxnSp>
      <p:sp>
        <p:nvSpPr>
          <p:cNvPr id="1534" name="Google Shape;1534;p84"/>
          <p:cNvSpPr/>
          <p:nvPr/>
        </p:nvSpPr>
        <p:spPr>
          <a:xfrm>
            <a:off x="5371676"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0</a:t>
            </a:r>
            <a:endParaRPr sz="600"/>
          </a:p>
        </p:txBody>
      </p:sp>
      <p:sp>
        <p:nvSpPr>
          <p:cNvPr id="1535" name="Google Shape;1535;p84"/>
          <p:cNvSpPr/>
          <p:nvPr/>
        </p:nvSpPr>
        <p:spPr>
          <a:xfrm>
            <a:off x="5656189"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1000"/>
          </a:p>
        </p:txBody>
      </p:sp>
      <p:sp>
        <p:nvSpPr>
          <p:cNvPr id="1536" name="Google Shape;1536;p84"/>
          <p:cNvSpPr/>
          <p:nvPr/>
        </p:nvSpPr>
        <p:spPr>
          <a:xfrm>
            <a:off x="5940703"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537" name="Google Shape;1537;p84"/>
          <p:cNvSpPr/>
          <p:nvPr/>
        </p:nvSpPr>
        <p:spPr>
          <a:xfrm>
            <a:off x="6225217"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538" name="Google Shape;1538;p84"/>
          <p:cNvSpPr/>
          <p:nvPr/>
        </p:nvSpPr>
        <p:spPr>
          <a:xfrm>
            <a:off x="6509730"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539" name="Google Shape;1539;p84"/>
          <p:cNvSpPr/>
          <p:nvPr/>
        </p:nvSpPr>
        <p:spPr>
          <a:xfrm>
            <a:off x="6794244" y="3609125"/>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540" name="Google Shape;1540;p84"/>
          <p:cNvSpPr/>
          <p:nvPr/>
        </p:nvSpPr>
        <p:spPr>
          <a:xfrm>
            <a:off x="5379108" y="41195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0</a:t>
            </a:r>
            <a:endParaRPr sz="1000"/>
          </a:p>
        </p:txBody>
      </p:sp>
      <p:sp>
        <p:nvSpPr>
          <p:cNvPr id="1541" name="Google Shape;1541;p84"/>
          <p:cNvSpPr/>
          <p:nvPr/>
        </p:nvSpPr>
        <p:spPr>
          <a:xfrm>
            <a:off x="5663622" y="4119550"/>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1</a:t>
            </a:r>
            <a:endParaRPr sz="1000"/>
          </a:p>
        </p:txBody>
      </p:sp>
      <p:sp>
        <p:nvSpPr>
          <p:cNvPr id="1542" name="Google Shape;1542;p84"/>
          <p:cNvSpPr txBox="1"/>
          <p:nvPr/>
        </p:nvSpPr>
        <p:spPr>
          <a:xfrm>
            <a:off x="7078784" y="4119563"/>
            <a:ext cx="15756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Text tokens</a:t>
            </a:r>
            <a:endParaRPr sz="1200">
              <a:solidFill>
                <a:schemeClr val="dk1"/>
              </a:solidFill>
              <a:latin typeface="Poppins"/>
              <a:ea typeface="Poppins"/>
              <a:cs typeface="Poppins"/>
              <a:sym typeface="Poppins"/>
            </a:endParaRPr>
          </a:p>
        </p:txBody>
      </p:sp>
      <p:cxnSp>
        <p:nvCxnSpPr>
          <p:cNvPr id="1543" name="Google Shape;1543;p84"/>
          <p:cNvCxnSpPr/>
          <p:nvPr/>
        </p:nvCxnSpPr>
        <p:spPr>
          <a:xfrm rot="10800000">
            <a:off x="5455333" y="3898400"/>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544" name="Google Shape;1544;p84"/>
          <p:cNvCxnSpPr/>
          <p:nvPr/>
        </p:nvCxnSpPr>
        <p:spPr>
          <a:xfrm rot="10800000">
            <a:off x="5747291" y="3900250"/>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545" name="Google Shape;1545;p84"/>
          <p:cNvCxnSpPr/>
          <p:nvPr/>
        </p:nvCxnSpPr>
        <p:spPr>
          <a:xfrm rot="10800000">
            <a:off x="6031805" y="3900250"/>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546" name="Google Shape;1546;p84"/>
          <p:cNvCxnSpPr/>
          <p:nvPr/>
        </p:nvCxnSpPr>
        <p:spPr>
          <a:xfrm rot="10800000">
            <a:off x="6308874" y="3898400"/>
            <a:ext cx="4800" cy="219300"/>
          </a:xfrm>
          <a:prstGeom prst="straightConnector1">
            <a:avLst/>
          </a:prstGeom>
          <a:noFill/>
          <a:ln cap="flat" cmpd="sng" w="9525">
            <a:solidFill>
              <a:schemeClr val="dk1"/>
            </a:solidFill>
            <a:prstDash val="dash"/>
            <a:round/>
            <a:headEnd len="med" w="med" type="none"/>
            <a:tailEnd len="med" w="med" type="triangle"/>
          </a:ln>
        </p:spPr>
      </p:cxnSp>
      <p:cxnSp>
        <p:nvCxnSpPr>
          <p:cNvPr id="1547" name="Google Shape;1547;p84"/>
          <p:cNvCxnSpPr/>
          <p:nvPr/>
        </p:nvCxnSpPr>
        <p:spPr>
          <a:xfrm rot="10800000">
            <a:off x="6600775" y="3900250"/>
            <a:ext cx="2400" cy="219300"/>
          </a:xfrm>
          <a:prstGeom prst="straightConnector1">
            <a:avLst/>
          </a:prstGeom>
          <a:noFill/>
          <a:ln cap="flat" cmpd="sng" w="9525">
            <a:solidFill>
              <a:schemeClr val="dk1"/>
            </a:solidFill>
            <a:prstDash val="dash"/>
            <a:round/>
            <a:headEnd len="med" w="med" type="none"/>
            <a:tailEnd len="med" w="med" type="triangle"/>
          </a:ln>
        </p:spPr>
      </p:cxnSp>
      <p:cxnSp>
        <p:nvCxnSpPr>
          <p:cNvPr id="1548" name="Google Shape;1548;p84"/>
          <p:cNvCxnSpPr/>
          <p:nvPr/>
        </p:nvCxnSpPr>
        <p:spPr>
          <a:xfrm rot="10800000">
            <a:off x="6890276" y="3898400"/>
            <a:ext cx="2400" cy="219300"/>
          </a:xfrm>
          <a:prstGeom prst="straightConnector1">
            <a:avLst/>
          </a:prstGeom>
          <a:noFill/>
          <a:ln cap="flat" cmpd="sng" w="9525">
            <a:solidFill>
              <a:schemeClr val="dk1"/>
            </a:solidFill>
            <a:prstDash val="dash"/>
            <a:round/>
            <a:headEnd len="med" w="med" type="none"/>
            <a:tailEnd len="med" w="med" type="triangle"/>
          </a:ln>
        </p:spPr>
      </p:cxnSp>
      <p:sp>
        <p:nvSpPr>
          <p:cNvPr id="1549" name="Google Shape;1549;p84"/>
          <p:cNvSpPr/>
          <p:nvPr/>
        </p:nvSpPr>
        <p:spPr>
          <a:xfrm>
            <a:off x="5948136" y="412327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2</a:t>
            </a:r>
            <a:endParaRPr sz="1000"/>
          </a:p>
        </p:txBody>
      </p:sp>
      <p:sp>
        <p:nvSpPr>
          <p:cNvPr id="1550" name="Google Shape;1550;p84"/>
          <p:cNvSpPr/>
          <p:nvPr/>
        </p:nvSpPr>
        <p:spPr>
          <a:xfrm>
            <a:off x="6232649" y="412327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3</a:t>
            </a:r>
            <a:endParaRPr sz="1000"/>
          </a:p>
        </p:txBody>
      </p:sp>
      <p:sp>
        <p:nvSpPr>
          <p:cNvPr id="1551" name="Google Shape;1551;p84"/>
          <p:cNvSpPr/>
          <p:nvPr/>
        </p:nvSpPr>
        <p:spPr>
          <a:xfrm>
            <a:off x="6509718" y="412327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0000" wrap="square" tIns="91425">
            <a:noAutofit/>
          </a:bodyPr>
          <a:lstStyle/>
          <a:p>
            <a:pPr indent="0" lvl="0" marL="0" rtl="0" algn="just">
              <a:spcBef>
                <a:spcPts val="0"/>
              </a:spcBef>
              <a:spcAft>
                <a:spcPts val="0"/>
              </a:spcAft>
              <a:buNone/>
            </a:pPr>
            <a:r>
              <a:rPr lang="ru" sz="1000"/>
              <a:t>4</a:t>
            </a:r>
            <a:endParaRPr sz="1000"/>
          </a:p>
        </p:txBody>
      </p:sp>
      <p:sp>
        <p:nvSpPr>
          <p:cNvPr id="1552" name="Google Shape;1552;p84"/>
          <p:cNvSpPr/>
          <p:nvPr/>
        </p:nvSpPr>
        <p:spPr>
          <a:xfrm>
            <a:off x="6794232" y="4123275"/>
            <a:ext cx="171900" cy="287400"/>
          </a:xfrm>
          <a:prstGeom prst="roundRect">
            <a:avLst>
              <a:gd fmla="val 16667" name="adj"/>
            </a:avLst>
          </a:prstGeom>
          <a:solidFill>
            <a:srgbClr val="FFF2CC"/>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marR="0" rtl="0" algn="just">
              <a:lnSpc>
                <a:spcPct val="100000"/>
              </a:lnSpc>
              <a:spcBef>
                <a:spcPts val="0"/>
              </a:spcBef>
              <a:spcAft>
                <a:spcPts val="0"/>
              </a:spcAft>
              <a:buNone/>
            </a:pPr>
            <a:r>
              <a:rPr lang="ru" sz="1000"/>
              <a:t>5</a:t>
            </a:r>
            <a:endParaRPr sz="1000"/>
          </a:p>
        </p:txBody>
      </p:sp>
      <p:sp>
        <p:nvSpPr>
          <p:cNvPr id="1553" name="Google Shape;1553;p84"/>
          <p:cNvSpPr/>
          <p:nvPr/>
        </p:nvSpPr>
        <p:spPr>
          <a:xfrm>
            <a:off x="5656189" y="1883988"/>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600"/>
          </a:p>
        </p:txBody>
      </p:sp>
      <p:sp>
        <p:nvSpPr>
          <p:cNvPr id="1554" name="Google Shape;1554;p84"/>
          <p:cNvSpPr/>
          <p:nvPr/>
        </p:nvSpPr>
        <p:spPr>
          <a:xfrm>
            <a:off x="5940703" y="1883988"/>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555" name="Google Shape;1555;p84"/>
          <p:cNvSpPr/>
          <p:nvPr/>
        </p:nvSpPr>
        <p:spPr>
          <a:xfrm>
            <a:off x="6225217" y="1883988"/>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556" name="Google Shape;1556;p84"/>
          <p:cNvSpPr/>
          <p:nvPr/>
        </p:nvSpPr>
        <p:spPr>
          <a:xfrm>
            <a:off x="6509730" y="1883988"/>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557" name="Google Shape;1557;p84"/>
          <p:cNvSpPr/>
          <p:nvPr/>
        </p:nvSpPr>
        <p:spPr>
          <a:xfrm>
            <a:off x="6794244" y="1883988"/>
            <a:ext cx="171900" cy="287400"/>
          </a:xfrm>
          <a:prstGeom prst="roundRect">
            <a:avLst>
              <a:gd fmla="val 16667" name="adj"/>
            </a:avLst>
          </a:prstGeom>
          <a:solidFill>
            <a:schemeClr val="accent5"/>
          </a:solidFill>
          <a:ln cap="flat" cmpd="sng" w="19050">
            <a:solidFill>
              <a:srgbClr val="FF99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558" name="Google Shape;1558;p84"/>
          <p:cNvSpPr/>
          <p:nvPr/>
        </p:nvSpPr>
        <p:spPr>
          <a:xfrm>
            <a:off x="7078758" y="1883988"/>
            <a:ext cx="171900" cy="287400"/>
          </a:xfrm>
          <a:prstGeom prst="roundRect">
            <a:avLst>
              <a:gd fmla="val 16667" name="adj"/>
            </a:avLst>
          </a:prstGeom>
          <a:solidFill>
            <a:schemeClr val="accent5"/>
          </a:solidFill>
          <a:ln cap="flat" cmpd="sng" w="19050">
            <a:solidFill>
              <a:srgbClr val="FF99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6</a:t>
            </a:r>
            <a:endParaRPr sz="1000"/>
          </a:p>
        </p:txBody>
      </p:sp>
      <p:sp>
        <p:nvSpPr>
          <p:cNvPr id="1559" name="Google Shape;1559;p84"/>
          <p:cNvSpPr txBox="1"/>
          <p:nvPr/>
        </p:nvSpPr>
        <p:spPr>
          <a:xfrm>
            <a:off x="478300" y="1541050"/>
            <a:ext cx="5065200" cy="8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600">
                <a:solidFill>
                  <a:schemeClr val="dk1"/>
                </a:solidFill>
                <a:latin typeface="Poppins"/>
                <a:ea typeface="Poppins"/>
                <a:cs typeface="Poppins"/>
                <a:sym typeface="Poppins"/>
              </a:rPr>
              <a:t>Approach 3: </a:t>
            </a:r>
            <a:endParaRPr sz="1600">
              <a:solidFill>
                <a:schemeClr val="dk1"/>
              </a:solidFill>
              <a:latin typeface="Poppins"/>
              <a:ea typeface="Poppins"/>
              <a:cs typeface="Poppins"/>
              <a:sym typeface="Poppins"/>
            </a:endParaRPr>
          </a:p>
          <a:p>
            <a:pPr indent="0" lvl="0" marL="0" rtl="0" algn="l">
              <a:spcBef>
                <a:spcPts val="0"/>
              </a:spcBef>
              <a:spcAft>
                <a:spcPts val="0"/>
              </a:spcAft>
              <a:buNone/>
            </a:pPr>
            <a:r>
              <a:rPr lang="ru">
                <a:solidFill>
                  <a:schemeClr val="dk1"/>
                </a:solidFill>
                <a:latin typeface="Poppins"/>
                <a:ea typeface="Poppins"/>
                <a:cs typeface="Poppins"/>
                <a:sym typeface="Poppins"/>
              </a:rPr>
              <a:t>Continuous Audio Embeddings in Prompt</a:t>
            </a:r>
            <a:endParaRPr sz="1600">
              <a:solidFill>
                <a:schemeClr val="dk1"/>
              </a:solidFill>
              <a:latin typeface="Poppins"/>
              <a:ea typeface="Poppins"/>
              <a:cs typeface="Poppins"/>
              <a:sym typeface="Poppins"/>
            </a:endParaRPr>
          </a:p>
        </p:txBody>
      </p:sp>
      <p:sp>
        <p:nvSpPr>
          <p:cNvPr id="1560" name="Google Shape;1560;p84"/>
          <p:cNvSpPr/>
          <p:nvPr/>
        </p:nvSpPr>
        <p:spPr>
          <a:xfrm>
            <a:off x="5656189" y="1883988"/>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1</a:t>
            </a:r>
            <a:endParaRPr sz="600"/>
          </a:p>
        </p:txBody>
      </p:sp>
      <p:sp>
        <p:nvSpPr>
          <p:cNvPr id="1561" name="Google Shape;1561;p84"/>
          <p:cNvSpPr/>
          <p:nvPr/>
        </p:nvSpPr>
        <p:spPr>
          <a:xfrm>
            <a:off x="5940703" y="1883988"/>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2</a:t>
            </a:r>
            <a:endParaRPr sz="1000"/>
          </a:p>
        </p:txBody>
      </p:sp>
      <p:sp>
        <p:nvSpPr>
          <p:cNvPr id="1562" name="Google Shape;1562;p84"/>
          <p:cNvSpPr/>
          <p:nvPr/>
        </p:nvSpPr>
        <p:spPr>
          <a:xfrm>
            <a:off x="6225217" y="1883988"/>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3</a:t>
            </a:r>
            <a:endParaRPr sz="1000"/>
          </a:p>
        </p:txBody>
      </p:sp>
      <p:sp>
        <p:nvSpPr>
          <p:cNvPr id="1563" name="Google Shape;1563;p84"/>
          <p:cNvSpPr/>
          <p:nvPr/>
        </p:nvSpPr>
        <p:spPr>
          <a:xfrm>
            <a:off x="6509730" y="1883988"/>
            <a:ext cx="171900" cy="287400"/>
          </a:xfrm>
          <a:prstGeom prst="roundRect">
            <a:avLst>
              <a:gd fmla="val 16667" name="adj"/>
            </a:avLst>
          </a:prstGeom>
          <a:solidFill>
            <a:srgbClr val="EAD1DC"/>
          </a:solidFill>
          <a:ln cap="flat" cmpd="sng" w="9525">
            <a:solidFill>
              <a:srgbClr val="9900FF"/>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4</a:t>
            </a:r>
            <a:endParaRPr sz="1000"/>
          </a:p>
        </p:txBody>
      </p:sp>
      <p:sp>
        <p:nvSpPr>
          <p:cNvPr id="1564" name="Google Shape;1564;p84"/>
          <p:cNvSpPr/>
          <p:nvPr/>
        </p:nvSpPr>
        <p:spPr>
          <a:xfrm>
            <a:off x="6794244" y="1883988"/>
            <a:ext cx="171900" cy="287400"/>
          </a:xfrm>
          <a:prstGeom prst="roundRect">
            <a:avLst>
              <a:gd fmla="val 16667" name="adj"/>
            </a:avLst>
          </a:prstGeom>
          <a:solidFill>
            <a:srgbClr val="EAD1DC"/>
          </a:solidFill>
          <a:ln cap="flat" cmpd="sng" w="19050">
            <a:solidFill>
              <a:srgbClr val="FF00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5</a:t>
            </a:r>
            <a:endParaRPr sz="1000"/>
          </a:p>
        </p:txBody>
      </p:sp>
      <p:sp>
        <p:nvSpPr>
          <p:cNvPr id="1565" name="Google Shape;1565;p84"/>
          <p:cNvSpPr/>
          <p:nvPr/>
        </p:nvSpPr>
        <p:spPr>
          <a:xfrm>
            <a:off x="7078758" y="1883988"/>
            <a:ext cx="171900" cy="287400"/>
          </a:xfrm>
          <a:prstGeom prst="roundRect">
            <a:avLst>
              <a:gd fmla="val 16667" name="adj"/>
            </a:avLst>
          </a:prstGeom>
          <a:solidFill>
            <a:srgbClr val="EAD1DC"/>
          </a:solidFill>
          <a:ln cap="flat" cmpd="sng" w="19050">
            <a:solidFill>
              <a:srgbClr val="FF0000"/>
            </a:solidFill>
            <a:prstDash val="solid"/>
            <a:round/>
            <a:headEnd len="sm" w="sm" type="none"/>
            <a:tailEnd len="sm" w="sm" type="none"/>
          </a:ln>
        </p:spPr>
        <p:txBody>
          <a:bodyPr anchorCtr="0" anchor="ctr" bIns="91425" lIns="36000" spcFirstLastPara="1" rIns="91425" wrap="square" tIns="91425">
            <a:noAutofit/>
          </a:bodyPr>
          <a:lstStyle/>
          <a:p>
            <a:pPr indent="0" lvl="0" marL="0" rtl="0" algn="l">
              <a:spcBef>
                <a:spcPts val="0"/>
              </a:spcBef>
              <a:spcAft>
                <a:spcPts val="0"/>
              </a:spcAft>
              <a:buNone/>
            </a:pPr>
            <a:r>
              <a:rPr lang="ru" sz="1000"/>
              <a:t>6</a:t>
            </a:r>
            <a:endParaRPr sz="1000"/>
          </a:p>
        </p:txBody>
      </p:sp>
      <p:sp>
        <p:nvSpPr>
          <p:cNvPr id="1566" name="Google Shape;1566;p84"/>
          <p:cNvSpPr txBox="1"/>
          <p:nvPr/>
        </p:nvSpPr>
        <p:spPr>
          <a:xfrm>
            <a:off x="7312474" y="1884000"/>
            <a:ext cx="17475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Hidden Embeddings</a:t>
            </a:r>
            <a:endParaRPr sz="1200">
              <a:solidFill>
                <a:schemeClr val="dk1"/>
              </a:solidFill>
              <a:latin typeface="Poppins"/>
              <a:ea typeface="Poppins"/>
              <a:cs typeface="Poppins"/>
              <a:sym typeface="Poppins"/>
            </a:endParaRPr>
          </a:p>
        </p:txBody>
      </p:sp>
      <p:sp>
        <p:nvSpPr>
          <p:cNvPr id="1567" name="Google Shape;1567;p84"/>
          <p:cNvSpPr/>
          <p:nvPr/>
        </p:nvSpPr>
        <p:spPr>
          <a:xfrm>
            <a:off x="4518113" y="360915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ru" sz="1000"/>
              <a:t>a0</a:t>
            </a:r>
            <a:endParaRPr sz="600"/>
          </a:p>
        </p:txBody>
      </p:sp>
      <p:sp>
        <p:nvSpPr>
          <p:cNvPr id="1568" name="Google Shape;1568;p84"/>
          <p:cNvSpPr/>
          <p:nvPr/>
        </p:nvSpPr>
        <p:spPr>
          <a:xfrm>
            <a:off x="4802627" y="360915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ru" sz="1000"/>
              <a:t>a1</a:t>
            </a:r>
            <a:endParaRPr sz="1000"/>
          </a:p>
        </p:txBody>
      </p:sp>
      <p:sp>
        <p:nvSpPr>
          <p:cNvPr id="1569" name="Google Shape;1569;p84"/>
          <p:cNvSpPr/>
          <p:nvPr/>
        </p:nvSpPr>
        <p:spPr>
          <a:xfrm>
            <a:off x="5087141" y="3609150"/>
            <a:ext cx="171900" cy="287400"/>
          </a:xfrm>
          <a:prstGeom prst="roundRect">
            <a:avLst>
              <a:gd fmla="val 16667" name="adj"/>
            </a:avLst>
          </a:prstGeom>
          <a:solidFill>
            <a:schemeClr val="accent5"/>
          </a:solidFill>
          <a:ln cap="flat" cmpd="sng" w="9525">
            <a:solidFill>
              <a:srgbClr val="02B5C8"/>
            </a:solidFill>
            <a:prstDash val="solid"/>
            <a:round/>
            <a:headEnd len="sm" w="sm" type="none"/>
            <a:tailEnd len="sm" w="sm" type="none"/>
          </a:ln>
        </p:spPr>
        <p:txBody>
          <a:bodyPr anchorCtr="0" anchor="ctr" bIns="91425" lIns="0" spcFirstLastPara="1" rIns="0" wrap="square" tIns="91425">
            <a:noAutofit/>
          </a:bodyPr>
          <a:lstStyle/>
          <a:p>
            <a:pPr indent="0" lvl="0" marL="0" rtl="0" algn="l">
              <a:spcBef>
                <a:spcPts val="0"/>
              </a:spcBef>
              <a:spcAft>
                <a:spcPts val="0"/>
              </a:spcAft>
              <a:buNone/>
            </a:pPr>
            <a:r>
              <a:rPr lang="ru" sz="1000"/>
              <a:t>a2</a:t>
            </a:r>
            <a:endParaRPr sz="1000"/>
          </a:p>
        </p:txBody>
      </p:sp>
      <p:pic>
        <p:nvPicPr>
          <p:cNvPr id="1570" name="Google Shape;1570;p84"/>
          <p:cNvPicPr preferRelativeResize="0"/>
          <p:nvPr/>
        </p:nvPicPr>
        <p:blipFill>
          <a:blip r:embed="rId3">
            <a:alphaModFix/>
          </a:blip>
          <a:stretch>
            <a:fillRect/>
          </a:stretch>
        </p:blipFill>
        <p:spPr>
          <a:xfrm>
            <a:off x="1140850" y="4085175"/>
            <a:ext cx="356150" cy="356150"/>
          </a:xfrm>
          <a:prstGeom prst="rect">
            <a:avLst/>
          </a:prstGeom>
          <a:noFill/>
          <a:ln>
            <a:noFill/>
          </a:ln>
        </p:spPr>
      </p:pic>
      <p:sp>
        <p:nvSpPr>
          <p:cNvPr id="1571" name="Google Shape;1571;p84"/>
          <p:cNvSpPr txBox="1"/>
          <p:nvPr/>
        </p:nvSpPr>
        <p:spPr>
          <a:xfrm>
            <a:off x="478299" y="4119550"/>
            <a:ext cx="649500" cy="2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200">
                <a:solidFill>
                  <a:schemeClr val="dk1"/>
                </a:solidFill>
                <a:latin typeface="Poppins"/>
                <a:ea typeface="Poppins"/>
                <a:cs typeface="Poppins"/>
                <a:sym typeface="Poppins"/>
              </a:rPr>
              <a:t>Audio</a:t>
            </a:r>
            <a:endParaRPr sz="1200">
              <a:solidFill>
                <a:schemeClr val="dk1"/>
              </a:solidFill>
              <a:latin typeface="Poppins"/>
              <a:ea typeface="Poppins"/>
              <a:cs typeface="Poppins"/>
              <a:sym typeface="Poppins"/>
            </a:endParaRPr>
          </a:p>
        </p:txBody>
      </p:sp>
      <p:sp>
        <p:nvSpPr>
          <p:cNvPr id="1572" name="Google Shape;1572;p84"/>
          <p:cNvSpPr/>
          <p:nvPr/>
        </p:nvSpPr>
        <p:spPr>
          <a:xfrm>
            <a:off x="1780325" y="3921850"/>
            <a:ext cx="1087500" cy="682800"/>
          </a:xfrm>
          <a:prstGeom prst="roundRect">
            <a:avLst>
              <a:gd fmla="val 16667" name="adj"/>
            </a:avLst>
          </a:prstGeom>
          <a:solidFill>
            <a:srgbClr val="B3E0FF"/>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Audio Encoder</a:t>
            </a:r>
            <a:endParaRPr sz="1200">
              <a:latin typeface="Poppins"/>
              <a:ea typeface="Poppins"/>
              <a:cs typeface="Poppins"/>
              <a:sym typeface="Poppins"/>
            </a:endParaRPr>
          </a:p>
        </p:txBody>
      </p:sp>
      <p:cxnSp>
        <p:nvCxnSpPr>
          <p:cNvPr id="1573" name="Google Shape;1573;p84"/>
          <p:cNvCxnSpPr>
            <a:stCxn id="1570" idx="3"/>
            <a:endCxn id="1572" idx="1"/>
          </p:cNvCxnSpPr>
          <p:nvPr/>
        </p:nvCxnSpPr>
        <p:spPr>
          <a:xfrm>
            <a:off x="1497000" y="4263250"/>
            <a:ext cx="283200" cy="0"/>
          </a:xfrm>
          <a:prstGeom prst="straightConnector1">
            <a:avLst/>
          </a:prstGeom>
          <a:noFill/>
          <a:ln cap="flat" cmpd="sng" w="9525">
            <a:solidFill>
              <a:schemeClr val="dk1"/>
            </a:solidFill>
            <a:prstDash val="dash"/>
            <a:round/>
            <a:headEnd len="med" w="med" type="none"/>
            <a:tailEnd len="med" w="med" type="triangle"/>
          </a:ln>
        </p:spPr>
      </p:cxnSp>
      <p:cxnSp>
        <p:nvCxnSpPr>
          <p:cNvPr id="1574" name="Google Shape;1574;p84"/>
          <p:cNvCxnSpPr>
            <a:stCxn id="1572" idx="3"/>
            <a:endCxn id="1575" idx="1"/>
          </p:cNvCxnSpPr>
          <p:nvPr/>
        </p:nvCxnSpPr>
        <p:spPr>
          <a:xfrm>
            <a:off x="2867825" y="4263250"/>
            <a:ext cx="452700" cy="600"/>
          </a:xfrm>
          <a:prstGeom prst="curvedConnector3">
            <a:avLst>
              <a:gd fmla="val 49988" name="adj1"/>
            </a:avLst>
          </a:prstGeom>
          <a:noFill/>
          <a:ln cap="flat" cmpd="sng" w="9525">
            <a:solidFill>
              <a:schemeClr val="dk1"/>
            </a:solidFill>
            <a:prstDash val="dash"/>
            <a:round/>
            <a:headEnd len="med" w="med" type="none"/>
            <a:tailEnd len="med" w="med" type="triangle"/>
          </a:ln>
        </p:spPr>
      </p:cxnSp>
      <p:sp>
        <p:nvSpPr>
          <p:cNvPr id="1575" name="Google Shape;1575;p84"/>
          <p:cNvSpPr/>
          <p:nvPr/>
        </p:nvSpPr>
        <p:spPr>
          <a:xfrm>
            <a:off x="3320412" y="3921850"/>
            <a:ext cx="1087500" cy="682800"/>
          </a:xfrm>
          <a:prstGeom prst="roundRect">
            <a:avLst>
              <a:gd fmla="val 16667" name="adj"/>
            </a:avLst>
          </a:prstGeom>
          <a:solidFill>
            <a:srgbClr val="B3E0FF"/>
          </a:solidFill>
          <a:ln cap="flat" cmpd="sng" w="9525">
            <a:solidFill>
              <a:srgbClr val="1155CC"/>
            </a:solidFill>
            <a:prstDash val="solid"/>
            <a:round/>
            <a:headEnd len="sm" w="sm" type="none"/>
            <a:tailEnd len="sm" w="sm" type="none"/>
          </a:ln>
        </p:spPr>
        <p:txBody>
          <a:bodyPr anchorCtr="0" anchor="ctr" bIns="91425" lIns="36000" spcFirstLastPara="1" rIns="36000" wrap="square" tIns="91425">
            <a:noAutofit/>
          </a:bodyPr>
          <a:lstStyle/>
          <a:p>
            <a:pPr indent="0" lvl="0" marL="0" rtl="0" algn="ctr">
              <a:spcBef>
                <a:spcPts val="0"/>
              </a:spcBef>
              <a:spcAft>
                <a:spcPts val="0"/>
              </a:spcAft>
              <a:buNone/>
            </a:pPr>
            <a:r>
              <a:rPr lang="ru" sz="1200">
                <a:latin typeface="Poppins"/>
                <a:ea typeface="Poppins"/>
                <a:cs typeface="Poppins"/>
                <a:sym typeface="Poppins"/>
              </a:rPr>
              <a:t>Subsampler</a:t>
            </a:r>
            <a:endParaRPr sz="1200">
              <a:latin typeface="Poppins"/>
              <a:ea typeface="Poppins"/>
              <a:cs typeface="Poppins"/>
              <a:sym typeface="Poppins"/>
            </a:endParaRPr>
          </a:p>
          <a:p>
            <a:pPr indent="0" lvl="0" marL="0" rtl="0" algn="ctr">
              <a:spcBef>
                <a:spcPts val="0"/>
              </a:spcBef>
              <a:spcAft>
                <a:spcPts val="0"/>
              </a:spcAft>
              <a:buNone/>
            </a:pPr>
            <a:r>
              <a:rPr lang="ru" sz="1200">
                <a:latin typeface="Poppins"/>
                <a:ea typeface="Poppins"/>
                <a:cs typeface="Poppins"/>
                <a:sym typeface="Poppins"/>
              </a:rPr>
              <a:t>Projector</a:t>
            </a:r>
            <a:endParaRPr sz="1200">
              <a:latin typeface="Poppins"/>
              <a:ea typeface="Poppins"/>
              <a:cs typeface="Poppins"/>
              <a:sym typeface="Poppins"/>
            </a:endParaRPr>
          </a:p>
        </p:txBody>
      </p:sp>
      <p:cxnSp>
        <p:nvCxnSpPr>
          <p:cNvPr id="1576" name="Google Shape;1576;p84"/>
          <p:cNvCxnSpPr>
            <a:stCxn id="1575" idx="3"/>
            <a:endCxn id="1568" idx="2"/>
          </p:cNvCxnSpPr>
          <p:nvPr/>
        </p:nvCxnSpPr>
        <p:spPr>
          <a:xfrm flipH="1" rot="10800000">
            <a:off x="4407912" y="3896650"/>
            <a:ext cx="480600" cy="366600"/>
          </a:xfrm>
          <a:prstGeom prst="curvedConnector2">
            <a:avLst/>
          </a:prstGeom>
          <a:noFill/>
          <a:ln cap="flat" cmpd="sng" w="9525">
            <a:solidFill>
              <a:schemeClr val="dk1"/>
            </a:solidFill>
            <a:prstDash val="dash"/>
            <a:round/>
            <a:headEnd len="med" w="med" type="none"/>
            <a:tailEnd len="med" w="med" type="triangle"/>
          </a:ln>
        </p:spPr>
      </p:cxnSp>
      <p:sp>
        <p:nvSpPr>
          <p:cNvPr id="1577" name="Google Shape;1577;p84"/>
          <p:cNvSpPr txBox="1"/>
          <p:nvPr/>
        </p:nvSpPr>
        <p:spPr>
          <a:xfrm>
            <a:off x="513525" y="2228025"/>
            <a:ext cx="3404100" cy="1573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How to choose encoder?</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How to choose projector?</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How to choose subsampling rate?</a:t>
            </a:r>
            <a:endParaRPr>
              <a:solidFill>
                <a:schemeClr val="dk1"/>
              </a:solidFill>
              <a:latin typeface="Poppins"/>
              <a:ea typeface="Poppins"/>
              <a:cs typeface="Poppins"/>
              <a:sym typeface="Poppi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8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 Encoding Classification</a:t>
            </a:r>
            <a:endParaRPr>
              <a:latin typeface="Poppins"/>
              <a:ea typeface="Poppins"/>
              <a:cs typeface="Poppins"/>
              <a:sym typeface="Poppins"/>
            </a:endParaRPr>
          </a:p>
        </p:txBody>
      </p:sp>
      <p:sp>
        <p:nvSpPr>
          <p:cNvPr id="1583" name="Google Shape;1583;p85"/>
          <p:cNvSpPr/>
          <p:nvPr/>
        </p:nvSpPr>
        <p:spPr>
          <a:xfrm>
            <a:off x="390175" y="1537775"/>
            <a:ext cx="39756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4" name="Google Shape;1584;p85"/>
          <p:cNvSpPr txBox="1"/>
          <p:nvPr/>
        </p:nvSpPr>
        <p:spPr>
          <a:xfrm>
            <a:off x="600355" y="1755825"/>
            <a:ext cx="3605700" cy="29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latin typeface="Poppins"/>
                <a:ea typeface="Poppins"/>
                <a:cs typeface="Poppins"/>
                <a:sym typeface="Poppins"/>
              </a:rPr>
              <a:t>Semantic representations</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Obtained from encoders, trained on semantic task - ASR / LM-based SSL</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Good for semantic tasks</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Support more aggressive downsampling</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p:txBody>
      </p:sp>
      <p:sp>
        <p:nvSpPr>
          <p:cNvPr id="1585" name="Google Shape;1585;p85"/>
          <p:cNvSpPr/>
          <p:nvPr/>
        </p:nvSpPr>
        <p:spPr>
          <a:xfrm>
            <a:off x="4749450" y="1550025"/>
            <a:ext cx="39756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6" name="Google Shape;1586;p85"/>
          <p:cNvSpPr txBox="1"/>
          <p:nvPr/>
        </p:nvSpPr>
        <p:spPr>
          <a:xfrm>
            <a:off x="4995755" y="1755825"/>
            <a:ext cx="3605700" cy="299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latin typeface="Poppins"/>
                <a:ea typeface="Poppins"/>
                <a:cs typeface="Poppins"/>
                <a:sym typeface="Poppins"/>
              </a:rPr>
              <a:t>Acoustic representations</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Obtained from encoders, trained on recounstruction task - autoencoding</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Good for audio generation task</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Usually require complicated logic &amp; higher rate</a:t>
            </a:r>
            <a:endParaRPr>
              <a:solidFill>
                <a:schemeClr val="dk1"/>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3"/>
          <p:cNvSpPr/>
          <p:nvPr/>
        </p:nvSpPr>
        <p:spPr>
          <a:xfrm>
            <a:off x="159300" y="1668975"/>
            <a:ext cx="8026200" cy="21924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 name="Google Shape;163;p23"/>
          <p:cNvSpPr txBox="1"/>
          <p:nvPr/>
        </p:nvSpPr>
        <p:spPr>
          <a:xfrm>
            <a:off x="2962872" y="2142327"/>
            <a:ext cx="257400" cy="145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946"/>
          </a:p>
        </p:txBody>
      </p:sp>
      <p:sp>
        <p:nvSpPr>
          <p:cNvPr id="164" name="Google Shape;164;p23"/>
          <p:cNvSpPr/>
          <p:nvPr/>
        </p:nvSpPr>
        <p:spPr>
          <a:xfrm>
            <a:off x="561250" y="1775175"/>
            <a:ext cx="1752300" cy="1980000"/>
          </a:xfrm>
          <a:prstGeom prst="roundRect">
            <a:avLst>
              <a:gd fmla="val 16667" name="adj"/>
            </a:avLst>
          </a:prstGeom>
          <a:solidFill>
            <a:srgbClr val="02B5C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ru" sz="1600">
                <a:latin typeface="Poppins"/>
                <a:ea typeface="Poppins"/>
                <a:cs typeface="Poppins"/>
                <a:sym typeface="Poppins"/>
              </a:rPr>
              <a:t>Large Scale Dataset</a:t>
            </a:r>
            <a:endParaRPr b="1" sz="1600">
              <a:latin typeface="Poppins"/>
              <a:ea typeface="Poppins"/>
              <a:cs typeface="Poppins"/>
              <a:sym typeface="Poppins"/>
            </a:endParaRPr>
          </a:p>
        </p:txBody>
      </p:sp>
      <p:cxnSp>
        <p:nvCxnSpPr>
          <p:cNvPr id="165" name="Google Shape;165;p23"/>
          <p:cNvCxnSpPr>
            <a:stCxn id="164" idx="3"/>
            <a:endCxn id="166" idx="1"/>
          </p:cNvCxnSpPr>
          <p:nvPr/>
        </p:nvCxnSpPr>
        <p:spPr>
          <a:xfrm>
            <a:off x="2313550" y="2765175"/>
            <a:ext cx="649200" cy="0"/>
          </a:xfrm>
          <a:prstGeom prst="straightConnector1">
            <a:avLst/>
          </a:prstGeom>
          <a:noFill/>
          <a:ln cap="flat" cmpd="sng" w="9525">
            <a:solidFill>
              <a:schemeClr val="dk2"/>
            </a:solidFill>
            <a:prstDash val="solid"/>
            <a:round/>
            <a:headEnd len="med" w="med" type="none"/>
            <a:tailEnd len="med" w="med" type="triangle"/>
          </a:ln>
        </p:spPr>
      </p:cxnSp>
      <p:sp>
        <p:nvSpPr>
          <p:cNvPr id="167" name="Google Shape;167;p23"/>
          <p:cNvSpPr/>
          <p:nvPr/>
        </p:nvSpPr>
        <p:spPr>
          <a:xfrm>
            <a:off x="5970025" y="2307400"/>
            <a:ext cx="759600" cy="411900"/>
          </a:xfrm>
          <a:prstGeom prst="roundRect">
            <a:avLst>
              <a:gd fmla="val 16667"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ru" sz="1200">
                <a:latin typeface="Poppins"/>
                <a:ea typeface="Poppins"/>
                <a:cs typeface="Poppins"/>
                <a:sym typeface="Poppins"/>
              </a:rPr>
              <a:t>Task 1</a:t>
            </a:r>
            <a:endParaRPr sz="1200">
              <a:latin typeface="Poppins"/>
              <a:ea typeface="Poppins"/>
              <a:cs typeface="Poppins"/>
              <a:sym typeface="Poppins"/>
            </a:endParaRPr>
          </a:p>
        </p:txBody>
      </p:sp>
      <p:sp>
        <p:nvSpPr>
          <p:cNvPr id="166" name="Google Shape;166;p23"/>
          <p:cNvSpPr/>
          <p:nvPr/>
        </p:nvSpPr>
        <p:spPr>
          <a:xfrm>
            <a:off x="2962875" y="2268525"/>
            <a:ext cx="1915200" cy="993300"/>
          </a:xfrm>
          <a:prstGeom prst="roundRect">
            <a:avLst>
              <a:gd fmla="val 16667" name="adj"/>
            </a:avLst>
          </a:prstGeom>
          <a:solidFill>
            <a:srgbClr val="02B5C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ru" sz="1600">
                <a:latin typeface="Poppins"/>
                <a:ea typeface="Poppins"/>
                <a:cs typeface="Poppins"/>
                <a:sym typeface="Poppins"/>
              </a:rPr>
              <a:t>Foundation Model</a:t>
            </a:r>
            <a:endParaRPr b="1" sz="1600">
              <a:latin typeface="Poppins"/>
              <a:ea typeface="Poppins"/>
              <a:cs typeface="Poppins"/>
              <a:sym typeface="Poppins"/>
            </a:endParaRPr>
          </a:p>
        </p:txBody>
      </p:sp>
      <p:sp>
        <p:nvSpPr>
          <p:cNvPr id="168" name="Google Shape;168;p23"/>
          <p:cNvSpPr/>
          <p:nvPr/>
        </p:nvSpPr>
        <p:spPr>
          <a:xfrm>
            <a:off x="6817775" y="2307400"/>
            <a:ext cx="759600" cy="4119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ru" sz="1200">
                <a:latin typeface="Poppins"/>
                <a:ea typeface="Poppins"/>
                <a:cs typeface="Poppins"/>
                <a:sym typeface="Poppins"/>
              </a:rPr>
              <a:t>Task</a:t>
            </a:r>
            <a:r>
              <a:rPr lang="ru" sz="1200">
                <a:latin typeface="Poppins"/>
                <a:ea typeface="Poppins"/>
                <a:cs typeface="Poppins"/>
                <a:sym typeface="Poppins"/>
              </a:rPr>
              <a:t> 2</a:t>
            </a:r>
            <a:endParaRPr sz="1200">
              <a:latin typeface="Poppins"/>
              <a:ea typeface="Poppins"/>
              <a:cs typeface="Poppins"/>
              <a:sym typeface="Poppins"/>
            </a:endParaRPr>
          </a:p>
        </p:txBody>
      </p:sp>
      <p:sp>
        <p:nvSpPr>
          <p:cNvPr id="169" name="Google Shape;169;p23"/>
          <p:cNvSpPr/>
          <p:nvPr/>
        </p:nvSpPr>
        <p:spPr>
          <a:xfrm>
            <a:off x="5970025" y="2811050"/>
            <a:ext cx="759600" cy="4119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ru" sz="1200">
                <a:latin typeface="Poppins"/>
                <a:ea typeface="Poppins"/>
                <a:cs typeface="Poppins"/>
                <a:sym typeface="Poppins"/>
              </a:rPr>
              <a:t>Task 3</a:t>
            </a:r>
            <a:endParaRPr sz="1200">
              <a:latin typeface="Poppins"/>
              <a:ea typeface="Poppins"/>
              <a:cs typeface="Poppins"/>
              <a:sym typeface="Poppins"/>
            </a:endParaRPr>
          </a:p>
        </p:txBody>
      </p:sp>
      <p:sp>
        <p:nvSpPr>
          <p:cNvPr id="170" name="Google Shape;170;p23"/>
          <p:cNvSpPr/>
          <p:nvPr/>
        </p:nvSpPr>
        <p:spPr>
          <a:xfrm>
            <a:off x="6817775" y="2811050"/>
            <a:ext cx="759600" cy="4119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ru" sz="1200">
                <a:latin typeface="Poppins"/>
                <a:ea typeface="Poppins"/>
                <a:cs typeface="Poppins"/>
                <a:sym typeface="Poppins"/>
              </a:rPr>
              <a:t>Task</a:t>
            </a:r>
            <a:r>
              <a:rPr lang="ru" sz="1200">
                <a:latin typeface="Poppins"/>
                <a:ea typeface="Poppins"/>
                <a:cs typeface="Poppins"/>
                <a:sym typeface="Poppins"/>
              </a:rPr>
              <a:t> 4</a:t>
            </a:r>
            <a:endParaRPr sz="1200">
              <a:latin typeface="Poppins"/>
              <a:ea typeface="Poppins"/>
              <a:cs typeface="Poppins"/>
              <a:sym typeface="Poppins"/>
            </a:endParaRPr>
          </a:p>
        </p:txBody>
      </p:sp>
      <p:cxnSp>
        <p:nvCxnSpPr>
          <p:cNvPr id="171" name="Google Shape;171;p23"/>
          <p:cNvCxnSpPr/>
          <p:nvPr/>
        </p:nvCxnSpPr>
        <p:spPr>
          <a:xfrm flipH="1" rot="10800000">
            <a:off x="5006975" y="2762175"/>
            <a:ext cx="717900" cy="6000"/>
          </a:xfrm>
          <a:prstGeom prst="straightConnector1">
            <a:avLst/>
          </a:prstGeom>
          <a:noFill/>
          <a:ln cap="flat" cmpd="sng" w="9525">
            <a:solidFill>
              <a:schemeClr val="dk2"/>
            </a:solidFill>
            <a:prstDash val="solid"/>
            <a:round/>
            <a:headEnd len="med" w="med" type="none"/>
            <a:tailEnd len="med" w="med" type="triangle"/>
          </a:ln>
        </p:spPr>
      </p:cxnSp>
      <p:sp>
        <p:nvSpPr>
          <p:cNvPr id="172" name="Google Shape;172;p23"/>
          <p:cNvSpPr txBox="1"/>
          <p:nvPr/>
        </p:nvSpPr>
        <p:spPr>
          <a:xfrm>
            <a:off x="311700" y="116957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ru" sz="2000">
                <a:latin typeface="Poppins"/>
                <a:ea typeface="Poppins"/>
                <a:cs typeface="Poppins"/>
                <a:sym typeface="Poppins"/>
              </a:rPr>
              <a:t>LLM-based Approach: One for All</a:t>
            </a:r>
            <a:endParaRPr sz="2000">
              <a:solidFill>
                <a:srgbClr val="000000"/>
              </a:solidFill>
              <a:latin typeface="Poppins"/>
              <a:ea typeface="Poppins"/>
              <a:cs typeface="Poppins"/>
              <a:sym typeface="Poppins"/>
            </a:endParaRPr>
          </a:p>
        </p:txBody>
      </p:sp>
      <p:sp>
        <p:nvSpPr>
          <p:cNvPr id="173" name="Google Shape;173;p23"/>
          <p:cNvSpPr txBox="1"/>
          <p:nvPr/>
        </p:nvSpPr>
        <p:spPr>
          <a:xfrm>
            <a:off x="311700" y="2832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u" sz="2800">
                <a:latin typeface="Poppins"/>
                <a:ea typeface="Poppins"/>
                <a:cs typeface="Poppins"/>
                <a:sym typeface="Poppins"/>
              </a:rPr>
              <a:t>Why LLM</a:t>
            </a:r>
            <a:endParaRPr sz="2800">
              <a:solidFill>
                <a:srgbClr val="000000"/>
              </a:solidFill>
              <a:latin typeface="Poppins"/>
              <a:ea typeface="Poppins"/>
              <a:cs typeface="Poppins"/>
              <a:sym typeface="Poppi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Main Architecture</a:t>
            </a:r>
            <a:endParaRPr>
              <a:latin typeface="Poppins"/>
              <a:ea typeface="Poppins"/>
              <a:cs typeface="Poppins"/>
              <a:sym typeface="Poppins"/>
            </a:endParaRPr>
          </a:p>
        </p:txBody>
      </p:sp>
      <p:sp>
        <p:nvSpPr>
          <p:cNvPr id="1592" name="Google Shape;1592;p86"/>
          <p:cNvSpPr/>
          <p:nvPr/>
        </p:nvSpPr>
        <p:spPr>
          <a:xfrm>
            <a:off x="215900" y="1070725"/>
            <a:ext cx="8770200" cy="34068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93" name="Google Shape;1593;p86"/>
          <p:cNvSpPr txBox="1"/>
          <p:nvPr/>
        </p:nvSpPr>
        <p:spPr>
          <a:xfrm>
            <a:off x="311700" y="1212800"/>
            <a:ext cx="8257800" cy="299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ru" u="sng">
                <a:solidFill>
                  <a:schemeClr val="hlink"/>
                </a:solidFill>
                <a:latin typeface="Poppins"/>
                <a:ea typeface="Poppins"/>
                <a:cs typeface="Poppins"/>
                <a:sym typeface="Poppins"/>
                <a:hlinkClick r:id="rId3"/>
              </a:rPr>
              <a:t>WavLLM</a:t>
            </a:r>
            <a:r>
              <a:rPr lang="ru">
                <a:solidFill>
                  <a:schemeClr val="dk1"/>
                </a:solidFill>
                <a:latin typeface="Poppins"/>
                <a:ea typeface="Poppins"/>
                <a:cs typeface="Poppins"/>
                <a:sym typeface="Poppins"/>
              </a:rPr>
              <a:t>: Whisper (semantic) + WavLM (acoustic)</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sz="1800">
              <a:solidFill>
                <a:schemeClr val="dk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Main Architecture</a:t>
            </a:r>
            <a:endParaRPr>
              <a:latin typeface="Poppins"/>
              <a:ea typeface="Poppins"/>
              <a:cs typeface="Poppins"/>
              <a:sym typeface="Poppins"/>
            </a:endParaRPr>
          </a:p>
        </p:txBody>
      </p:sp>
      <p:sp>
        <p:nvSpPr>
          <p:cNvPr id="1599" name="Google Shape;1599;p87"/>
          <p:cNvSpPr/>
          <p:nvPr/>
        </p:nvSpPr>
        <p:spPr>
          <a:xfrm>
            <a:off x="215900" y="1070725"/>
            <a:ext cx="8770200" cy="3907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0" name="Google Shape;1600;p87"/>
          <p:cNvSpPr txBox="1"/>
          <p:nvPr/>
        </p:nvSpPr>
        <p:spPr>
          <a:xfrm>
            <a:off x="311700" y="1212800"/>
            <a:ext cx="8257800" cy="299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ru" u="sng">
                <a:solidFill>
                  <a:schemeClr val="hlink"/>
                </a:solidFill>
                <a:latin typeface="Poppins"/>
                <a:ea typeface="Poppins"/>
                <a:cs typeface="Poppins"/>
                <a:sym typeface="Poppins"/>
                <a:hlinkClick r:id="rId3"/>
              </a:rPr>
              <a:t>WavLLM</a:t>
            </a:r>
            <a:r>
              <a:rPr lang="ru">
                <a:solidFill>
                  <a:schemeClr val="dk1"/>
                </a:solidFill>
                <a:latin typeface="Poppins"/>
                <a:ea typeface="Poppins"/>
                <a:cs typeface="Poppins"/>
                <a:sym typeface="Poppins"/>
              </a:rPr>
              <a:t>: Whisper (semantic) + WavLM (acoustic)</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sz="1800">
              <a:solidFill>
                <a:schemeClr val="dk2"/>
              </a:solidFill>
            </a:endParaRPr>
          </a:p>
        </p:txBody>
      </p:sp>
      <p:pic>
        <p:nvPicPr>
          <p:cNvPr id="1601" name="Google Shape;1601;p87" title="Screenshot 2025-11-12 at 12.53.35.png"/>
          <p:cNvPicPr preferRelativeResize="0"/>
          <p:nvPr/>
        </p:nvPicPr>
        <p:blipFill>
          <a:blip r:embed="rId4">
            <a:alphaModFix/>
          </a:blip>
          <a:stretch>
            <a:fillRect/>
          </a:stretch>
        </p:blipFill>
        <p:spPr>
          <a:xfrm>
            <a:off x="795100" y="1500400"/>
            <a:ext cx="5519749" cy="24148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Main Architecture</a:t>
            </a:r>
            <a:endParaRPr>
              <a:latin typeface="Poppins"/>
              <a:ea typeface="Poppins"/>
              <a:cs typeface="Poppins"/>
              <a:sym typeface="Poppins"/>
            </a:endParaRPr>
          </a:p>
        </p:txBody>
      </p:sp>
      <p:sp>
        <p:nvSpPr>
          <p:cNvPr id="1607" name="Google Shape;1607;p88"/>
          <p:cNvSpPr/>
          <p:nvPr/>
        </p:nvSpPr>
        <p:spPr>
          <a:xfrm>
            <a:off x="215900" y="1070725"/>
            <a:ext cx="8770200" cy="3907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8" name="Google Shape;1608;p88"/>
          <p:cNvSpPr txBox="1"/>
          <p:nvPr/>
        </p:nvSpPr>
        <p:spPr>
          <a:xfrm>
            <a:off x="311700" y="1212800"/>
            <a:ext cx="8257800" cy="299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ru" u="sng">
                <a:solidFill>
                  <a:schemeClr val="hlink"/>
                </a:solidFill>
                <a:latin typeface="Poppins"/>
                <a:ea typeface="Poppins"/>
                <a:cs typeface="Poppins"/>
                <a:sym typeface="Poppins"/>
                <a:hlinkClick r:id="rId3"/>
              </a:rPr>
              <a:t>WavLLM</a:t>
            </a:r>
            <a:r>
              <a:rPr lang="ru">
                <a:solidFill>
                  <a:schemeClr val="dk1"/>
                </a:solidFill>
                <a:latin typeface="Poppins"/>
                <a:ea typeface="Poppins"/>
                <a:cs typeface="Poppins"/>
                <a:sym typeface="Poppins"/>
              </a:rPr>
              <a:t>: Whisper (semantic) + WavLM (acoustic)</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sz="1800">
              <a:solidFill>
                <a:schemeClr val="dk2"/>
              </a:solidFill>
            </a:endParaRPr>
          </a:p>
        </p:txBody>
      </p:sp>
      <p:pic>
        <p:nvPicPr>
          <p:cNvPr id="1609" name="Google Shape;1609;p88" title="Screenshot 2025-12-09 at 21.02.55.png"/>
          <p:cNvPicPr preferRelativeResize="0"/>
          <p:nvPr/>
        </p:nvPicPr>
        <p:blipFill>
          <a:blip r:embed="rId4">
            <a:alphaModFix/>
          </a:blip>
          <a:stretch>
            <a:fillRect/>
          </a:stretch>
        </p:blipFill>
        <p:spPr>
          <a:xfrm>
            <a:off x="813313" y="1698798"/>
            <a:ext cx="7517374" cy="14923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Main Architecture</a:t>
            </a:r>
            <a:endParaRPr>
              <a:latin typeface="Poppins"/>
              <a:ea typeface="Poppins"/>
              <a:cs typeface="Poppins"/>
              <a:sym typeface="Poppins"/>
            </a:endParaRPr>
          </a:p>
        </p:txBody>
      </p:sp>
      <p:sp>
        <p:nvSpPr>
          <p:cNvPr id="1615" name="Google Shape;1615;p89"/>
          <p:cNvSpPr/>
          <p:nvPr/>
        </p:nvSpPr>
        <p:spPr>
          <a:xfrm>
            <a:off x="215900" y="1070725"/>
            <a:ext cx="8770200" cy="39567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6" name="Google Shape;1616;p89"/>
          <p:cNvSpPr txBox="1"/>
          <p:nvPr/>
        </p:nvSpPr>
        <p:spPr>
          <a:xfrm>
            <a:off x="311700" y="1212800"/>
            <a:ext cx="8257800" cy="299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WavLLM: Whisper (semantic) + WavLM (acoustic)</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u="sng">
                <a:solidFill>
                  <a:schemeClr val="hlink"/>
                </a:solidFill>
                <a:latin typeface="Poppins"/>
                <a:ea typeface="Poppins"/>
                <a:cs typeface="Poppins"/>
                <a:sym typeface="Poppins"/>
                <a:hlinkClick r:id="rId3"/>
              </a:rPr>
              <a:t>SALMONN</a:t>
            </a:r>
            <a:r>
              <a:rPr lang="ru">
                <a:solidFill>
                  <a:schemeClr val="dk1"/>
                </a:solidFill>
                <a:latin typeface="Poppins"/>
                <a:ea typeface="Poppins"/>
                <a:cs typeface="Poppins"/>
                <a:sym typeface="Poppins"/>
              </a:rPr>
              <a:t>: Whisper (semantic) + BEATs (acoustic)</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sz="1800">
              <a:solidFill>
                <a:schemeClr val="dk2"/>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Main Architecture</a:t>
            </a:r>
            <a:endParaRPr>
              <a:latin typeface="Poppins"/>
              <a:ea typeface="Poppins"/>
              <a:cs typeface="Poppins"/>
              <a:sym typeface="Poppins"/>
            </a:endParaRPr>
          </a:p>
        </p:txBody>
      </p:sp>
      <p:sp>
        <p:nvSpPr>
          <p:cNvPr id="1622" name="Google Shape;1622;p90"/>
          <p:cNvSpPr/>
          <p:nvPr/>
        </p:nvSpPr>
        <p:spPr>
          <a:xfrm>
            <a:off x="215900" y="1070725"/>
            <a:ext cx="8770200" cy="39567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3" name="Google Shape;1623;p90"/>
          <p:cNvSpPr txBox="1"/>
          <p:nvPr/>
        </p:nvSpPr>
        <p:spPr>
          <a:xfrm>
            <a:off x="311700" y="1212800"/>
            <a:ext cx="8257800" cy="299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WavLLM: Whisper (semantic) + WavLM (acoustic)</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u="sng">
                <a:solidFill>
                  <a:schemeClr val="hlink"/>
                </a:solidFill>
                <a:latin typeface="Poppins"/>
                <a:ea typeface="Poppins"/>
                <a:cs typeface="Poppins"/>
                <a:sym typeface="Poppins"/>
                <a:hlinkClick r:id="rId3"/>
              </a:rPr>
              <a:t>SALMONN</a:t>
            </a:r>
            <a:r>
              <a:rPr lang="ru">
                <a:solidFill>
                  <a:schemeClr val="dk1"/>
                </a:solidFill>
                <a:latin typeface="Poppins"/>
                <a:ea typeface="Poppins"/>
                <a:cs typeface="Poppins"/>
                <a:sym typeface="Poppins"/>
              </a:rPr>
              <a:t>: Whisper (semantic) + BEATs (acoustic)</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sz="1800">
              <a:solidFill>
                <a:schemeClr val="dk2"/>
              </a:solidFill>
            </a:endParaRPr>
          </a:p>
        </p:txBody>
      </p:sp>
      <p:pic>
        <p:nvPicPr>
          <p:cNvPr id="1624" name="Google Shape;1624;p90" title="Screenshot 2025-11-12 at 13.06.39.png"/>
          <p:cNvPicPr preferRelativeResize="0"/>
          <p:nvPr/>
        </p:nvPicPr>
        <p:blipFill>
          <a:blip r:embed="rId4">
            <a:alphaModFix/>
          </a:blip>
          <a:stretch>
            <a:fillRect/>
          </a:stretch>
        </p:blipFill>
        <p:spPr>
          <a:xfrm>
            <a:off x="935949" y="1754900"/>
            <a:ext cx="4518298" cy="26100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Main Architecture</a:t>
            </a:r>
            <a:endParaRPr>
              <a:latin typeface="Poppins"/>
              <a:ea typeface="Poppins"/>
              <a:cs typeface="Poppins"/>
              <a:sym typeface="Poppins"/>
            </a:endParaRPr>
          </a:p>
        </p:txBody>
      </p:sp>
      <p:sp>
        <p:nvSpPr>
          <p:cNvPr id="1630" name="Google Shape;1630;p91"/>
          <p:cNvSpPr/>
          <p:nvPr/>
        </p:nvSpPr>
        <p:spPr>
          <a:xfrm>
            <a:off x="215900" y="1070725"/>
            <a:ext cx="87702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1" name="Google Shape;1631;p91"/>
          <p:cNvSpPr txBox="1"/>
          <p:nvPr/>
        </p:nvSpPr>
        <p:spPr>
          <a:xfrm>
            <a:off x="377950" y="1076700"/>
            <a:ext cx="8257800" cy="299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WavLLM: Whisper (semantic) + WavLM (acoustic)</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SALMONN: Whisper (semantic) + BEATs (acoustic)</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u="sng">
                <a:solidFill>
                  <a:schemeClr val="hlink"/>
                </a:solidFill>
                <a:latin typeface="Poppins"/>
                <a:ea typeface="Poppins"/>
                <a:cs typeface="Poppins"/>
                <a:sym typeface="Poppins"/>
                <a:hlinkClick r:id="rId3"/>
              </a:rPr>
              <a:t>U-SAM</a:t>
            </a:r>
            <a:r>
              <a:rPr lang="ru">
                <a:solidFill>
                  <a:schemeClr val="dk1"/>
                </a:solidFill>
                <a:latin typeface="Poppins"/>
                <a:ea typeface="Poppins"/>
                <a:cs typeface="Poppins"/>
                <a:sym typeface="Poppins"/>
              </a:rPr>
              <a:t>: Whisper (semantic) + CED (acoustic) + MERT (music)</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sz="1800">
              <a:solidFill>
                <a:schemeClr val="dk2"/>
              </a:solidFill>
            </a:endParaRPr>
          </a:p>
        </p:txBody>
      </p:sp>
      <p:pic>
        <p:nvPicPr>
          <p:cNvPr id="1632" name="Google Shape;1632;p91" title="Screenshot 2025-11-12 at 13.11.32.png"/>
          <p:cNvPicPr preferRelativeResize="0"/>
          <p:nvPr/>
        </p:nvPicPr>
        <p:blipFill>
          <a:blip r:embed="rId4">
            <a:alphaModFix/>
          </a:blip>
          <a:stretch>
            <a:fillRect/>
          </a:stretch>
        </p:blipFill>
        <p:spPr>
          <a:xfrm>
            <a:off x="1515725" y="1834575"/>
            <a:ext cx="4932530" cy="2990101"/>
          </a:xfrm>
          <a:prstGeom prst="rect">
            <a:avLst/>
          </a:prstGeom>
          <a:noFill/>
          <a:ln>
            <a:noFill/>
          </a:ln>
        </p:spPr>
      </p:pic>
      <p:sp>
        <p:nvSpPr>
          <p:cNvPr id="1633" name="Google Shape;1633;p91"/>
          <p:cNvSpPr/>
          <p:nvPr/>
        </p:nvSpPr>
        <p:spPr>
          <a:xfrm>
            <a:off x="4795625" y="2112075"/>
            <a:ext cx="455700" cy="73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4" name="Google Shape;1634;p91"/>
          <p:cNvSpPr/>
          <p:nvPr/>
        </p:nvSpPr>
        <p:spPr>
          <a:xfrm>
            <a:off x="4633275" y="2181650"/>
            <a:ext cx="816600" cy="307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5" name="Google Shape;1635;p91"/>
          <p:cNvSpPr/>
          <p:nvPr/>
        </p:nvSpPr>
        <p:spPr>
          <a:xfrm>
            <a:off x="5080925" y="2042475"/>
            <a:ext cx="170400" cy="6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6" name="Google Shape;1636;p91"/>
          <p:cNvSpPr/>
          <p:nvPr/>
        </p:nvSpPr>
        <p:spPr>
          <a:xfrm>
            <a:off x="6394475" y="1834575"/>
            <a:ext cx="455700" cy="29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Main Architecture</a:t>
            </a:r>
            <a:endParaRPr>
              <a:latin typeface="Poppins"/>
              <a:ea typeface="Poppins"/>
              <a:cs typeface="Poppins"/>
              <a:sym typeface="Poppins"/>
            </a:endParaRPr>
          </a:p>
        </p:txBody>
      </p:sp>
      <p:sp>
        <p:nvSpPr>
          <p:cNvPr id="1642" name="Google Shape;1642;p92"/>
          <p:cNvSpPr/>
          <p:nvPr/>
        </p:nvSpPr>
        <p:spPr>
          <a:xfrm>
            <a:off x="186900" y="1076700"/>
            <a:ext cx="87702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3" name="Google Shape;1643;p92"/>
          <p:cNvSpPr txBox="1"/>
          <p:nvPr/>
        </p:nvSpPr>
        <p:spPr>
          <a:xfrm>
            <a:off x="377950" y="1076700"/>
            <a:ext cx="8257800" cy="299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WavLLM: Whisper (semantic) + WavLM (acoustic)</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SALMONN: Whisper (semantic) + BEATs (acoustic)</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u="sng">
                <a:solidFill>
                  <a:schemeClr val="hlink"/>
                </a:solidFill>
                <a:latin typeface="Poppins"/>
                <a:ea typeface="Poppins"/>
                <a:cs typeface="Poppins"/>
                <a:sym typeface="Poppins"/>
                <a:hlinkClick r:id="rId3"/>
              </a:rPr>
              <a:t>U-SAM</a:t>
            </a:r>
            <a:r>
              <a:rPr lang="ru">
                <a:solidFill>
                  <a:schemeClr val="dk1"/>
                </a:solidFill>
                <a:latin typeface="Poppins"/>
                <a:ea typeface="Poppins"/>
                <a:cs typeface="Poppins"/>
                <a:sym typeface="Poppins"/>
              </a:rPr>
              <a:t>: Whisper (semantic) + CED (acoustic) + MERT (music)</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sz="1800">
              <a:solidFill>
                <a:schemeClr val="dk2"/>
              </a:solidFill>
            </a:endParaRPr>
          </a:p>
        </p:txBody>
      </p:sp>
      <p:sp>
        <p:nvSpPr>
          <p:cNvPr id="1644" name="Google Shape;1644;p92"/>
          <p:cNvSpPr/>
          <p:nvPr/>
        </p:nvSpPr>
        <p:spPr>
          <a:xfrm>
            <a:off x="4795625" y="2112075"/>
            <a:ext cx="455700" cy="73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5" name="Google Shape;1645;p92"/>
          <p:cNvSpPr/>
          <p:nvPr/>
        </p:nvSpPr>
        <p:spPr>
          <a:xfrm>
            <a:off x="4633275" y="2181650"/>
            <a:ext cx="816600" cy="307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6" name="Google Shape;1646;p92"/>
          <p:cNvSpPr/>
          <p:nvPr/>
        </p:nvSpPr>
        <p:spPr>
          <a:xfrm>
            <a:off x="5080925" y="2042475"/>
            <a:ext cx="170400" cy="6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47" name="Google Shape;1647;p92"/>
          <p:cNvSpPr/>
          <p:nvPr/>
        </p:nvSpPr>
        <p:spPr>
          <a:xfrm>
            <a:off x="6394475" y="1834575"/>
            <a:ext cx="455700" cy="29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48" name="Google Shape;1648;p92" title="Screenshot 2025-11-12 at 13.26.41.png"/>
          <p:cNvPicPr preferRelativeResize="0"/>
          <p:nvPr/>
        </p:nvPicPr>
        <p:blipFill>
          <a:blip r:embed="rId4">
            <a:alphaModFix/>
          </a:blip>
          <a:stretch>
            <a:fillRect/>
          </a:stretch>
        </p:blipFill>
        <p:spPr>
          <a:xfrm>
            <a:off x="2163537" y="1834575"/>
            <a:ext cx="4686626" cy="310402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Main Architecture</a:t>
            </a:r>
            <a:endParaRPr>
              <a:latin typeface="Poppins"/>
              <a:ea typeface="Poppins"/>
              <a:cs typeface="Poppins"/>
              <a:sym typeface="Poppins"/>
            </a:endParaRPr>
          </a:p>
        </p:txBody>
      </p:sp>
      <p:sp>
        <p:nvSpPr>
          <p:cNvPr id="1654" name="Google Shape;1654;p93"/>
          <p:cNvSpPr/>
          <p:nvPr/>
        </p:nvSpPr>
        <p:spPr>
          <a:xfrm>
            <a:off x="215900" y="1070725"/>
            <a:ext cx="87702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5" name="Google Shape;1655;p93"/>
          <p:cNvSpPr txBox="1"/>
          <p:nvPr/>
        </p:nvSpPr>
        <p:spPr>
          <a:xfrm>
            <a:off x="377950" y="1076700"/>
            <a:ext cx="8257800" cy="299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WavLLM: Whisper (semantic) + WavLM (acoustic)</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SALMONN: Whisper (semantic) + BEATs (acoustic)</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u="sng">
                <a:solidFill>
                  <a:schemeClr val="hlink"/>
                </a:solidFill>
                <a:latin typeface="Poppins"/>
                <a:ea typeface="Poppins"/>
                <a:cs typeface="Poppins"/>
                <a:sym typeface="Poppins"/>
                <a:hlinkClick r:id="rId3"/>
              </a:rPr>
              <a:t>U-SAM</a:t>
            </a:r>
            <a:r>
              <a:rPr lang="ru">
                <a:solidFill>
                  <a:schemeClr val="dk1"/>
                </a:solidFill>
                <a:latin typeface="Poppins"/>
                <a:ea typeface="Poppins"/>
                <a:cs typeface="Poppins"/>
                <a:sym typeface="Poppins"/>
              </a:rPr>
              <a:t>: Whisper (semantic) + CED (acoustic) + MERT (music)</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sz="1800">
              <a:solidFill>
                <a:schemeClr val="dk2"/>
              </a:solidFill>
            </a:endParaRPr>
          </a:p>
        </p:txBody>
      </p:sp>
      <p:sp>
        <p:nvSpPr>
          <p:cNvPr id="1656" name="Google Shape;1656;p93"/>
          <p:cNvSpPr/>
          <p:nvPr/>
        </p:nvSpPr>
        <p:spPr>
          <a:xfrm>
            <a:off x="4795625" y="2112075"/>
            <a:ext cx="455700" cy="73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7" name="Google Shape;1657;p93"/>
          <p:cNvSpPr/>
          <p:nvPr/>
        </p:nvSpPr>
        <p:spPr>
          <a:xfrm>
            <a:off x="4633275" y="2181650"/>
            <a:ext cx="816600" cy="307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8" name="Google Shape;1658;p93"/>
          <p:cNvSpPr/>
          <p:nvPr/>
        </p:nvSpPr>
        <p:spPr>
          <a:xfrm>
            <a:off x="5080925" y="2042475"/>
            <a:ext cx="170400" cy="6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59" name="Google Shape;1659;p93"/>
          <p:cNvSpPr/>
          <p:nvPr/>
        </p:nvSpPr>
        <p:spPr>
          <a:xfrm>
            <a:off x="6394475" y="1834575"/>
            <a:ext cx="455700" cy="296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0" name="Google Shape;1660;p93"/>
          <p:cNvSpPr/>
          <p:nvPr/>
        </p:nvSpPr>
        <p:spPr>
          <a:xfrm>
            <a:off x="1073900" y="3899900"/>
            <a:ext cx="7102800" cy="77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61" name="Google Shape;1661;p93" title="Screenshot 2025-11-12 at 14.01.55.png"/>
          <p:cNvPicPr preferRelativeResize="0"/>
          <p:nvPr/>
        </p:nvPicPr>
        <p:blipFill>
          <a:blip r:embed="rId4">
            <a:alphaModFix/>
          </a:blip>
          <a:stretch>
            <a:fillRect/>
          </a:stretch>
        </p:blipFill>
        <p:spPr>
          <a:xfrm>
            <a:off x="472750" y="1940862"/>
            <a:ext cx="8256491" cy="21999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Main Architecture</a:t>
            </a:r>
            <a:endParaRPr>
              <a:latin typeface="Poppins"/>
              <a:ea typeface="Poppins"/>
              <a:cs typeface="Poppins"/>
              <a:sym typeface="Poppins"/>
            </a:endParaRPr>
          </a:p>
        </p:txBody>
      </p:sp>
      <p:sp>
        <p:nvSpPr>
          <p:cNvPr id="1667" name="Google Shape;1667;p94"/>
          <p:cNvSpPr/>
          <p:nvPr/>
        </p:nvSpPr>
        <p:spPr>
          <a:xfrm>
            <a:off x="215900" y="1070725"/>
            <a:ext cx="87702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68" name="Google Shape;1668;p94"/>
          <p:cNvSpPr txBox="1"/>
          <p:nvPr/>
        </p:nvSpPr>
        <p:spPr>
          <a:xfrm>
            <a:off x="377950" y="1076700"/>
            <a:ext cx="8257800" cy="299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WavLLM: Whisper (semantic) + WavLM (acoustic)</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SALMONN: Whisper (semantic) + BEATs (acoustic)</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U-SAM: Whisper (semantic) + CED (acoustic) + MERT (music)</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u="sng">
                <a:solidFill>
                  <a:schemeClr val="hlink"/>
                </a:solidFill>
                <a:latin typeface="Poppins"/>
                <a:ea typeface="Poppins"/>
                <a:cs typeface="Poppins"/>
                <a:sym typeface="Poppins"/>
                <a:hlinkClick r:id="rId3"/>
              </a:rPr>
              <a:t>Audio-Flamingo v3</a:t>
            </a:r>
            <a:r>
              <a:rPr lang="ru">
                <a:solidFill>
                  <a:schemeClr val="dk1"/>
                </a:solidFill>
                <a:latin typeface="Poppins"/>
                <a:ea typeface="Poppins"/>
                <a:cs typeface="Poppins"/>
                <a:sym typeface="Poppins"/>
              </a:rPr>
              <a:t>: Comparison AF-Whisper vs. CLAP + Whisper</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sz="1800">
              <a:solidFill>
                <a:schemeClr val="dk2"/>
              </a:solidFill>
            </a:endParaRPr>
          </a:p>
        </p:txBody>
      </p:sp>
      <p:sp>
        <p:nvSpPr>
          <p:cNvPr id="1669" name="Google Shape;1669;p94"/>
          <p:cNvSpPr/>
          <p:nvPr/>
        </p:nvSpPr>
        <p:spPr>
          <a:xfrm>
            <a:off x="4795625" y="2112075"/>
            <a:ext cx="455700" cy="73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0" name="Google Shape;1670;p94"/>
          <p:cNvSpPr/>
          <p:nvPr/>
        </p:nvSpPr>
        <p:spPr>
          <a:xfrm>
            <a:off x="4633275" y="2181650"/>
            <a:ext cx="816600" cy="307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1" name="Google Shape;1671;p94"/>
          <p:cNvSpPr/>
          <p:nvPr/>
        </p:nvSpPr>
        <p:spPr>
          <a:xfrm>
            <a:off x="5080925" y="2042475"/>
            <a:ext cx="170400" cy="6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2" name="Google Shape;1672;p94"/>
          <p:cNvSpPr/>
          <p:nvPr/>
        </p:nvSpPr>
        <p:spPr>
          <a:xfrm>
            <a:off x="1073900" y="3899900"/>
            <a:ext cx="7102800" cy="77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Main Architecture</a:t>
            </a:r>
            <a:endParaRPr>
              <a:latin typeface="Poppins"/>
              <a:ea typeface="Poppins"/>
              <a:cs typeface="Poppins"/>
              <a:sym typeface="Poppins"/>
            </a:endParaRPr>
          </a:p>
        </p:txBody>
      </p:sp>
      <p:sp>
        <p:nvSpPr>
          <p:cNvPr id="1678" name="Google Shape;1678;p95"/>
          <p:cNvSpPr/>
          <p:nvPr/>
        </p:nvSpPr>
        <p:spPr>
          <a:xfrm>
            <a:off x="215900" y="1070725"/>
            <a:ext cx="87702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9" name="Google Shape;1679;p95"/>
          <p:cNvSpPr txBox="1"/>
          <p:nvPr/>
        </p:nvSpPr>
        <p:spPr>
          <a:xfrm>
            <a:off x="377950" y="1076700"/>
            <a:ext cx="8257800" cy="299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WavLLM: Whisper (semantic) + WavLM (acoustic)</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SALMONN: Whisper (semantic) + BEATs (acoustic)</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U-SAM: Whisper (semantic) + CED (acoustic) + MERT (music)</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u="sng">
                <a:solidFill>
                  <a:schemeClr val="hlink"/>
                </a:solidFill>
                <a:latin typeface="Poppins"/>
                <a:ea typeface="Poppins"/>
                <a:cs typeface="Poppins"/>
                <a:sym typeface="Poppins"/>
                <a:hlinkClick r:id="rId3"/>
              </a:rPr>
              <a:t>Audio-Flamingo v3</a:t>
            </a:r>
            <a:r>
              <a:rPr lang="ru">
                <a:solidFill>
                  <a:schemeClr val="dk1"/>
                </a:solidFill>
                <a:latin typeface="Poppins"/>
                <a:ea typeface="Poppins"/>
                <a:cs typeface="Poppins"/>
                <a:sym typeface="Poppins"/>
              </a:rPr>
              <a:t>: Comparison AF-Whisper vs. CLAP + Whisper</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sz="1800">
              <a:solidFill>
                <a:schemeClr val="dk2"/>
              </a:solidFill>
            </a:endParaRPr>
          </a:p>
        </p:txBody>
      </p:sp>
      <p:sp>
        <p:nvSpPr>
          <p:cNvPr id="1680" name="Google Shape;1680;p95"/>
          <p:cNvSpPr/>
          <p:nvPr/>
        </p:nvSpPr>
        <p:spPr>
          <a:xfrm>
            <a:off x="4795625" y="2112075"/>
            <a:ext cx="455700" cy="73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1" name="Google Shape;1681;p95"/>
          <p:cNvSpPr/>
          <p:nvPr/>
        </p:nvSpPr>
        <p:spPr>
          <a:xfrm>
            <a:off x="4633275" y="2181650"/>
            <a:ext cx="816600" cy="307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2" name="Google Shape;1682;p95"/>
          <p:cNvSpPr/>
          <p:nvPr/>
        </p:nvSpPr>
        <p:spPr>
          <a:xfrm>
            <a:off x="5080925" y="2042475"/>
            <a:ext cx="170400" cy="6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3" name="Google Shape;1683;p95"/>
          <p:cNvSpPr/>
          <p:nvPr/>
        </p:nvSpPr>
        <p:spPr>
          <a:xfrm>
            <a:off x="1073900" y="3899900"/>
            <a:ext cx="7102800" cy="77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84" name="Google Shape;1684;p95" title="Screenshot 2025-11-12 at 14.26.15.png"/>
          <p:cNvPicPr preferRelativeResize="0"/>
          <p:nvPr/>
        </p:nvPicPr>
        <p:blipFill>
          <a:blip r:embed="rId4">
            <a:alphaModFix/>
          </a:blip>
          <a:stretch>
            <a:fillRect/>
          </a:stretch>
        </p:blipFill>
        <p:spPr>
          <a:xfrm>
            <a:off x="642950" y="2042475"/>
            <a:ext cx="5389449" cy="2731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nvSpPr>
        <p:spPr>
          <a:xfrm>
            <a:off x="311700" y="1169575"/>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rPr lang="ru" sz="2000">
                <a:latin typeface="Poppins"/>
                <a:ea typeface="Poppins"/>
                <a:cs typeface="Poppins"/>
                <a:sym typeface="Poppins"/>
              </a:rPr>
              <a:t>Audio</a:t>
            </a:r>
            <a:r>
              <a:rPr lang="ru" sz="2000">
                <a:latin typeface="Poppins"/>
                <a:ea typeface="Poppins"/>
                <a:cs typeface="Poppins"/>
                <a:sym typeface="Poppins"/>
              </a:rPr>
              <a:t>LLM-based Approach: One for All</a:t>
            </a:r>
            <a:endParaRPr sz="2000">
              <a:solidFill>
                <a:srgbClr val="000000"/>
              </a:solidFill>
              <a:latin typeface="Poppins"/>
              <a:ea typeface="Poppins"/>
              <a:cs typeface="Poppins"/>
              <a:sym typeface="Poppins"/>
            </a:endParaRPr>
          </a:p>
        </p:txBody>
      </p:sp>
      <p:sp>
        <p:nvSpPr>
          <p:cNvPr id="179" name="Google Shape;179;p24"/>
          <p:cNvSpPr txBox="1"/>
          <p:nvPr/>
        </p:nvSpPr>
        <p:spPr>
          <a:xfrm>
            <a:off x="311700" y="283250"/>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ru" sz="2800">
                <a:latin typeface="Poppins"/>
                <a:ea typeface="Poppins"/>
                <a:cs typeface="Poppins"/>
                <a:sym typeface="Poppins"/>
              </a:rPr>
              <a:t>Why AudioLLM</a:t>
            </a:r>
            <a:endParaRPr sz="2800">
              <a:solidFill>
                <a:srgbClr val="000000"/>
              </a:solidFill>
              <a:latin typeface="Poppins"/>
              <a:ea typeface="Poppins"/>
              <a:cs typeface="Poppins"/>
              <a:sym typeface="Poppins"/>
            </a:endParaRPr>
          </a:p>
        </p:txBody>
      </p:sp>
      <p:sp>
        <p:nvSpPr>
          <p:cNvPr id="180" name="Google Shape;180;p24"/>
          <p:cNvSpPr/>
          <p:nvPr/>
        </p:nvSpPr>
        <p:spPr>
          <a:xfrm>
            <a:off x="159300" y="1668975"/>
            <a:ext cx="8026200" cy="2192400"/>
          </a:xfrm>
          <a:prstGeom prst="roundRect">
            <a:avLst>
              <a:gd fmla="val 16667" name="adj"/>
            </a:avLst>
          </a:prstGeom>
          <a:solidFill>
            <a:srgbClr val="EFEFE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24"/>
          <p:cNvSpPr txBox="1"/>
          <p:nvPr/>
        </p:nvSpPr>
        <p:spPr>
          <a:xfrm>
            <a:off x="2962872" y="2142327"/>
            <a:ext cx="257400" cy="1455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sz="946"/>
          </a:p>
        </p:txBody>
      </p:sp>
      <p:sp>
        <p:nvSpPr>
          <p:cNvPr id="182" name="Google Shape;182;p24"/>
          <p:cNvSpPr/>
          <p:nvPr/>
        </p:nvSpPr>
        <p:spPr>
          <a:xfrm>
            <a:off x="561250" y="1775175"/>
            <a:ext cx="1752300" cy="1980000"/>
          </a:xfrm>
          <a:prstGeom prst="roundRect">
            <a:avLst>
              <a:gd fmla="val 16667" name="adj"/>
            </a:avLst>
          </a:prstGeom>
          <a:solidFill>
            <a:srgbClr val="02B5C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ru" sz="1600">
                <a:latin typeface="Poppins"/>
                <a:ea typeface="Poppins"/>
                <a:cs typeface="Poppins"/>
                <a:sym typeface="Poppins"/>
              </a:rPr>
              <a:t>Large Scale Audio Dataset</a:t>
            </a:r>
            <a:endParaRPr b="1" sz="1600">
              <a:latin typeface="Poppins"/>
              <a:ea typeface="Poppins"/>
              <a:cs typeface="Poppins"/>
              <a:sym typeface="Poppins"/>
            </a:endParaRPr>
          </a:p>
        </p:txBody>
      </p:sp>
      <p:cxnSp>
        <p:nvCxnSpPr>
          <p:cNvPr id="183" name="Google Shape;183;p24"/>
          <p:cNvCxnSpPr>
            <a:stCxn id="182" idx="3"/>
            <a:endCxn id="184" idx="1"/>
          </p:cNvCxnSpPr>
          <p:nvPr/>
        </p:nvCxnSpPr>
        <p:spPr>
          <a:xfrm>
            <a:off x="2313550" y="2765175"/>
            <a:ext cx="649200" cy="0"/>
          </a:xfrm>
          <a:prstGeom prst="straightConnector1">
            <a:avLst/>
          </a:prstGeom>
          <a:noFill/>
          <a:ln cap="flat" cmpd="sng" w="9525">
            <a:solidFill>
              <a:schemeClr val="dk2"/>
            </a:solidFill>
            <a:prstDash val="solid"/>
            <a:round/>
            <a:headEnd len="med" w="med" type="none"/>
            <a:tailEnd len="med" w="med" type="triangle"/>
          </a:ln>
        </p:spPr>
      </p:cxnSp>
      <p:sp>
        <p:nvSpPr>
          <p:cNvPr id="185" name="Google Shape;185;p24"/>
          <p:cNvSpPr/>
          <p:nvPr/>
        </p:nvSpPr>
        <p:spPr>
          <a:xfrm>
            <a:off x="5970025" y="2307400"/>
            <a:ext cx="759600" cy="411900"/>
          </a:xfrm>
          <a:prstGeom prst="roundRect">
            <a:avLst>
              <a:gd fmla="val 16667" name="adj"/>
            </a:avLst>
          </a:prstGeom>
          <a:solidFill>
            <a:srgbClr val="A4C2F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ru" sz="1200">
                <a:latin typeface="Poppins"/>
                <a:ea typeface="Poppins"/>
                <a:cs typeface="Poppins"/>
                <a:sym typeface="Poppins"/>
              </a:rPr>
              <a:t>Task 1</a:t>
            </a:r>
            <a:endParaRPr sz="1200">
              <a:latin typeface="Poppins"/>
              <a:ea typeface="Poppins"/>
              <a:cs typeface="Poppins"/>
              <a:sym typeface="Poppins"/>
            </a:endParaRPr>
          </a:p>
        </p:txBody>
      </p:sp>
      <p:sp>
        <p:nvSpPr>
          <p:cNvPr id="184" name="Google Shape;184;p24"/>
          <p:cNvSpPr/>
          <p:nvPr/>
        </p:nvSpPr>
        <p:spPr>
          <a:xfrm>
            <a:off x="2962875" y="2268525"/>
            <a:ext cx="1915200" cy="993300"/>
          </a:xfrm>
          <a:prstGeom prst="roundRect">
            <a:avLst>
              <a:gd fmla="val 16667" name="adj"/>
            </a:avLst>
          </a:prstGeom>
          <a:solidFill>
            <a:srgbClr val="02B5C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ru" sz="1600">
                <a:latin typeface="Poppins"/>
                <a:ea typeface="Poppins"/>
                <a:cs typeface="Poppins"/>
                <a:sym typeface="Poppins"/>
              </a:rPr>
              <a:t>Foundation Model</a:t>
            </a:r>
            <a:endParaRPr b="1" sz="1600">
              <a:latin typeface="Poppins"/>
              <a:ea typeface="Poppins"/>
              <a:cs typeface="Poppins"/>
              <a:sym typeface="Poppins"/>
            </a:endParaRPr>
          </a:p>
        </p:txBody>
      </p:sp>
      <p:sp>
        <p:nvSpPr>
          <p:cNvPr id="186" name="Google Shape;186;p24"/>
          <p:cNvSpPr/>
          <p:nvPr/>
        </p:nvSpPr>
        <p:spPr>
          <a:xfrm>
            <a:off x="6817775" y="2307400"/>
            <a:ext cx="759600" cy="4119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ru" sz="1200">
                <a:latin typeface="Poppins"/>
                <a:ea typeface="Poppins"/>
                <a:cs typeface="Poppins"/>
                <a:sym typeface="Poppins"/>
              </a:rPr>
              <a:t>Task 2</a:t>
            </a:r>
            <a:endParaRPr sz="1200">
              <a:latin typeface="Poppins"/>
              <a:ea typeface="Poppins"/>
              <a:cs typeface="Poppins"/>
              <a:sym typeface="Poppins"/>
            </a:endParaRPr>
          </a:p>
        </p:txBody>
      </p:sp>
      <p:sp>
        <p:nvSpPr>
          <p:cNvPr id="187" name="Google Shape;187;p24"/>
          <p:cNvSpPr/>
          <p:nvPr/>
        </p:nvSpPr>
        <p:spPr>
          <a:xfrm>
            <a:off x="5970025" y="2811050"/>
            <a:ext cx="759600" cy="4119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ru" sz="1200">
                <a:latin typeface="Poppins"/>
                <a:ea typeface="Poppins"/>
                <a:cs typeface="Poppins"/>
                <a:sym typeface="Poppins"/>
              </a:rPr>
              <a:t>Task 3</a:t>
            </a:r>
            <a:endParaRPr sz="1200">
              <a:latin typeface="Poppins"/>
              <a:ea typeface="Poppins"/>
              <a:cs typeface="Poppins"/>
              <a:sym typeface="Poppins"/>
            </a:endParaRPr>
          </a:p>
        </p:txBody>
      </p:sp>
      <p:sp>
        <p:nvSpPr>
          <p:cNvPr id="188" name="Google Shape;188;p24"/>
          <p:cNvSpPr/>
          <p:nvPr/>
        </p:nvSpPr>
        <p:spPr>
          <a:xfrm>
            <a:off x="6817775" y="2811050"/>
            <a:ext cx="759600" cy="4119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ru" sz="1200">
                <a:latin typeface="Poppins"/>
                <a:ea typeface="Poppins"/>
                <a:cs typeface="Poppins"/>
                <a:sym typeface="Poppins"/>
              </a:rPr>
              <a:t>Task 4</a:t>
            </a:r>
            <a:endParaRPr sz="1200">
              <a:latin typeface="Poppins"/>
              <a:ea typeface="Poppins"/>
              <a:cs typeface="Poppins"/>
              <a:sym typeface="Poppins"/>
            </a:endParaRPr>
          </a:p>
        </p:txBody>
      </p:sp>
      <p:cxnSp>
        <p:nvCxnSpPr>
          <p:cNvPr id="189" name="Google Shape;189;p24"/>
          <p:cNvCxnSpPr/>
          <p:nvPr/>
        </p:nvCxnSpPr>
        <p:spPr>
          <a:xfrm flipH="1" rot="10800000">
            <a:off x="5006975" y="2762175"/>
            <a:ext cx="717900" cy="6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9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Audio-Conditioned LLM: Main Architecture</a:t>
            </a:r>
            <a:endParaRPr>
              <a:latin typeface="Poppins"/>
              <a:ea typeface="Poppins"/>
              <a:cs typeface="Poppins"/>
              <a:sym typeface="Poppins"/>
            </a:endParaRPr>
          </a:p>
        </p:txBody>
      </p:sp>
      <p:sp>
        <p:nvSpPr>
          <p:cNvPr id="1690" name="Google Shape;1690;p96"/>
          <p:cNvSpPr/>
          <p:nvPr/>
        </p:nvSpPr>
        <p:spPr>
          <a:xfrm>
            <a:off x="215900" y="1070725"/>
            <a:ext cx="87702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1" name="Google Shape;1691;p96"/>
          <p:cNvSpPr txBox="1"/>
          <p:nvPr/>
        </p:nvSpPr>
        <p:spPr>
          <a:xfrm>
            <a:off x="377950" y="1076700"/>
            <a:ext cx="8257800" cy="2990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WavLLM: Whisper (semantic) + WavLM (acoustic)</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SALMONN: Whisper (semantic) + BEATs (acoustic)</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U-SAM: Whisper (semantic) + CED (acoustic) + MERT (music)</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Audio-Flamingo v3: Comparison AF-Whisper vs. CLAP + Whisper</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sz="1800">
              <a:solidFill>
                <a:schemeClr val="dk2"/>
              </a:solidFill>
            </a:endParaRPr>
          </a:p>
        </p:txBody>
      </p:sp>
      <p:sp>
        <p:nvSpPr>
          <p:cNvPr id="1692" name="Google Shape;1692;p96"/>
          <p:cNvSpPr/>
          <p:nvPr/>
        </p:nvSpPr>
        <p:spPr>
          <a:xfrm>
            <a:off x="4795625" y="2112075"/>
            <a:ext cx="455700" cy="73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3" name="Google Shape;1693;p96"/>
          <p:cNvSpPr/>
          <p:nvPr/>
        </p:nvSpPr>
        <p:spPr>
          <a:xfrm>
            <a:off x="4633275" y="2181650"/>
            <a:ext cx="816600" cy="307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4" name="Google Shape;1694;p96"/>
          <p:cNvSpPr/>
          <p:nvPr/>
        </p:nvSpPr>
        <p:spPr>
          <a:xfrm>
            <a:off x="5080925" y="2042475"/>
            <a:ext cx="170400" cy="6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5" name="Google Shape;1695;p96"/>
          <p:cNvSpPr/>
          <p:nvPr/>
        </p:nvSpPr>
        <p:spPr>
          <a:xfrm>
            <a:off x="1073900" y="3899900"/>
            <a:ext cx="7102800" cy="77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96" name="Google Shape;1696;p96" title="Screenshot 2025-11-12 at 14.34.09.png"/>
          <p:cNvPicPr preferRelativeResize="0"/>
          <p:nvPr/>
        </p:nvPicPr>
        <p:blipFill>
          <a:blip r:embed="rId3">
            <a:alphaModFix/>
          </a:blip>
          <a:stretch>
            <a:fillRect/>
          </a:stretch>
        </p:blipFill>
        <p:spPr>
          <a:xfrm>
            <a:off x="552338" y="2416151"/>
            <a:ext cx="8039327" cy="17391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p97"/>
          <p:cNvSpPr/>
          <p:nvPr/>
        </p:nvSpPr>
        <p:spPr>
          <a:xfrm>
            <a:off x="215900" y="1070725"/>
            <a:ext cx="87702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2" name="Google Shape;1702;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Offtop: Universal SSL-Encoder</a:t>
            </a:r>
            <a:endParaRPr>
              <a:latin typeface="Poppins"/>
              <a:ea typeface="Poppins"/>
              <a:cs typeface="Poppins"/>
              <a:sym typeface="Poppins"/>
            </a:endParaRPr>
          </a:p>
        </p:txBody>
      </p:sp>
      <p:pic>
        <p:nvPicPr>
          <p:cNvPr id="1703" name="Google Shape;1703;p97" title="Screenshot 2025-11-12 at 15.38.14.png"/>
          <p:cNvPicPr preferRelativeResize="0"/>
          <p:nvPr/>
        </p:nvPicPr>
        <p:blipFill>
          <a:blip r:embed="rId3">
            <a:alphaModFix/>
          </a:blip>
          <a:stretch>
            <a:fillRect/>
          </a:stretch>
        </p:blipFill>
        <p:spPr>
          <a:xfrm>
            <a:off x="806650" y="1130338"/>
            <a:ext cx="3972087" cy="3820975"/>
          </a:xfrm>
          <a:prstGeom prst="rect">
            <a:avLst/>
          </a:prstGeom>
          <a:noFill/>
          <a:ln>
            <a:noFill/>
          </a:ln>
        </p:spPr>
      </p:pic>
      <p:sp>
        <p:nvSpPr>
          <p:cNvPr id="1704" name="Google Shape;1704;p97"/>
          <p:cNvSpPr/>
          <p:nvPr/>
        </p:nvSpPr>
        <p:spPr>
          <a:xfrm>
            <a:off x="3602700" y="2613400"/>
            <a:ext cx="1086900" cy="518700"/>
          </a:xfrm>
          <a:prstGeom prst="roundRect">
            <a:avLst>
              <a:gd fmla="val 16667" name="adj"/>
            </a:avLst>
          </a:prstGeom>
          <a:solidFill>
            <a:srgbClr val="EA9999"/>
          </a:solidFill>
          <a:ln cap="flat" cmpd="sng" w="8725">
            <a:solidFill>
              <a:srgbClr val="595959"/>
            </a:solidFill>
            <a:prstDash val="solid"/>
            <a:round/>
            <a:headEnd len="sm" w="sm" type="none"/>
            <a:tailEnd len="sm" w="sm" type="none"/>
          </a:ln>
        </p:spPr>
        <p:txBody>
          <a:bodyPr anchorCtr="0" anchor="ctr" bIns="83650" lIns="83650" spcFirstLastPara="1" rIns="83650" wrap="square" tIns="83650">
            <a:noAutofit/>
          </a:bodyPr>
          <a:lstStyle/>
          <a:p>
            <a:pPr indent="0" lvl="0" marL="0" rtl="0" algn="ctr">
              <a:spcBef>
                <a:spcPts val="0"/>
              </a:spcBef>
              <a:spcAft>
                <a:spcPts val="0"/>
              </a:spcAft>
              <a:buNone/>
            </a:pPr>
            <a:r>
              <a:rPr lang="ru" sz="880"/>
              <a:t>K-means Clustering</a:t>
            </a:r>
            <a:endParaRPr sz="880"/>
          </a:p>
        </p:txBody>
      </p:sp>
      <p:sp>
        <p:nvSpPr>
          <p:cNvPr id="1705" name="Google Shape;1705;p97"/>
          <p:cNvSpPr/>
          <p:nvPr/>
        </p:nvSpPr>
        <p:spPr>
          <a:xfrm>
            <a:off x="4165275" y="4780875"/>
            <a:ext cx="658500" cy="3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6" name="Google Shape;1706;p97"/>
          <p:cNvSpPr/>
          <p:nvPr/>
        </p:nvSpPr>
        <p:spPr>
          <a:xfrm>
            <a:off x="3579750" y="1847425"/>
            <a:ext cx="1140900" cy="481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707" name="Google Shape;1707;p97"/>
          <p:cNvCxnSpPr>
            <a:stCxn id="1704" idx="0"/>
            <a:endCxn id="1706" idx="0"/>
          </p:cNvCxnSpPr>
          <p:nvPr/>
        </p:nvCxnSpPr>
        <p:spPr>
          <a:xfrm flipH="1" rot="10800000">
            <a:off x="4146150" y="1847500"/>
            <a:ext cx="4200" cy="765900"/>
          </a:xfrm>
          <a:prstGeom prst="straightConnector1">
            <a:avLst/>
          </a:prstGeom>
          <a:noFill/>
          <a:ln cap="flat" cmpd="sng" w="9525">
            <a:solidFill>
              <a:schemeClr val="dk1"/>
            </a:solidFill>
            <a:prstDash val="solid"/>
            <a:round/>
            <a:headEnd len="med" w="med" type="none"/>
            <a:tailEnd len="med" w="med" type="stealth"/>
          </a:ln>
        </p:spPr>
      </p:cxnSp>
      <p:sp>
        <p:nvSpPr>
          <p:cNvPr id="1708" name="Google Shape;1708;p97"/>
          <p:cNvSpPr txBox="1"/>
          <p:nvPr/>
        </p:nvSpPr>
        <p:spPr>
          <a:xfrm>
            <a:off x="7348100" y="4780875"/>
            <a:ext cx="16380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4"/>
              </a:rPr>
              <a:t>https://arxiv.org/pdf/2510.25955</a:t>
            </a:r>
            <a:endParaRPr sz="600">
              <a:solidFill>
                <a:schemeClr val="dk2"/>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98"/>
          <p:cNvSpPr/>
          <p:nvPr/>
        </p:nvSpPr>
        <p:spPr>
          <a:xfrm>
            <a:off x="215900" y="1070725"/>
            <a:ext cx="87702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4" name="Google Shape;1714;p9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Offtop: Universal SSL-Encoder</a:t>
            </a:r>
            <a:endParaRPr>
              <a:latin typeface="Poppins"/>
              <a:ea typeface="Poppins"/>
              <a:cs typeface="Poppins"/>
              <a:sym typeface="Poppins"/>
            </a:endParaRPr>
          </a:p>
        </p:txBody>
      </p:sp>
      <p:pic>
        <p:nvPicPr>
          <p:cNvPr id="1715" name="Google Shape;1715;p98" title="Screenshot 2025-11-12 at 15.38.14.png"/>
          <p:cNvPicPr preferRelativeResize="0"/>
          <p:nvPr/>
        </p:nvPicPr>
        <p:blipFill>
          <a:blip r:embed="rId3">
            <a:alphaModFix/>
          </a:blip>
          <a:stretch>
            <a:fillRect/>
          </a:stretch>
        </p:blipFill>
        <p:spPr>
          <a:xfrm>
            <a:off x="806650" y="1130338"/>
            <a:ext cx="3972087" cy="3820975"/>
          </a:xfrm>
          <a:prstGeom prst="rect">
            <a:avLst/>
          </a:prstGeom>
          <a:noFill/>
          <a:ln>
            <a:noFill/>
          </a:ln>
        </p:spPr>
      </p:pic>
      <p:sp>
        <p:nvSpPr>
          <p:cNvPr id="1716" name="Google Shape;1716;p98"/>
          <p:cNvSpPr/>
          <p:nvPr/>
        </p:nvSpPr>
        <p:spPr>
          <a:xfrm>
            <a:off x="4165275" y="4780875"/>
            <a:ext cx="658500" cy="3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7" name="Google Shape;1717;p98"/>
          <p:cNvSpPr txBox="1"/>
          <p:nvPr/>
        </p:nvSpPr>
        <p:spPr>
          <a:xfrm>
            <a:off x="7348100" y="4780875"/>
            <a:ext cx="16380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4"/>
              </a:rPr>
              <a:t>https://arxiv.org/pdf/2510.25955</a:t>
            </a:r>
            <a:endParaRPr sz="600">
              <a:solidFill>
                <a:schemeClr val="dk2"/>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99"/>
          <p:cNvSpPr/>
          <p:nvPr/>
        </p:nvSpPr>
        <p:spPr>
          <a:xfrm>
            <a:off x="215900" y="1070725"/>
            <a:ext cx="87702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3" name="Google Shape;1723;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Offtop: Universal SSL-Encoder</a:t>
            </a:r>
            <a:endParaRPr>
              <a:latin typeface="Poppins"/>
              <a:ea typeface="Poppins"/>
              <a:cs typeface="Poppins"/>
              <a:sym typeface="Poppins"/>
            </a:endParaRPr>
          </a:p>
        </p:txBody>
      </p:sp>
      <p:sp>
        <p:nvSpPr>
          <p:cNvPr id="1724" name="Google Shape;1724;p99"/>
          <p:cNvSpPr/>
          <p:nvPr/>
        </p:nvSpPr>
        <p:spPr>
          <a:xfrm>
            <a:off x="4165275" y="4780875"/>
            <a:ext cx="658500" cy="3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25" name="Google Shape;1725;p99" title="Screenshot 2025-11-12 at 15.43.56.png"/>
          <p:cNvPicPr preferRelativeResize="0"/>
          <p:nvPr/>
        </p:nvPicPr>
        <p:blipFill>
          <a:blip r:embed="rId3">
            <a:alphaModFix/>
          </a:blip>
          <a:stretch>
            <a:fillRect/>
          </a:stretch>
        </p:blipFill>
        <p:spPr>
          <a:xfrm>
            <a:off x="717225" y="1180447"/>
            <a:ext cx="5084350" cy="3720765"/>
          </a:xfrm>
          <a:prstGeom prst="rect">
            <a:avLst/>
          </a:prstGeom>
          <a:noFill/>
          <a:ln>
            <a:noFill/>
          </a:ln>
        </p:spPr>
      </p:pic>
      <p:sp>
        <p:nvSpPr>
          <p:cNvPr id="1726" name="Google Shape;1726;p99"/>
          <p:cNvSpPr txBox="1"/>
          <p:nvPr/>
        </p:nvSpPr>
        <p:spPr>
          <a:xfrm>
            <a:off x="7348100" y="4780875"/>
            <a:ext cx="16380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4"/>
              </a:rPr>
              <a:t>https://arxiv.org/pdf/2510.25955</a:t>
            </a:r>
            <a:endParaRPr sz="600">
              <a:solidFill>
                <a:schemeClr val="dk2"/>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100"/>
          <p:cNvSpPr/>
          <p:nvPr/>
        </p:nvSpPr>
        <p:spPr>
          <a:xfrm>
            <a:off x="215900" y="1070725"/>
            <a:ext cx="87702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2" name="Google Shape;1732;p10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Offtop: Universal SSL-Encoder</a:t>
            </a:r>
            <a:endParaRPr>
              <a:latin typeface="Poppins"/>
              <a:ea typeface="Poppins"/>
              <a:cs typeface="Poppins"/>
              <a:sym typeface="Poppins"/>
            </a:endParaRPr>
          </a:p>
        </p:txBody>
      </p:sp>
      <p:sp>
        <p:nvSpPr>
          <p:cNvPr id="1733" name="Google Shape;1733;p100"/>
          <p:cNvSpPr/>
          <p:nvPr/>
        </p:nvSpPr>
        <p:spPr>
          <a:xfrm>
            <a:off x="4165275" y="4780875"/>
            <a:ext cx="658500" cy="3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34" name="Google Shape;1734;p100" title="Screenshot 2025-11-12 at 15.44.41.png"/>
          <p:cNvPicPr preferRelativeResize="0"/>
          <p:nvPr/>
        </p:nvPicPr>
        <p:blipFill>
          <a:blip r:embed="rId3">
            <a:alphaModFix/>
          </a:blip>
          <a:stretch>
            <a:fillRect/>
          </a:stretch>
        </p:blipFill>
        <p:spPr>
          <a:xfrm>
            <a:off x="885050" y="1120937"/>
            <a:ext cx="7114249" cy="3839776"/>
          </a:xfrm>
          <a:prstGeom prst="rect">
            <a:avLst/>
          </a:prstGeom>
          <a:noFill/>
          <a:ln>
            <a:noFill/>
          </a:ln>
        </p:spPr>
      </p:pic>
      <p:sp>
        <p:nvSpPr>
          <p:cNvPr id="1735" name="Google Shape;1735;p100"/>
          <p:cNvSpPr txBox="1"/>
          <p:nvPr/>
        </p:nvSpPr>
        <p:spPr>
          <a:xfrm>
            <a:off x="7348100" y="4780875"/>
            <a:ext cx="16380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4"/>
              </a:rPr>
              <a:t>https://arxiv.org/pdf/2510.25955</a:t>
            </a:r>
            <a:endParaRPr sz="600">
              <a:solidFill>
                <a:schemeClr val="dk2"/>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101"/>
          <p:cNvSpPr/>
          <p:nvPr/>
        </p:nvSpPr>
        <p:spPr>
          <a:xfrm>
            <a:off x="215900" y="1070725"/>
            <a:ext cx="87702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1" name="Google Shape;1741;p10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Encoders: Recap</a:t>
            </a:r>
            <a:endParaRPr>
              <a:latin typeface="Poppins"/>
              <a:ea typeface="Poppins"/>
              <a:cs typeface="Poppins"/>
              <a:sym typeface="Poppins"/>
            </a:endParaRPr>
          </a:p>
        </p:txBody>
      </p:sp>
      <p:sp>
        <p:nvSpPr>
          <p:cNvPr id="1742" name="Google Shape;1742;p101"/>
          <p:cNvSpPr/>
          <p:nvPr/>
        </p:nvSpPr>
        <p:spPr>
          <a:xfrm>
            <a:off x="4165275" y="4780875"/>
            <a:ext cx="658500" cy="3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3" name="Google Shape;1743;p101"/>
          <p:cNvSpPr txBox="1"/>
          <p:nvPr/>
        </p:nvSpPr>
        <p:spPr>
          <a:xfrm>
            <a:off x="556325" y="1323375"/>
            <a:ext cx="8176200" cy="3457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Different encoders perform betters on different tasks</a:t>
            </a:r>
            <a:endParaRPr sz="18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Depends mostly on model &amp; data size AND pretraining task </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AF-Whisper training stage made Whisper Encoder better choice for music / audio tasks than specific encoders</a:t>
            </a:r>
            <a:endParaRPr sz="18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SSL-approaches that learn universal encoder through distillation</a:t>
            </a:r>
            <a:endParaRPr sz="1800">
              <a:solidFill>
                <a:schemeClr val="dk1"/>
              </a:solidFill>
              <a:latin typeface="Poppins"/>
              <a:ea typeface="Poppins"/>
              <a:cs typeface="Poppins"/>
              <a:sym typeface="Poppi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02"/>
          <p:cNvSpPr/>
          <p:nvPr/>
        </p:nvSpPr>
        <p:spPr>
          <a:xfrm>
            <a:off x="4823775" y="1017725"/>
            <a:ext cx="35181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9" name="Google Shape;1749;p102"/>
          <p:cNvSpPr/>
          <p:nvPr/>
        </p:nvSpPr>
        <p:spPr>
          <a:xfrm>
            <a:off x="215900" y="1070725"/>
            <a:ext cx="35181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0" name="Google Shape;1750;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Audio-Conditoned LLM: Projectors &amp; Subsampling</a:t>
            </a:r>
            <a:endParaRPr>
              <a:latin typeface="Poppins"/>
              <a:ea typeface="Poppins"/>
              <a:cs typeface="Poppins"/>
              <a:sym typeface="Poppins"/>
            </a:endParaRPr>
          </a:p>
        </p:txBody>
      </p:sp>
      <p:sp>
        <p:nvSpPr>
          <p:cNvPr id="1751" name="Google Shape;1751;p102"/>
          <p:cNvSpPr/>
          <p:nvPr/>
        </p:nvSpPr>
        <p:spPr>
          <a:xfrm>
            <a:off x="4165275" y="4780875"/>
            <a:ext cx="658500" cy="3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2" name="Google Shape;1752;p102"/>
          <p:cNvSpPr txBox="1"/>
          <p:nvPr/>
        </p:nvSpPr>
        <p:spPr>
          <a:xfrm>
            <a:off x="404600" y="1323375"/>
            <a:ext cx="3076800" cy="345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latin typeface="Poppins"/>
                <a:ea typeface="Poppins"/>
                <a:cs typeface="Poppins"/>
                <a:sym typeface="Poppins"/>
              </a:rPr>
              <a:t>Projectors - we need to match LLM hidden dim with MLP</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ru">
                <a:solidFill>
                  <a:schemeClr val="dk1"/>
                </a:solidFill>
                <a:latin typeface="Poppins"/>
                <a:ea typeface="Poppins"/>
                <a:cs typeface="Poppins"/>
                <a:sym typeface="Poppins"/>
              </a:rPr>
              <a:t>In some cases (frozen lm and encoder) - more complicated modules: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QFormer</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Transofmer / Conformer</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Task-Aware Projector (U-SAM)</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p:txBody>
      </p:sp>
      <p:sp>
        <p:nvSpPr>
          <p:cNvPr id="1753" name="Google Shape;1753;p102"/>
          <p:cNvSpPr txBox="1"/>
          <p:nvPr/>
        </p:nvSpPr>
        <p:spPr>
          <a:xfrm>
            <a:off x="4905800" y="1239100"/>
            <a:ext cx="3388500" cy="3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latin typeface="Poppins"/>
                <a:ea typeface="Poppins"/>
                <a:cs typeface="Poppins"/>
                <a:sym typeface="Poppins"/>
              </a:rPr>
              <a:t>Subsampling - we want code audio with minimum frame rate</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0" lvl="0" marL="0" rtl="0" algn="l">
              <a:spcBef>
                <a:spcPts val="0"/>
              </a:spcBef>
              <a:spcAft>
                <a:spcPts val="0"/>
              </a:spcAft>
              <a:buNone/>
            </a:pPr>
            <a:r>
              <a:rPr lang="ru">
                <a:solidFill>
                  <a:schemeClr val="dk1"/>
                </a:solidFill>
                <a:latin typeface="Poppins"/>
                <a:ea typeface="Poppins"/>
                <a:cs typeface="Poppins"/>
                <a:sym typeface="Poppins"/>
              </a:rPr>
              <a:t>Usually for Audio understanding use from 6Hz to 50Hz embedding</a:t>
            </a:r>
            <a:endParaRPr>
              <a:solidFill>
                <a:schemeClr val="dk1"/>
              </a:solidFill>
              <a:latin typeface="Poppins"/>
              <a:ea typeface="Poppins"/>
              <a:cs typeface="Poppins"/>
              <a:sym typeface="Poppins"/>
            </a:endParaRPr>
          </a:p>
          <a:p>
            <a:pPr indent="0" lvl="0" marL="0" rtl="0" algn="l">
              <a:spcBef>
                <a:spcPts val="0"/>
              </a:spcBef>
              <a:spcAft>
                <a:spcPts val="0"/>
              </a:spcAft>
              <a:buNone/>
            </a:pPr>
            <a:r>
              <a:rPr lang="ru">
                <a:solidFill>
                  <a:schemeClr val="dk1"/>
                </a:solidFill>
                <a:latin typeface="Poppins"/>
                <a:ea typeface="Poppins"/>
                <a:cs typeface="Poppins"/>
                <a:sym typeface="Poppins"/>
              </a:rPr>
              <a:t>Frame rate of some popular encoders:</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Whisper: 50Hz</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WavLM: 50Hz</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BEATs: 6.25Hz * 8 freq-patches</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CLAP: 6.25Hz * 4 freq-patches</a:t>
            </a:r>
            <a:endParaRPr>
              <a:solidFill>
                <a:schemeClr val="dk1"/>
              </a:solidFill>
              <a:latin typeface="Poppins"/>
              <a:ea typeface="Poppins"/>
              <a:cs typeface="Poppins"/>
              <a:sym typeface="Poppi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sp>
        <p:nvSpPr>
          <p:cNvPr id="1758" name="Google Shape;1758;p103"/>
          <p:cNvSpPr/>
          <p:nvPr/>
        </p:nvSpPr>
        <p:spPr>
          <a:xfrm>
            <a:off x="215900" y="1070725"/>
            <a:ext cx="32976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9" name="Google Shape;1759;p10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Audio-Conditoned LLM: Projectors</a:t>
            </a:r>
            <a:endParaRPr>
              <a:latin typeface="Poppins"/>
              <a:ea typeface="Poppins"/>
              <a:cs typeface="Poppins"/>
              <a:sym typeface="Poppins"/>
            </a:endParaRPr>
          </a:p>
        </p:txBody>
      </p:sp>
      <p:sp>
        <p:nvSpPr>
          <p:cNvPr id="1760" name="Google Shape;1760;p103"/>
          <p:cNvSpPr/>
          <p:nvPr/>
        </p:nvSpPr>
        <p:spPr>
          <a:xfrm>
            <a:off x="4165275" y="4780875"/>
            <a:ext cx="658500" cy="3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61" name="Google Shape;1761;p103" title="Screenshot 2025-11-12 at 16.05.39.png"/>
          <p:cNvPicPr preferRelativeResize="0"/>
          <p:nvPr/>
        </p:nvPicPr>
        <p:blipFill>
          <a:blip r:embed="rId3">
            <a:alphaModFix/>
          </a:blip>
          <a:stretch>
            <a:fillRect/>
          </a:stretch>
        </p:blipFill>
        <p:spPr>
          <a:xfrm>
            <a:off x="4894275" y="1170125"/>
            <a:ext cx="4015423" cy="3575954"/>
          </a:xfrm>
          <a:prstGeom prst="rect">
            <a:avLst/>
          </a:prstGeom>
          <a:solidFill>
            <a:schemeClr val="lt1"/>
          </a:solidFill>
          <a:ln cap="flat" cmpd="sng" w="9525">
            <a:solidFill>
              <a:srgbClr val="B7B7B7"/>
            </a:solidFill>
            <a:prstDash val="solid"/>
            <a:round/>
            <a:headEnd len="sm" w="sm" type="none"/>
            <a:tailEnd len="sm" w="sm" type="none"/>
          </a:ln>
        </p:spPr>
      </p:pic>
      <p:sp>
        <p:nvSpPr>
          <p:cNvPr id="1762" name="Google Shape;1762;p103"/>
          <p:cNvSpPr txBox="1"/>
          <p:nvPr/>
        </p:nvSpPr>
        <p:spPr>
          <a:xfrm>
            <a:off x="461500" y="1295175"/>
            <a:ext cx="2821200" cy="3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latin typeface="Poppins"/>
                <a:ea typeface="Poppins"/>
                <a:cs typeface="Poppins"/>
                <a:sym typeface="Poppins"/>
              </a:rPr>
              <a:t>Comparing quality with:</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Q-Former</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Linear layer</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Multi-Head Cross-Attention</a:t>
            </a:r>
            <a:endParaRPr>
              <a:solidFill>
                <a:schemeClr val="dk1"/>
              </a:solidFill>
              <a:latin typeface="Poppins"/>
              <a:ea typeface="Poppins"/>
              <a:cs typeface="Poppins"/>
              <a:sym typeface="Poppins"/>
            </a:endParaRPr>
          </a:p>
        </p:txBody>
      </p:sp>
      <p:sp>
        <p:nvSpPr>
          <p:cNvPr id="1763" name="Google Shape;1763;p103"/>
          <p:cNvSpPr txBox="1"/>
          <p:nvPr/>
        </p:nvSpPr>
        <p:spPr>
          <a:xfrm>
            <a:off x="7724050" y="4879275"/>
            <a:ext cx="1268100" cy="1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4"/>
              </a:rPr>
              <a:t>https://arxiv.org/pdf/2309.13963</a:t>
            </a:r>
            <a:endParaRPr sz="600">
              <a:solidFill>
                <a:schemeClr val="dk2"/>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104"/>
          <p:cNvSpPr/>
          <p:nvPr/>
        </p:nvSpPr>
        <p:spPr>
          <a:xfrm>
            <a:off x="215900" y="1070725"/>
            <a:ext cx="32976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69" name="Google Shape;1769;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Audio-Conditoned LLM: Projectors</a:t>
            </a:r>
            <a:endParaRPr>
              <a:latin typeface="Poppins"/>
              <a:ea typeface="Poppins"/>
              <a:cs typeface="Poppins"/>
              <a:sym typeface="Poppins"/>
            </a:endParaRPr>
          </a:p>
        </p:txBody>
      </p:sp>
      <p:sp>
        <p:nvSpPr>
          <p:cNvPr id="1770" name="Google Shape;1770;p104"/>
          <p:cNvSpPr/>
          <p:nvPr/>
        </p:nvSpPr>
        <p:spPr>
          <a:xfrm>
            <a:off x="4165275" y="4780875"/>
            <a:ext cx="658500" cy="3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71" name="Google Shape;1771;p104" title="Screenshot 2025-11-12 at 16.05.39.png"/>
          <p:cNvPicPr preferRelativeResize="0"/>
          <p:nvPr/>
        </p:nvPicPr>
        <p:blipFill>
          <a:blip r:embed="rId3">
            <a:alphaModFix/>
          </a:blip>
          <a:stretch>
            <a:fillRect/>
          </a:stretch>
        </p:blipFill>
        <p:spPr>
          <a:xfrm>
            <a:off x="4894275" y="1170125"/>
            <a:ext cx="4015423" cy="3575954"/>
          </a:xfrm>
          <a:prstGeom prst="rect">
            <a:avLst/>
          </a:prstGeom>
          <a:solidFill>
            <a:schemeClr val="lt1"/>
          </a:solidFill>
          <a:ln cap="flat" cmpd="sng" w="9525">
            <a:solidFill>
              <a:srgbClr val="B7B7B7"/>
            </a:solidFill>
            <a:prstDash val="solid"/>
            <a:round/>
            <a:headEnd len="sm" w="sm" type="none"/>
            <a:tailEnd len="sm" w="sm" type="none"/>
          </a:ln>
        </p:spPr>
      </p:pic>
      <p:sp>
        <p:nvSpPr>
          <p:cNvPr id="1772" name="Google Shape;1772;p104"/>
          <p:cNvSpPr txBox="1"/>
          <p:nvPr/>
        </p:nvSpPr>
        <p:spPr>
          <a:xfrm>
            <a:off x="461500" y="1295175"/>
            <a:ext cx="2821200" cy="3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latin typeface="Poppins"/>
                <a:ea typeface="Poppins"/>
                <a:cs typeface="Poppins"/>
                <a:sym typeface="Poppins"/>
              </a:rPr>
              <a:t>Comparing quality with:</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Q-Former</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b="1" lang="ru">
                <a:solidFill>
                  <a:schemeClr val="dk1"/>
                </a:solidFill>
                <a:latin typeface="Poppins"/>
                <a:ea typeface="Poppins"/>
                <a:cs typeface="Poppins"/>
                <a:sym typeface="Poppins"/>
              </a:rPr>
              <a:t>Linear layer</a:t>
            </a:r>
            <a:endParaRPr b="1">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Multi-Head Cross-Attention</a:t>
            </a:r>
            <a:endParaRPr>
              <a:solidFill>
                <a:schemeClr val="dk1"/>
              </a:solidFill>
              <a:latin typeface="Poppins"/>
              <a:ea typeface="Poppins"/>
              <a:cs typeface="Poppins"/>
              <a:sym typeface="Poppins"/>
            </a:endParaRPr>
          </a:p>
        </p:txBody>
      </p:sp>
      <p:sp>
        <p:nvSpPr>
          <p:cNvPr id="1773" name="Google Shape;1773;p104"/>
          <p:cNvSpPr/>
          <p:nvPr/>
        </p:nvSpPr>
        <p:spPr>
          <a:xfrm>
            <a:off x="4956525" y="1993200"/>
            <a:ext cx="1217100" cy="1534500"/>
          </a:xfrm>
          <a:prstGeom prst="rect">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
        <p:nvSpPr>
          <p:cNvPr id="1774" name="Google Shape;1774;p104"/>
          <p:cNvSpPr txBox="1"/>
          <p:nvPr/>
        </p:nvSpPr>
        <p:spPr>
          <a:xfrm>
            <a:off x="7724050" y="4879275"/>
            <a:ext cx="1268100" cy="1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4"/>
              </a:rPr>
              <a:t>https://arxiv.org/pdf/2309.13963</a:t>
            </a:r>
            <a:endParaRPr sz="600">
              <a:solidFill>
                <a:schemeClr val="dk2"/>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sp>
        <p:nvSpPr>
          <p:cNvPr id="1779" name="Google Shape;1779;p105"/>
          <p:cNvSpPr/>
          <p:nvPr/>
        </p:nvSpPr>
        <p:spPr>
          <a:xfrm>
            <a:off x="215900" y="1070725"/>
            <a:ext cx="32976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80" name="Google Shape;1780;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Audio-Conditoned LLM: Projectors</a:t>
            </a:r>
            <a:endParaRPr>
              <a:latin typeface="Poppins"/>
              <a:ea typeface="Poppins"/>
              <a:cs typeface="Poppins"/>
              <a:sym typeface="Poppins"/>
            </a:endParaRPr>
          </a:p>
        </p:txBody>
      </p:sp>
      <p:sp>
        <p:nvSpPr>
          <p:cNvPr id="1781" name="Google Shape;1781;p105"/>
          <p:cNvSpPr/>
          <p:nvPr/>
        </p:nvSpPr>
        <p:spPr>
          <a:xfrm>
            <a:off x="4165275" y="4780875"/>
            <a:ext cx="658500" cy="3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82" name="Google Shape;1782;p105" title="Screenshot 2025-11-12 at 16.05.39.png"/>
          <p:cNvPicPr preferRelativeResize="0"/>
          <p:nvPr/>
        </p:nvPicPr>
        <p:blipFill>
          <a:blip r:embed="rId3">
            <a:alphaModFix/>
          </a:blip>
          <a:stretch>
            <a:fillRect/>
          </a:stretch>
        </p:blipFill>
        <p:spPr>
          <a:xfrm>
            <a:off x="4894275" y="1170125"/>
            <a:ext cx="4015423" cy="3575954"/>
          </a:xfrm>
          <a:prstGeom prst="rect">
            <a:avLst/>
          </a:prstGeom>
          <a:solidFill>
            <a:schemeClr val="lt1"/>
          </a:solidFill>
          <a:ln cap="flat" cmpd="sng" w="9525">
            <a:solidFill>
              <a:srgbClr val="B7B7B7"/>
            </a:solidFill>
            <a:prstDash val="solid"/>
            <a:round/>
            <a:headEnd len="sm" w="sm" type="none"/>
            <a:tailEnd len="sm" w="sm" type="none"/>
          </a:ln>
        </p:spPr>
      </p:pic>
      <p:sp>
        <p:nvSpPr>
          <p:cNvPr id="1783" name="Google Shape;1783;p105"/>
          <p:cNvSpPr txBox="1"/>
          <p:nvPr/>
        </p:nvSpPr>
        <p:spPr>
          <a:xfrm>
            <a:off x="461500" y="1295175"/>
            <a:ext cx="2821200" cy="3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latin typeface="Poppins"/>
                <a:ea typeface="Poppins"/>
                <a:cs typeface="Poppins"/>
                <a:sym typeface="Poppins"/>
              </a:rPr>
              <a:t>Comparing quality with:</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Q-Former</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Linear layer</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b="1" lang="ru">
                <a:solidFill>
                  <a:schemeClr val="dk1"/>
                </a:solidFill>
                <a:latin typeface="Poppins"/>
                <a:ea typeface="Poppins"/>
                <a:cs typeface="Poppins"/>
                <a:sym typeface="Poppins"/>
              </a:rPr>
              <a:t>Multi-Head Cross-Attention</a:t>
            </a:r>
            <a:endParaRPr b="1">
              <a:solidFill>
                <a:schemeClr val="dk1"/>
              </a:solidFill>
              <a:latin typeface="Poppins"/>
              <a:ea typeface="Poppins"/>
              <a:cs typeface="Poppins"/>
              <a:sym typeface="Poppins"/>
            </a:endParaRPr>
          </a:p>
        </p:txBody>
      </p:sp>
      <p:sp>
        <p:nvSpPr>
          <p:cNvPr id="1784" name="Google Shape;1784;p105"/>
          <p:cNvSpPr/>
          <p:nvPr/>
        </p:nvSpPr>
        <p:spPr>
          <a:xfrm>
            <a:off x="6172750" y="1989800"/>
            <a:ext cx="1322400" cy="1520100"/>
          </a:xfrm>
          <a:prstGeom prst="rect">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
        <p:nvSpPr>
          <p:cNvPr id="1785" name="Google Shape;1785;p105"/>
          <p:cNvSpPr txBox="1"/>
          <p:nvPr/>
        </p:nvSpPr>
        <p:spPr>
          <a:xfrm>
            <a:off x="7724050" y="4879275"/>
            <a:ext cx="1268100" cy="1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4"/>
              </a:rPr>
              <a:t>https://arxiv.org/pdf/2309.13963</a:t>
            </a:r>
            <a:endParaRPr sz="6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5"/>
          <p:cNvSpPr txBox="1"/>
          <p:nvPr>
            <p:ph type="title"/>
          </p:nvPr>
        </p:nvSpPr>
        <p:spPr>
          <a:xfrm>
            <a:off x="6900" y="-12175"/>
            <a:ext cx="4260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Voice Assistant Pipeline</a:t>
            </a:r>
            <a:endParaRPr>
              <a:latin typeface="Poppins"/>
              <a:ea typeface="Poppins"/>
              <a:cs typeface="Poppins"/>
              <a:sym typeface="Poppins"/>
            </a:endParaRPr>
          </a:p>
        </p:txBody>
      </p:sp>
      <p:pic>
        <p:nvPicPr>
          <p:cNvPr id="195" name="Google Shape;195;p25"/>
          <p:cNvPicPr preferRelativeResize="0"/>
          <p:nvPr/>
        </p:nvPicPr>
        <p:blipFill>
          <a:blip r:embed="rId3">
            <a:alphaModFix/>
          </a:blip>
          <a:stretch>
            <a:fillRect/>
          </a:stretch>
        </p:blipFill>
        <p:spPr>
          <a:xfrm flipH="1" rot="-2700004">
            <a:off x="130248" y="4304069"/>
            <a:ext cx="692451" cy="692451"/>
          </a:xfrm>
          <a:prstGeom prst="rect">
            <a:avLst/>
          </a:prstGeom>
          <a:noFill/>
          <a:ln>
            <a:noFill/>
          </a:ln>
        </p:spPr>
      </p:pic>
      <p:sp>
        <p:nvSpPr>
          <p:cNvPr id="196" name="Google Shape;196;p25"/>
          <p:cNvSpPr/>
          <p:nvPr/>
        </p:nvSpPr>
        <p:spPr>
          <a:xfrm>
            <a:off x="7729700" y="785938"/>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Speech</a:t>
            </a:r>
            <a:endParaRPr sz="1200">
              <a:latin typeface="Poppins"/>
              <a:ea typeface="Poppins"/>
              <a:cs typeface="Poppins"/>
              <a:sym typeface="Poppins"/>
            </a:endParaRPr>
          </a:p>
          <a:p>
            <a:pPr indent="0" lvl="0" marL="0" rtl="0" algn="ctr">
              <a:spcBef>
                <a:spcPts val="0"/>
              </a:spcBef>
              <a:spcAft>
                <a:spcPts val="0"/>
              </a:spcAft>
              <a:buNone/>
            </a:pPr>
            <a:r>
              <a:rPr lang="ru" sz="1200">
                <a:latin typeface="Poppins"/>
                <a:ea typeface="Poppins"/>
                <a:cs typeface="Poppins"/>
                <a:sym typeface="Poppins"/>
              </a:rPr>
              <a:t>Recognition</a:t>
            </a:r>
            <a:endParaRPr sz="1200">
              <a:latin typeface="Poppins"/>
              <a:ea typeface="Poppins"/>
              <a:cs typeface="Poppins"/>
              <a:sym typeface="Poppins"/>
            </a:endParaRPr>
          </a:p>
        </p:txBody>
      </p:sp>
      <p:cxnSp>
        <p:nvCxnSpPr>
          <p:cNvPr id="197" name="Google Shape;197;p25"/>
          <p:cNvCxnSpPr/>
          <p:nvPr/>
        </p:nvCxnSpPr>
        <p:spPr>
          <a:xfrm flipH="1">
            <a:off x="3517175" y="4821788"/>
            <a:ext cx="644400" cy="3300"/>
          </a:xfrm>
          <a:prstGeom prst="straightConnector1">
            <a:avLst/>
          </a:prstGeom>
          <a:noFill/>
          <a:ln cap="flat" cmpd="sng" w="28575">
            <a:solidFill>
              <a:schemeClr val="dk2"/>
            </a:solidFill>
            <a:prstDash val="solid"/>
            <a:round/>
            <a:headEnd len="med" w="med" type="none"/>
            <a:tailEnd len="med" w="med" type="triangle"/>
          </a:ln>
        </p:spPr>
      </p:cxnSp>
      <p:cxnSp>
        <p:nvCxnSpPr>
          <p:cNvPr id="198" name="Google Shape;198;p25"/>
          <p:cNvCxnSpPr/>
          <p:nvPr/>
        </p:nvCxnSpPr>
        <p:spPr>
          <a:xfrm flipH="1">
            <a:off x="5635850" y="4816963"/>
            <a:ext cx="644400" cy="3300"/>
          </a:xfrm>
          <a:prstGeom prst="straightConnector1">
            <a:avLst/>
          </a:prstGeom>
          <a:noFill/>
          <a:ln cap="flat" cmpd="sng" w="28575">
            <a:solidFill>
              <a:schemeClr val="dk2"/>
            </a:solidFill>
            <a:prstDash val="solid"/>
            <a:round/>
            <a:headEnd len="med" w="med" type="none"/>
            <a:tailEnd len="med" w="med" type="triangle"/>
          </a:ln>
        </p:spPr>
      </p:cxnSp>
      <p:pic>
        <p:nvPicPr>
          <p:cNvPr id="199" name="Google Shape;199;p25"/>
          <p:cNvPicPr preferRelativeResize="0"/>
          <p:nvPr/>
        </p:nvPicPr>
        <p:blipFill>
          <a:blip r:embed="rId4">
            <a:alphaModFix/>
          </a:blip>
          <a:stretch>
            <a:fillRect/>
          </a:stretch>
        </p:blipFill>
        <p:spPr>
          <a:xfrm>
            <a:off x="5229523" y="1155426"/>
            <a:ext cx="1026825" cy="775611"/>
          </a:xfrm>
          <a:prstGeom prst="rect">
            <a:avLst/>
          </a:prstGeom>
          <a:noFill/>
          <a:ln>
            <a:noFill/>
          </a:ln>
        </p:spPr>
      </p:pic>
      <p:sp>
        <p:nvSpPr>
          <p:cNvPr id="200" name="Google Shape;200;p25"/>
          <p:cNvSpPr txBox="1"/>
          <p:nvPr/>
        </p:nvSpPr>
        <p:spPr>
          <a:xfrm>
            <a:off x="7255350" y="2568675"/>
            <a:ext cx="1677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a:solidFill>
                  <a:srgbClr val="388E3C"/>
                </a:solidFill>
                <a:latin typeface="Poppins"/>
                <a:ea typeface="Poppins"/>
                <a:cs typeface="Poppins"/>
                <a:sym typeface="Poppins"/>
              </a:rPr>
              <a:t>сбер</a:t>
            </a:r>
            <a:r>
              <a:rPr lang="ru" sz="1200">
                <a:latin typeface="Poppins"/>
                <a:ea typeface="Poppins"/>
                <a:cs typeface="Poppins"/>
                <a:sym typeface="Poppins"/>
              </a:rPr>
              <a:t> измени пожалуйста условия по моему кредиту</a:t>
            </a:r>
            <a:endParaRPr sz="1200">
              <a:latin typeface="Poppins"/>
              <a:ea typeface="Poppins"/>
              <a:cs typeface="Poppins"/>
              <a:sym typeface="Poppins"/>
            </a:endParaRPr>
          </a:p>
        </p:txBody>
      </p:sp>
      <p:sp>
        <p:nvSpPr>
          <p:cNvPr id="201" name="Google Shape;201;p25"/>
          <p:cNvSpPr/>
          <p:nvPr/>
        </p:nvSpPr>
        <p:spPr>
          <a:xfrm>
            <a:off x="6376400" y="794938"/>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Endpoint</a:t>
            </a:r>
            <a:endParaRPr sz="1200">
              <a:latin typeface="Poppins"/>
              <a:ea typeface="Poppins"/>
              <a:cs typeface="Poppins"/>
              <a:sym typeface="Poppins"/>
            </a:endParaRPr>
          </a:p>
          <a:p>
            <a:pPr indent="0" lvl="0" marL="0" rtl="0" algn="ctr">
              <a:spcBef>
                <a:spcPts val="0"/>
              </a:spcBef>
              <a:spcAft>
                <a:spcPts val="0"/>
              </a:spcAft>
              <a:buNone/>
            </a:pPr>
            <a:r>
              <a:rPr lang="ru" sz="1200">
                <a:latin typeface="Poppins"/>
                <a:ea typeface="Poppins"/>
                <a:cs typeface="Poppins"/>
                <a:sym typeface="Poppins"/>
              </a:rPr>
              <a:t>Detection</a:t>
            </a:r>
            <a:endParaRPr sz="1200">
              <a:latin typeface="Poppins"/>
              <a:ea typeface="Poppins"/>
              <a:cs typeface="Poppins"/>
              <a:sym typeface="Poppins"/>
            </a:endParaRPr>
          </a:p>
        </p:txBody>
      </p:sp>
      <p:sp>
        <p:nvSpPr>
          <p:cNvPr id="202" name="Google Shape;202;p25"/>
          <p:cNvSpPr/>
          <p:nvPr/>
        </p:nvSpPr>
        <p:spPr>
          <a:xfrm>
            <a:off x="7729700" y="1380175"/>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Whisper Detection</a:t>
            </a:r>
            <a:endParaRPr sz="1200">
              <a:latin typeface="Poppins"/>
              <a:ea typeface="Poppins"/>
              <a:cs typeface="Poppins"/>
              <a:sym typeface="Poppins"/>
            </a:endParaRPr>
          </a:p>
        </p:txBody>
      </p:sp>
      <p:sp>
        <p:nvSpPr>
          <p:cNvPr id="203" name="Google Shape;203;p25"/>
          <p:cNvSpPr/>
          <p:nvPr/>
        </p:nvSpPr>
        <p:spPr>
          <a:xfrm>
            <a:off x="6376400" y="1380175"/>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Speaker Identification</a:t>
            </a:r>
            <a:endParaRPr sz="1200">
              <a:latin typeface="Poppins"/>
              <a:ea typeface="Poppins"/>
              <a:cs typeface="Poppins"/>
              <a:sym typeface="Poppins"/>
            </a:endParaRPr>
          </a:p>
        </p:txBody>
      </p:sp>
      <p:sp>
        <p:nvSpPr>
          <p:cNvPr id="204" name="Google Shape;204;p25"/>
          <p:cNvSpPr/>
          <p:nvPr/>
        </p:nvSpPr>
        <p:spPr>
          <a:xfrm>
            <a:off x="6498900" y="3357329"/>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Intent Recognition</a:t>
            </a:r>
            <a:endParaRPr sz="1200">
              <a:latin typeface="Poppins"/>
              <a:ea typeface="Poppins"/>
              <a:cs typeface="Poppins"/>
              <a:sym typeface="Poppins"/>
            </a:endParaRPr>
          </a:p>
        </p:txBody>
      </p:sp>
      <p:sp>
        <p:nvSpPr>
          <p:cNvPr id="205" name="Google Shape;205;p25"/>
          <p:cNvSpPr/>
          <p:nvPr/>
        </p:nvSpPr>
        <p:spPr>
          <a:xfrm>
            <a:off x="6422700" y="4564529"/>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Dialog Management</a:t>
            </a:r>
            <a:endParaRPr sz="1200">
              <a:latin typeface="Poppins"/>
              <a:ea typeface="Poppins"/>
              <a:cs typeface="Poppins"/>
              <a:sym typeface="Poppins"/>
            </a:endParaRPr>
          </a:p>
        </p:txBody>
      </p:sp>
      <p:sp>
        <p:nvSpPr>
          <p:cNvPr id="206" name="Google Shape;206;p25"/>
          <p:cNvSpPr/>
          <p:nvPr/>
        </p:nvSpPr>
        <p:spPr>
          <a:xfrm>
            <a:off x="4277800" y="4564529"/>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Language Generation</a:t>
            </a:r>
            <a:endParaRPr sz="1200">
              <a:latin typeface="Poppins"/>
              <a:ea typeface="Poppins"/>
              <a:cs typeface="Poppins"/>
              <a:sym typeface="Poppins"/>
            </a:endParaRPr>
          </a:p>
        </p:txBody>
      </p:sp>
      <p:cxnSp>
        <p:nvCxnSpPr>
          <p:cNvPr id="207" name="Google Shape;207;p25"/>
          <p:cNvCxnSpPr/>
          <p:nvPr/>
        </p:nvCxnSpPr>
        <p:spPr>
          <a:xfrm>
            <a:off x="5538250" y="1974813"/>
            <a:ext cx="644400" cy="3300"/>
          </a:xfrm>
          <a:prstGeom prst="straightConnector1">
            <a:avLst/>
          </a:prstGeom>
          <a:noFill/>
          <a:ln cap="flat" cmpd="sng" w="28575">
            <a:solidFill>
              <a:schemeClr val="dk2"/>
            </a:solidFill>
            <a:prstDash val="solid"/>
            <a:round/>
            <a:headEnd len="med" w="med" type="none"/>
            <a:tailEnd len="med" w="med" type="triangle"/>
          </a:ln>
        </p:spPr>
      </p:cxnSp>
      <p:sp>
        <p:nvSpPr>
          <p:cNvPr id="208" name="Google Shape;208;p25"/>
          <p:cNvSpPr/>
          <p:nvPr/>
        </p:nvSpPr>
        <p:spPr>
          <a:xfrm>
            <a:off x="1391325" y="1775025"/>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t>Speech Enhancement</a:t>
            </a:r>
            <a:endParaRPr sz="1200"/>
          </a:p>
        </p:txBody>
      </p:sp>
      <p:pic>
        <p:nvPicPr>
          <p:cNvPr id="209" name="Google Shape;209;p25"/>
          <p:cNvPicPr preferRelativeResize="0"/>
          <p:nvPr/>
        </p:nvPicPr>
        <p:blipFill>
          <a:blip r:embed="rId5">
            <a:alphaModFix/>
          </a:blip>
          <a:stretch>
            <a:fillRect/>
          </a:stretch>
        </p:blipFill>
        <p:spPr>
          <a:xfrm flipH="1">
            <a:off x="2331913" y="2753744"/>
            <a:ext cx="508050" cy="508050"/>
          </a:xfrm>
          <a:prstGeom prst="rect">
            <a:avLst/>
          </a:prstGeom>
          <a:noFill/>
          <a:ln>
            <a:noFill/>
          </a:ln>
        </p:spPr>
      </p:pic>
      <p:pic>
        <p:nvPicPr>
          <p:cNvPr id="210" name="Google Shape;210;p25"/>
          <p:cNvPicPr preferRelativeResize="0"/>
          <p:nvPr/>
        </p:nvPicPr>
        <p:blipFill>
          <a:blip r:embed="rId6">
            <a:alphaModFix/>
          </a:blip>
          <a:stretch>
            <a:fillRect/>
          </a:stretch>
        </p:blipFill>
        <p:spPr>
          <a:xfrm rot="-5400000">
            <a:off x="374850" y="799487"/>
            <a:ext cx="508050" cy="508050"/>
          </a:xfrm>
          <a:prstGeom prst="rect">
            <a:avLst/>
          </a:prstGeom>
          <a:noFill/>
          <a:ln>
            <a:noFill/>
          </a:ln>
        </p:spPr>
      </p:pic>
      <p:pic>
        <p:nvPicPr>
          <p:cNvPr id="211" name="Google Shape;211;p25"/>
          <p:cNvPicPr preferRelativeResize="0"/>
          <p:nvPr/>
        </p:nvPicPr>
        <p:blipFill>
          <a:blip r:embed="rId6">
            <a:alphaModFix/>
          </a:blip>
          <a:stretch>
            <a:fillRect/>
          </a:stretch>
        </p:blipFill>
        <p:spPr>
          <a:xfrm rot="-5400000">
            <a:off x="374850" y="1775100"/>
            <a:ext cx="508050" cy="508050"/>
          </a:xfrm>
          <a:prstGeom prst="rect">
            <a:avLst/>
          </a:prstGeom>
          <a:noFill/>
          <a:ln>
            <a:noFill/>
          </a:ln>
        </p:spPr>
      </p:pic>
      <p:pic>
        <p:nvPicPr>
          <p:cNvPr id="212" name="Google Shape;212;p25"/>
          <p:cNvPicPr preferRelativeResize="0"/>
          <p:nvPr/>
        </p:nvPicPr>
        <p:blipFill>
          <a:blip r:embed="rId6">
            <a:alphaModFix/>
          </a:blip>
          <a:stretch>
            <a:fillRect/>
          </a:stretch>
        </p:blipFill>
        <p:spPr>
          <a:xfrm rot="-5400000">
            <a:off x="374850" y="2620675"/>
            <a:ext cx="508050" cy="508050"/>
          </a:xfrm>
          <a:prstGeom prst="rect">
            <a:avLst/>
          </a:prstGeom>
          <a:noFill/>
          <a:ln>
            <a:noFill/>
          </a:ln>
        </p:spPr>
      </p:pic>
      <p:cxnSp>
        <p:nvCxnSpPr>
          <p:cNvPr id="213" name="Google Shape;213;p25"/>
          <p:cNvCxnSpPr>
            <a:stCxn id="211" idx="2"/>
            <a:endCxn id="208" idx="1"/>
          </p:cNvCxnSpPr>
          <p:nvPr/>
        </p:nvCxnSpPr>
        <p:spPr>
          <a:xfrm>
            <a:off x="882900" y="2029125"/>
            <a:ext cx="508500" cy="0"/>
          </a:xfrm>
          <a:prstGeom prst="straightConnector1">
            <a:avLst/>
          </a:prstGeom>
          <a:noFill/>
          <a:ln cap="flat" cmpd="sng" w="9525">
            <a:solidFill>
              <a:schemeClr val="dk2"/>
            </a:solidFill>
            <a:prstDash val="solid"/>
            <a:round/>
            <a:headEnd len="med" w="med" type="none"/>
            <a:tailEnd len="med" w="med" type="none"/>
          </a:ln>
        </p:spPr>
      </p:cxnSp>
      <p:cxnSp>
        <p:nvCxnSpPr>
          <p:cNvPr id="214" name="Google Shape;214;p25"/>
          <p:cNvCxnSpPr>
            <a:stCxn id="210" idx="2"/>
            <a:endCxn id="208" idx="1"/>
          </p:cNvCxnSpPr>
          <p:nvPr/>
        </p:nvCxnSpPr>
        <p:spPr>
          <a:xfrm>
            <a:off x="882900" y="1053512"/>
            <a:ext cx="508500" cy="975600"/>
          </a:xfrm>
          <a:prstGeom prst="straightConnector1">
            <a:avLst/>
          </a:prstGeom>
          <a:noFill/>
          <a:ln cap="flat" cmpd="sng" w="9525">
            <a:solidFill>
              <a:schemeClr val="dk2"/>
            </a:solidFill>
            <a:prstDash val="solid"/>
            <a:round/>
            <a:headEnd len="med" w="med" type="none"/>
            <a:tailEnd len="med" w="med" type="none"/>
          </a:ln>
        </p:spPr>
      </p:cxnSp>
      <p:cxnSp>
        <p:nvCxnSpPr>
          <p:cNvPr id="215" name="Google Shape;215;p25"/>
          <p:cNvCxnSpPr>
            <a:stCxn id="212" idx="2"/>
            <a:endCxn id="208" idx="1"/>
          </p:cNvCxnSpPr>
          <p:nvPr/>
        </p:nvCxnSpPr>
        <p:spPr>
          <a:xfrm flipH="1" rot="10800000">
            <a:off x="882900" y="2029000"/>
            <a:ext cx="508500" cy="845700"/>
          </a:xfrm>
          <a:prstGeom prst="straightConnector1">
            <a:avLst/>
          </a:prstGeom>
          <a:noFill/>
          <a:ln cap="flat" cmpd="sng" w="9525">
            <a:solidFill>
              <a:schemeClr val="dk2"/>
            </a:solidFill>
            <a:prstDash val="solid"/>
            <a:round/>
            <a:headEnd len="med" w="med" type="none"/>
            <a:tailEnd len="med" w="med" type="none"/>
          </a:ln>
        </p:spPr>
      </p:cxnSp>
      <p:pic>
        <p:nvPicPr>
          <p:cNvPr id="216" name="Google Shape;216;p25"/>
          <p:cNvPicPr preferRelativeResize="0"/>
          <p:nvPr/>
        </p:nvPicPr>
        <p:blipFill>
          <a:blip r:embed="rId7">
            <a:alphaModFix/>
          </a:blip>
          <a:stretch>
            <a:fillRect/>
          </a:stretch>
        </p:blipFill>
        <p:spPr>
          <a:xfrm>
            <a:off x="1496778" y="891528"/>
            <a:ext cx="1026822" cy="775600"/>
          </a:xfrm>
          <a:prstGeom prst="rect">
            <a:avLst/>
          </a:prstGeom>
          <a:noFill/>
          <a:ln>
            <a:noFill/>
          </a:ln>
        </p:spPr>
      </p:pic>
      <p:pic>
        <p:nvPicPr>
          <p:cNvPr id="217" name="Google Shape;217;p25"/>
          <p:cNvPicPr preferRelativeResize="0"/>
          <p:nvPr/>
        </p:nvPicPr>
        <p:blipFill>
          <a:blip r:embed="rId8">
            <a:alphaModFix/>
          </a:blip>
          <a:stretch>
            <a:fillRect/>
          </a:stretch>
        </p:blipFill>
        <p:spPr>
          <a:xfrm>
            <a:off x="2835140" y="1282740"/>
            <a:ext cx="1026822" cy="775600"/>
          </a:xfrm>
          <a:prstGeom prst="rect">
            <a:avLst/>
          </a:prstGeom>
          <a:noFill/>
          <a:ln>
            <a:noFill/>
          </a:ln>
        </p:spPr>
      </p:pic>
      <p:pic>
        <p:nvPicPr>
          <p:cNvPr id="218" name="Google Shape;218;p25"/>
          <p:cNvPicPr preferRelativeResize="0"/>
          <p:nvPr/>
        </p:nvPicPr>
        <p:blipFill>
          <a:blip r:embed="rId9">
            <a:alphaModFix/>
          </a:blip>
          <a:stretch>
            <a:fillRect/>
          </a:stretch>
        </p:blipFill>
        <p:spPr>
          <a:xfrm>
            <a:off x="4006475" y="891537"/>
            <a:ext cx="1026811" cy="775600"/>
          </a:xfrm>
          <a:prstGeom prst="rect">
            <a:avLst/>
          </a:prstGeom>
          <a:noFill/>
          <a:ln>
            <a:noFill/>
          </a:ln>
        </p:spPr>
      </p:pic>
      <p:sp>
        <p:nvSpPr>
          <p:cNvPr id="219" name="Google Shape;219;p25"/>
          <p:cNvSpPr txBox="1"/>
          <p:nvPr/>
        </p:nvSpPr>
        <p:spPr>
          <a:xfrm>
            <a:off x="4130100" y="860688"/>
            <a:ext cx="60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solidFill>
                  <a:srgbClr val="388E3C"/>
                </a:solidFill>
              </a:rPr>
              <a:t>сбер</a:t>
            </a:r>
            <a:r>
              <a:rPr lang="ru">
                <a:solidFill>
                  <a:schemeClr val="dk1"/>
                </a:solidFill>
              </a:rPr>
              <a:t> </a:t>
            </a:r>
            <a:endParaRPr/>
          </a:p>
        </p:txBody>
      </p:sp>
      <p:sp>
        <p:nvSpPr>
          <p:cNvPr id="220" name="Google Shape;220;p25"/>
          <p:cNvSpPr/>
          <p:nvPr/>
        </p:nvSpPr>
        <p:spPr>
          <a:xfrm>
            <a:off x="3873975" y="1746154"/>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t>Hotword</a:t>
            </a:r>
            <a:endParaRPr sz="1200"/>
          </a:p>
          <a:p>
            <a:pPr indent="0" lvl="0" marL="0" rtl="0" algn="ctr">
              <a:spcBef>
                <a:spcPts val="0"/>
              </a:spcBef>
              <a:spcAft>
                <a:spcPts val="0"/>
              </a:spcAft>
              <a:buNone/>
            </a:pPr>
            <a:r>
              <a:rPr lang="ru" sz="1200"/>
              <a:t>Detection</a:t>
            </a:r>
            <a:endParaRPr sz="1200"/>
          </a:p>
        </p:txBody>
      </p:sp>
      <p:cxnSp>
        <p:nvCxnSpPr>
          <p:cNvPr id="221" name="Google Shape;221;p25"/>
          <p:cNvCxnSpPr/>
          <p:nvPr/>
        </p:nvCxnSpPr>
        <p:spPr>
          <a:xfrm>
            <a:off x="3007075" y="2027463"/>
            <a:ext cx="644400" cy="3300"/>
          </a:xfrm>
          <a:prstGeom prst="straightConnector1">
            <a:avLst/>
          </a:prstGeom>
          <a:noFill/>
          <a:ln cap="flat" cmpd="sng" w="28575">
            <a:solidFill>
              <a:schemeClr val="dk2"/>
            </a:solidFill>
            <a:prstDash val="solid"/>
            <a:round/>
            <a:headEnd len="med" w="med" type="none"/>
            <a:tailEnd len="med" w="med" type="triangle"/>
          </a:ln>
        </p:spPr>
      </p:cxnSp>
      <p:sp>
        <p:nvSpPr>
          <p:cNvPr id="222" name="Google Shape;222;p25"/>
          <p:cNvSpPr/>
          <p:nvPr/>
        </p:nvSpPr>
        <p:spPr>
          <a:xfrm>
            <a:off x="2194063" y="4577029"/>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Text</a:t>
            </a:r>
            <a:endParaRPr sz="1200">
              <a:latin typeface="Poppins"/>
              <a:ea typeface="Poppins"/>
              <a:cs typeface="Poppins"/>
              <a:sym typeface="Poppins"/>
            </a:endParaRPr>
          </a:p>
          <a:p>
            <a:pPr indent="0" lvl="0" marL="0" rtl="0" algn="ctr">
              <a:spcBef>
                <a:spcPts val="0"/>
              </a:spcBef>
              <a:spcAft>
                <a:spcPts val="0"/>
              </a:spcAft>
              <a:buNone/>
            </a:pPr>
            <a:r>
              <a:rPr lang="ru" sz="1200">
                <a:latin typeface="Poppins"/>
                <a:ea typeface="Poppins"/>
                <a:cs typeface="Poppins"/>
                <a:sym typeface="Poppins"/>
              </a:rPr>
              <a:t>Normalization</a:t>
            </a:r>
            <a:endParaRPr sz="1200">
              <a:latin typeface="Poppins"/>
              <a:ea typeface="Poppins"/>
              <a:cs typeface="Poppins"/>
              <a:sym typeface="Poppins"/>
            </a:endParaRPr>
          </a:p>
        </p:txBody>
      </p:sp>
      <p:cxnSp>
        <p:nvCxnSpPr>
          <p:cNvPr id="223" name="Google Shape;223;p25"/>
          <p:cNvCxnSpPr/>
          <p:nvPr/>
        </p:nvCxnSpPr>
        <p:spPr>
          <a:xfrm flipH="1" rot="10800000">
            <a:off x="2839825" y="3365725"/>
            <a:ext cx="1800" cy="505800"/>
          </a:xfrm>
          <a:prstGeom prst="straightConnector1">
            <a:avLst/>
          </a:prstGeom>
          <a:noFill/>
          <a:ln cap="flat" cmpd="sng" w="28575">
            <a:solidFill>
              <a:schemeClr val="dk2"/>
            </a:solidFill>
            <a:prstDash val="solid"/>
            <a:round/>
            <a:headEnd len="med" w="med" type="none"/>
            <a:tailEnd len="med" w="med" type="triangle"/>
          </a:ln>
        </p:spPr>
      </p:cxnSp>
      <p:pic>
        <p:nvPicPr>
          <p:cNvPr id="224" name="Google Shape;224;p25"/>
          <p:cNvPicPr preferRelativeResize="0"/>
          <p:nvPr/>
        </p:nvPicPr>
        <p:blipFill>
          <a:blip r:embed="rId5">
            <a:alphaModFix/>
          </a:blip>
          <a:stretch>
            <a:fillRect/>
          </a:stretch>
        </p:blipFill>
        <p:spPr>
          <a:xfrm flipH="1" rot="10799992">
            <a:off x="2839976" y="2760270"/>
            <a:ext cx="508049" cy="508049"/>
          </a:xfrm>
          <a:prstGeom prst="rect">
            <a:avLst/>
          </a:prstGeom>
          <a:noFill/>
          <a:ln>
            <a:noFill/>
          </a:ln>
        </p:spPr>
      </p:pic>
      <p:sp>
        <p:nvSpPr>
          <p:cNvPr id="225" name="Google Shape;225;p25"/>
          <p:cNvSpPr/>
          <p:nvPr/>
        </p:nvSpPr>
        <p:spPr>
          <a:xfrm>
            <a:off x="117400" y="706200"/>
            <a:ext cx="5161500" cy="2537400"/>
          </a:xfrm>
          <a:prstGeom prst="roundRect">
            <a:avLst>
              <a:gd fmla="val 16667" name="adj"/>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226" name="Google Shape;226;p25"/>
          <p:cNvCxnSpPr/>
          <p:nvPr/>
        </p:nvCxnSpPr>
        <p:spPr>
          <a:xfrm rot="5400000">
            <a:off x="6786600" y="2961250"/>
            <a:ext cx="716400" cy="3300"/>
          </a:xfrm>
          <a:prstGeom prst="straightConnector1">
            <a:avLst/>
          </a:prstGeom>
          <a:noFill/>
          <a:ln cap="flat" cmpd="sng" w="28575">
            <a:solidFill>
              <a:schemeClr val="dk2"/>
            </a:solidFill>
            <a:prstDash val="solid"/>
            <a:round/>
            <a:headEnd len="med" w="med" type="none"/>
            <a:tailEnd len="med" w="med" type="triangle"/>
          </a:ln>
        </p:spPr>
      </p:cxnSp>
      <p:cxnSp>
        <p:nvCxnSpPr>
          <p:cNvPr id="227" name="Google Shape;227;p25"/>
          <p:cNvCxnSpPr/>
          <p:nvPr/>
        </p:nvCxnSpPr>
        <p:spPr>
          <a:xfrm rot="5400000">
            <a:off x="6894600" y="4194925"/>
            <a:ext cx="500400" cy="3300"/>
          </a:xfrm>
          <a:prstGeom prst="straightConnector1">
            <a:avLst/>
          </a:prstGeom>
          <a:noFill/>
          <a:ln cap="flat" cmpd="sng" w="28575">
            <a:solidFill>
              <a:schemeClr val="dk2"/>
            </a:solidFill>
            <a:prstDash val="solid"/>
            <a:round/>
            <a:headEnd len="med" w="med" type="none"/>
            <a:tailEnd len="med" w="med" type="triangle"/>
          </a:ln>
        </p:spPr>
      </p:cxnSp>
      <p:sp>
        <p:nvSpPr>
          <p:cNvPr id="228" name="Google Shape;228;p25"/>
          <p:cNvSpPr txBox="1"/>
          <p:nvPr/>
        </p:nvSpPr>
        <p:spPr>
          <a:xfrm>
            <a:off x="4011100" y="4160650"/>
            <a:ext cx="19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a:latin typeface="Poppins"/>
                <a:ea typeface="Poppins"/>
                <a:cs typeface="Poppins"/>
                <a:sym typeface="Poppins"/>
              </a:rPr>
              <a:t>Что нужно изменить?</a:t>
            </a:r>
            <a:endParaRPr>
              <a:latin typeface="Poppins"/>
              <a:ea typeface="Poppins"/>
              <a:cs typeface="Poppins"/>
              <a:sym typeface="Poppins"/>
            </a:endParaRPr>
          </a:p>
        </p:txBody>
      </p:sp>
      <p:sp>
        <p:nvSpPr>
          <p:cNvPr id="229" name="Google Shape;229;p25"/>
          <p:cNvSpPr/>
          <p:nvPr/>
        </p:nvSpPr>
        <p:spPr>
          <a:xfrm>
            <a:off x="6376375" y="1974413"/>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Speech Separation</a:t>
            </a:r>
            <a:endParaRPr sz="1200">
              <a:latin typeface="Poppins"/>
              <a:ea typeface="Poppins"/>
              <a:cs typeface="Poppins"/>
              <a:sym typeface="Poppins"/>
            </a:endParaRPr>
          </a:p>
        </p:txBody>
      </p:sp>
      <p:sp>
        <p:nvSpPr>
          <p:cNvPr id="230" name="Google Shape;230;p25"/>
          <p:cNvSpPr/>
          <p:nvPr/>
        </p:nvSpPr>
        <p:spPr>
          <a:xfrm>
            <a:off x="7729700" y="1974413"/>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Emotion</a:t>
            </a:r>
            <a:endParaRPr sz="1200">
              <a:latin typeface="Poppins"/>
              <a:ea typeface="Poppins"/>
              <a:cs typeface="Poppins"/>
              <a:sym typeface="Poppins"/>
            </a:endParaRPr>
          </a:p>
          <a:p>
            <a:pPr indent="0" lvl="0" marL="0" rtl="0" algn="ctr">
              <a:spcBef>
                <a:spcPts val="0"/>
              </a:spcBef>
              <a:spcAft>
                <a:spcPts val="0"/>
              </a:spcAft>
              <a:buNone/>
            </a:pPr>
            <a:r>
              <a:rPr lang="ru" sz="1200">
                <a:latin typeface="Poppins"/>
                <a:ea typeface="Poppins"/>
                <a:cs typeface="Poppins"/>
                <a:sym typeface="Poppins"/>
              </a:rPr>
              <a:t>Recognition</a:t>
            </a:r>
            <a:endParaRPr sz="1200">
              <a:latin typeface="Poppins"/>
              <a:ea typeface="Poppins"/>
              <a:cs typeface="Poppins"/>
              <a:sym typeface="Poppins"/>
            </a:endParaRPr>
          </a:p>
        </p:txBody>
      </p:sp>
      <p:sp>
        <p:nvSpPr>
          <p:cNvPr id="231" name="Google Shape;231;p25"/>
          <p:cNvSpPr/>
          <p:nvPr/>
        </p:nvSpPr>
        <p:spPr>
          <a:xfrm>
            <a:off x="6376400" y="191688"/>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Hotword</a:t>
            </a:r>
            <a:endParaRPr sz="1200">
              <a:latin typeface="Poppins"/>
              <a:ea typeface="Poppins"/>
              <a:cs typeface="Poppins"/>
              <a:sym typeface="Poppins"/>
            </a:endParaRPr>
          </a:p>
          <a:p>
            <a:pPr indent="0" lvl="0" marL="0" rtl="0" algn="ctr">
              <a:spcBef>
                <a:spcPts val="0"/>
              </a:spcBef>
              <a:spcAft>
                <a:spcPts val="0"/>
              </a:spcAft>
              <a:buNone/>
            </a:pPr>
            <a:r>
              <a:rPr lang="ru" sz="1200">
                <a:latin typeface="Poppins"/>
                <a:ea typeface="Poppins"/>
                <a:cs typeface="Poppins"/>
                <a:sym typeface="Poppins"/>
              </a:rPr>
              <a:t>Validation</a:t>
            </a:r>
            <a:endParaRPr sz="1200">
              <a:latin typeface="Poppins"/>
              <a:ea typeface="Poppins"/>
              <a:cs typeface="Poppins"/>
              <a:sym typeface="Poppins"/>
            </a:endParaRPr>
          </a:p>
        </p:txBody>
      </p:sp>
      <p:sp>
        <p:nvSpPr>
          <p:cNvPr id="232" name="Google Shape;232;p25"/>
          <p:cNvSpPr/>
          <p:nvPr/>
        </p:nvSpPr>
        <p:spPr>
          <a:xfrm>
            <a:off x="7729700" y="191688"/>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Intended Query Detection</a:t>
            </a:r>
            <a:endParaRPr sz="1200">
              <a:latin typeface="Poppins"/>
              <a:ea typeface="Poppins"/>
              <a:cs typeface="Poppins"/>
              <a:sym typeface="Poppins"/>
            </a:endParaRPr>
          </a:p>
        </p:txBody>
      </p:sp>
      <p:pic>
        <p:nvPicPr>
          <p:cNvPr id="233" name="Google Shape;233;p25" title="before_aec.mp3">
            <a:hlinkClick r:id="rId10"/>
          </p:cNvPr>
          <p:cNvPicPr preferRelativeResize="0"/>
          <p:nvPr/>
        </p:nvPicPr>
        <p:blipFill>
          <a:blip r:embed="rId11">
            <a:alphaModFix/>
          </a:blip>
          <a:stretch>
            <a:fillRect/>
          </a:stretch>
        </p:blipFill>
        <p:spPr>
          <a:xfrm>
            <a:off x="3416775" y="2770500"/>
            <a:ext cx="457200" cy="457200"/>
          </a:xfrm>
          <a:prstGeom prst="rect">
            <a:avLst/>
          </a:prstGeom>
          <a:noFill/>
          <a:ln>
            <a:noFill/>
          </a:ln>
        </p:spPr>
      </p:pic>
      <p:pic>
        <p:nvPicPr>
          <p:cNvPr id="234" name="Google Shape;234;p25" title="after_aec.mp3">
            <a:hlinkClick r:id="rId12"/>
          </p:cNvPr>
          <p:cNvPicPr preferRelativeResize="0"/>
          <p:nvPr/>
        </p:nvPicPr>
        <p:blipFill>
          <a:blip r:embed="rId11">
            <a:alphaModFix/>
          </a:blip>
          <a:stretch>
            <a:fillRect/>
          </a:stretch>
        </p:blipFill>
        <p:spPr>
          <a:xfrm>
            <a:off x="3098250" y="994375"/>
            <a:ext cx="457200" cy="457200"/>
          </a:xfrm>
          <a:prstGeom prst="rect">
            <a:avLst/>
          </a:prstGeom>
          <a:noFill/>
          <a:ln>
            <a:noFill/>
          </a:ln>
        </p:spPr>
      </p:pic>
      <p:pic>
        <p:nvPicPr>
          <p:cNvPr id="235" name="Google Shape;235;p25" title="before_aec_mic.mp3">
            <a:hlinkClick r:id="rId13"/>
          </p:cNvPr>
          <p:cNvPicPr preferRelativeResize="0"/>
          <p:nvPr/>
        </p:nvPicPr>
        <p:blipFill>
          <a:blip r:embed="rId11">
            <a:alphaModFix/>
          </a:blip>
          <a:stretch>
            <a:fillRect/>
          </a:stretch>
        </p:blipFill>
        <p:spPr>
          <a:xfrm>
            <a:off x="1010400" y="832200"/>
            <a:ext cx="457200" cy="457200"/>
          </a:xfrm>
          <a:prstGeom prst="rect">
            <a:avLst/>
          </a:prstGeom>
          <a:noFill/>
          <a:ln>
            <a:noFill/>
          </a:ln>
        </p:spPr>
      </p:pic>
      <p:pic>
        <p:nvPicPr>
          <p:cNvPr id="236" name="Google Shape;236;p25" title="what.mp3">
            <a:hlinkClick r:id="rId14"/>
          </p:cNvPr>
          <p:cNvPicPr preferRelativeResize="0"/>
          <p:nvPr/>
        </p:nvPicPr>
        <p:blipFill>
          <a:blip r:embed="rId11">
            <a:alphaModFix/>
          </a:blip>
          <a:stretch>
            <a:fillRect/>
          </a:stretch>
        </p:blipFill>
        <p:spPr>
          <a:xfrm>
            <a:off x="2194075" y="3389275"/>
            <a:ext cx="457200" cy="457200"/>
          </a:xfrm>
          <a:prstGeom prst="rect">
            <a:avLst/>
          </a:prstGeom>
          <a:noFill/>
          <a:ln>
            <a:noFill/>
          </a:ln>
        </p:spPr>
      </p:pic>
      <p:pic>
        <p:nvPicPr>
          <p:cNvPr id="237" name="Google Shape;237;p25" title="what_whisper.mp3">
            <a:hlinkClick r:id="rId15"/>
          </p:cNvPr>
          <p:cNvPicPr preferRelativeResize="0"/>
          <p:nvPr/>
        </p:nvPicPr>
        <p:blipFill>
          <a:blip r:embed="rId11">
            <a:alphaModFix/>
          </a:blip>
          <a:stretch>
            <a:fillRect/>
          </a:stretch>
        </p:blipFill>
        <p:spPr>
          <a:xfrm>
            <a:off x="1781575" y="3389275"/>
            <a:ext cx="457200" cy="457200"/>
          </a:xfrm>
          <a:prstGeom prst="rect">
            <a:avLst/>
          </a:prstGeom>
          <a:noFill/>
          <a:ln>
            <a:noFill/>
          </a:ln>
        </p:spPr>
      </p:pic>
      <p:pic>
        <p:nvPicPr>
          <p:cNvPr id="238" name="Google Shape;238;p25"/>
          <p:cNvPicPr preferRelativeResize="0"/>
          <p:nvPr/>
        </p:nvPicPr>
        <p:blipFill>
          <a:blip r:embed="rId16">
            <a:alphaModFix/>
          </a:blip>
          <a:stretch>
            <a:fillRect/>
          </a:stretch>
        </p:blipFill>
        <p:spPr>
          <a:xfrm>
            <a:off x="3114801" y="3306375"/>
            <a:ext cx="1026825" cy="775604"/>
          </a:xfrm>
          <a:prstGeom prst="rect">
            <a:avLst/>
          </a:prstGeom>
          <a:noFill/>
          <a:ln>
            <a:noFill/>
          </a:ln>
        </p:spPr>
      </p:pic>
      <p:sp>
        <p:nvSpPr>
          <p:cNvPr id="239" name="Google Shape;239;p25"/>
          <p:cNvSpPr/>
          <p:nvPr/>
        </p:nvSpPr>
        <p:spPr>
          <a:xfrm>
            <a:off x="2194063" y="3967429"/>
            <a:ext cx="1291800" cy="508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200">
                <a:latin typeface="Poppins"/>
                <a:ea typeface="Poppins"/>
                <a:cs typeface="Poppins"/>
                <a:sym typeface="Poppins"/>
              </a:rPr>
              <a:t>Speech</a:t>
            </a:r>
            <a:endParaRPr sz="1200">
              <a:latin typeface="Poppins"/>
              <a:ea typeface="Poppins"/>
              <a:cs typeface="Poppins"/>
              <a:sym typeface="Poppins"/>
            </a:endParaRPr>
          </a:p>
          <a:p>
            <a:pPr indent="0" lvl="0" marL="0" rtl="0" algn="ctr">
              <a:spcBef>
                <a:spcPts val="0"/>
              </a:spcBef>
              <a:spcAft>
                <a:spcPts val="0"/>
              </a:spcAft>
              <a:buNone/>
            </a:pPr>
            <a:r>
              <a:rPr lang="ru" sz="1200">
                <a:latin typeface="Poppins"/>
                <a:ea typeface="Poppins"/>
                <a:cs typeface="Poppins"/>
                <a:sym typeface="Poppins"/>
              </a:rPr>
              <a:t>Synthesis</a:t>
            </a:r>
            <a:endParaRPr sz="1200">
              <a:latin typeface="Poppins"/>
              <a:ea typeface="Poppins"/>
              <a:cs typeface="Poppins"/>
              <a:sym typeface="Poppins"/>
            </a:endParaRPr>
          </a:p>
        </p:txBody>
      </p:sp>
      <p:sp>
        <p:nvSpPr>
          <p:cNvPr id="240" name="Google Shape;240;p25"/>
          <p:cNvSpPr/>
          <p:nvPr/>
        </p:nvSpPr>
        <p:spPr>
          <a:xfrm>
            <a:off x="4026375" y="2333375"/>
            <a:ext cx="1026900" cy="3372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000">
                <a:latin typeface="Poppins"/>
                <a:ea typeface="Poppins"/>
                <a:cs typeface="Poppins"/>
                <a:sym typeface="Poppins"/>
              </a:rPr>
              <a:t>Noise Detection</a:t>
            </a:r>
            <a:endParaRPr sz="1000">
              <a:latin typeface="Poppins"/>
              <a:ea typeface="Poppins"/>
              <a:cs typeface="Poppins"/>
              <a:sym typeface="Poppins"/>
            </a:endParaRPr>
          </a:p>
        </p:txBody>
      </p:sp>
      <p:sp>
        <p:nvSpPr>
          <p:cNvPr id="241" name="Google Shape;241;p25"/>
          <p:cNvSpPr/>
          <p:nvPr/>
        </p:nvSpPr>
        <p:spPr>
          <a:xfrm>
            <a:off x="4026375" y="2706100"/>
            <a:ext cx="1026900" cy="3372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000">
                <a:latin typeface="Poppins"/>
                <a:ea typeface="Poppins"/>
                <a:cs typeface="Poppins"/>
                <a:sym typeface="Poppins"/>
              </a:rPr>
              <a:t>Quick Commands</a:t>
            </a:r>
            <a:endParaRPr sz="1000">
              <a:latin typeface="Poppins"/>
              <a:ea typeface="Poppins"/>
              <a:cs typeface="Poppins"/>
              <a:sym typeface="Poppins"/>
            </a:endParaRPr>
          </a:p>
        </p:txBody>
      </p:sp>
      <p:sp>
        <p:nvSpPr>
          <p:cNvPr id="242" name="Google Shape;242;p25"/>
          <p:cNvSpPr/>
          <p:nvPr/>
        </p:nvSpPr>
        <p:spPr>
          <a:xfrm>
            <a:off x="5338050" y="644300"/>
            <a:ext cx="979200" cy="2391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000">
                <a:latin typeface="Poppins"/>
                <a:ea typeface="Poppins"/>
                <a:cs typeface="Poppins"/>
                <a:sym typeface="Poppins"/>
              </a:rPr>
              <a:t>Prefetching</a:t>
            </a:r>
            <a:endParaRPr sz="1000">
              <a:latin typeface="Poppins"/>
              <a:ea typeface="Poppins"/>
              <a:cs typeface="Poppins"/>
              <a:sym typeface="Poppins"/>
            </a:endParaRPr>
          </a:p>
        </p:txBody>
      </p:sp>
      <p:sp>
        <p:nvSpPr>
          <p:cNvPr id="243" name="Google Shape;243;p25"/>
          <p:cNvSpPr/>
          <p:nvPr/>
        </p:nvSpPr>
        <p:spPr>
          <a:xfrm>
            <a:off x="5342700" y="191700"/>
            <a:ext cx="979200" cy="4002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000">
                <a:latin typeface="Poppins"/>
                <a:ea typeface="Poppins"/>
                <a:cs typeface="Poppins"/>
                <a:sym typeface="Poppins"/>
              </a:rPr>
              <a:t>Partial </a:t>
            </a:r>
            <a:endParaRPr sz="1000">
              <a:latin typeface="Poppins"/>
              <a:ea typeface="Poppins"/>
              <a:cs typeface="Poppins"/>
              <a:sym typeface="Poppins"/>
            </a:endParaRPr>
          </a:p>
          <a:p>
            <a:pPr indent="0" lvl="0" marL="0" rtl="0" algn="ctr">
              <a:spcBef>
                <a:spcPts val="0"/>
              </a:spcBef>
              <a:spcAft>
                <a:spcPts val="0"/>
              </a:spcAft>
              <a:buNone/>
            </a:pPr>
            <a:r>
              <a:rPr lang="ru" sz="1000">
                <a:latin typeface="Poppins"/>
                <a:ea typeface="Poppins"/>
                <a:cs typeface="Poppins"/>
                <a:sym typeface="Poppins"/>
              </a:rPr>
              <a:t>Recognition</a:t>
            </a:r>
            <a:endParaRPr sz="1000">
              <a:latin typeface="Poppins"/>
              <a:ea typeface="Poppins"/>
              <a:cs typeface="Poppins"/>
              <a:sym typeface="Poppins"/>
            </a:endParaRPr>
          </a:p>
        </p:txBody>
      </p:sp>
      <p:sp>
        <p:nvSpPr>
          <p:cNvPr id="244" name="Google Shape;244;p25"/>
          <p:cNvSpPr/>
          <p:nvPr/>
        </p:nvSpPr>
        <p:spPr>
          <a:xfrm>
            <a:off x="5344525" y="935800"/>
            <a:ext cx="977400" cy="2391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sz="1000">
                <a:latin typeface="Poppins"/>
                <a:ea typeface="Poppins"/>
                <a:cs typeface="Poppins"/>
                <a:sym typeface="Poppins"/>
              </a:rPr>
              <a:t>Punctuation</a:t>
            </a:r>
            <a:endParaRPr sz="1000">
              <a:latin typeface="Poppins"/>
              <a:ea typeface="Poppins"/>
              <a:cs typeface="Poppins"/>
              <a:sym typeface="Poppins"/>
            </a:endParaRPr>
          </a:p>
        </p:txBody>
      </p:sp>
      <p:sp>
        <p:nvSpPr>
          <p:cNvPr id="245" name="Google Shape;245;p25"/>
          <p:cNvSpPr/>
          <p:nvPr/>
        </p:nvSpPr>
        <p:spPr>
          <a:xfrm>
            <a:off x="1187713" y="2889800"/>
            <a:ext cx="839400" cy="249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a:latin typeface="Poppins"/>
                <a:ea typeface="Poppins"/>
                <a:cs typeface="Poppins"/>
                <a:sym typeface="Poppins"/>
              </a:rPr>
              <a:t>128 Mb</a:t>
            </a:r>
            <a:endParaRPr>
              <a:latin typeface="Poppins"/>
              <a:ea typeface="Poppins"/>
              <a:cs typeface="Poppins"/>
              <a:sym typeface="Poppi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106"/>
          <p:cNvSpPr/>
          <p:nvPr/>
        </p:nvSpPr>
        <p:spPr>
          <a:xfrm>
            <a:off x="215900" y="1070725"/>
            <a:ext cx="32976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1" name="Google Shape;1791;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Audio-Conditoned LLM: Projectors</a:t>
            </a:r>
            <a:endParaRPr>
              <a:latin typeface="Poppins"/>
              <a:ea typeface="Poppins"/>
              <a:cs typeface="Poppins"/>
              <a:sym typeface="Poppins"/>
            </a:endParaRPr>
          </a:p>
        </p:txBody>
      </p:sp>
      <p:sp>
        <p:nvSpPr>
          <p:cNvPr id="1792" name="Google Shape;1792;p106"/>
          <p:cNvSpPr/>
          <p:nvPr/>
        </p:nvSpPr>
        <p:spPr>
          <a:xfrm>
            <a:off x="4165275" y="4780875"/>
            <a:ext cx="658500" cy="3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93" name="Google Shape;1793;p106" title="Screenshot 2025-11-12 at 16.05.39.png"/>
          <p:cNvPicPr preferRelativeResize="0"/>
          <p:nvPr/>
        </p:nvPicPr>
        <p:blipFill>
          <a:blip r:embed="rId3">
            <a:alphaModFix/>
          </a:blip>
          <a:stretch>
            <a:fillRect/>
          </a:stretch>
        </p:blipFill>
        <p:spPr>
          <a:xfrm>
            <a:off x="4894275" y="1170125"/>
            <a:ext cx="4015423" cy="3575954"/>
          </a:xfrm>
          <a:prstGeom prst="rect">
            <a:avLst/>
          </a:prstGeom>
          <a:solidFill>
            <a:schemeClr val="lt1"/>
          </a:solidFill>
          <a:ln cap="flat" cmpd="sng" w="9525">
            <a:solidFill>
              <a:srgbClr val="B7B7B7"/>
            </a:solidFill>
            <a:prstDash val="solid"/>
            <a:round/>
            <a:headEnd len="sm" w="sm" type="none"/>
            <a:tailEnd len="sm" w="sm" type="none"/>
          </a:ln>
        </p:spPr>
      </p:pic>
      <p:sp>
        <p:nvSpPr>
          <p:cNvPr id="1794" name="Google Shape;1794;p106"/>
          <p:cNvSpPr txBox="1"/>
          <p:nvPr/>
        </p:nvSpPr>
        <p:spPr>
          <a:xfrm>
            <a:off x="461500" y="1295175"/>
            <a:ext cx="2821200" cy="3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latin typeface="Poppins"/>
                <a:ea typeface="Poppins"/>
                <a:cs typeface="Poppins"/>
                <a:sym typeface="Poppins"/>
              </a:rPr>
              <a:t>Comparing quality with:</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b="1" lang="ru">
                <a:solidFill>
                  <a:schemeClr val="dk1"/>
                </a:solidFill>
                <a:latin typeface="Poppins"/>
                <a:ea typeface="Poppins"/>
                <a:cs typeface="Poppins"/>
                <a:sym typeface="Poppins"/>
              </a:rPr>
              <a:t>Q-Former</a:t>
            </a:r>
            <a:endParaRPr b="1">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Linear layer</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Multi-Head Cross-Attention</a:t>
            </a:r>
            <a:endParaRPr>
              <a:solidFill>
                <a:schemeClr val="dk1"/>
              </a:solidFill>
              <a:latin typeface="Poppins"/>
              <a:ea typeface="Poppins"/>
              <a:cs typeface="Poppins"/>
              <a:sym typeface="Poppins"/>
            </a:endParaRPr>
          </a:p>
        </p:txBody>
      </p:sp>
      <p:sp>
        <p:nvSpPr>
          <p:cNvPr id="1795" name="Google Shape;1795;p106"/>
          <p:cNvSpPr/>
          <p:nvPr/>
        </p:nvSpPr>
        <p:spPr>
          <a:xfrm>
            <a:off x="7502575" y="1989800"/>
            <a:ext cx="1264500" cy="1520100"/>
          </a:xfrm>
          <a:prstGeom prst="rect">
            <a:avLst/>
          </a:prstGeom>
          <a:noFill/>
          <a:ln cap="flat" cmpd="sng" w="2857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dk1"/>
              </a:highlight>
            </a:endParaRPr>
          </a:p>
        </p:txBody>
      </p:sp>
      <p:sp>
        <p:nvSpPr>
          <p:cNvPr id="1796" name="Google Shape;1796;p106"/>
          <p:cNvSpPr txBox="1"/>
          <p:nvPr/>
        </p:nvSpPr>
        <p:spPr>
          <a:xfrm>
            <a:off x="7724050" y="4879275"/>
            <a:ext cx="1268100" cy="17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4"/>
              </a:rPr>
              <a:t>https://arxiv.org/pdf/2309.13963</a:t>
            </a:r>
            <a:endParaRPr sz="600">
              <a:solidFill>
                <a:schemeClr val="dk2"/>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0" name="Shape 1800"/>
        <p:cNvGrpSpPr/>
        <p:nvPr/>
      </p:nvGrpSpPr>
      <p:grpSpPr>
        <a:xfrm>
          <a:off x="0" y="0"/>
          <a:ext cx="0" cy="0"/>
          <a:chOff x="0" y="0"/>
          <a:chExt cx="0" cy="0"/>
        </a:xfrm>
      </p:grpSpPr>
      <p:sp>
        <p:nvSpPr>
          <p:cNvPr id="1801" name="Google Shape;1801;p107"/>
          <p:cNvSpPr/>
          <p:nvPr/>
        </p:nvSpPr>
        <p:spPr>
          <a:xfrm>
            <a:off x="215900" y="1070725"/>
            <a:ext cx="32976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2" name="Google Shape;1802;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Audio-Conditoned LLM: Projectors</a:t>
            </a:r>
            <a:endParaRPr>
              <a:latin typeface="Poppins"/>
              <a:ea typeface="Poppins"/>
              <a:cs typeface="Poppins"/>
              <a:sym typeface="Poppins"/>
            </a:endParaRPr>
          </a:p>
        </p:txBody>
      </p:sp>
      <p:sp>
        <p:nvSpPr>
          <p:cNvPr id="1803" name="Google Shape;1803;p107"/>
          <p:cNvSpPr/>
          <p:nvPr/>
        </p:nvSpPr>
        <p:spPr>
          <a:xfrm>
            <a:off x="4165275" y="4780875"/>
            <a:ext cx="658500" cy="39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4" name="Google Shape;1804;p107"/>
          <p:cNvSpPr txBox="1"/>
          <p:nvPr/>
        </p:nvSpPr>
        <p:spPr>
          <a:xfrm>
            <a:off x="461500" y="1295175"/>
            <a:ext cx="2821200" cy="3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latin typeface="Poppins"/>
                <a:ea typeface="Poppins"/>
                <a:cs typeface="Poppins"/>
                <a:sym typeface="Poppins"/>
              </a:rPr>
              <a:t>Comparing quality with:</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b="1" lang="ru">
                <a:solidFill>
                  <a:schemeClr val="dk1"/>
                </a:solidFill>
                <a:latin typeface="Poppins"/>
                <a:ea typeface="Poppins"/>
                <a:cs typeface="Poppins"/>
                <a:sym typeface="Poppins"/>
              </a:rPr>
              <a:t>Q-Former</a:t>
            </a:r>
            <a:endParaRPr b="1">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Linear layer</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Multi-Head Cross-Attention</a:t>
            </a:r>
            <a:endParaRPr>
              <a:solidFill>
                <a:schemeClr val="dk1"/>
              </a:solidFill>
              <a:latin typeface="Poppins"/>
              <a:ea typeface="Poppins"/>
              <a:cs typeface="Poppins"/>
              <a:sym typeface="Poppins"/>
            </a:endParaRPr>
          </a:p>
        </p:txBody>
      </p:sp>
      <p:pic>
        <p:nvPicPr>
          <p:cNvPr descr="image.png" id="1805" name="Google Shape;1805;p107"/>
          <p:cNvPicPr preferRelativeResize="0"/>
          <p:nvPr/>
        </p:nvPicPr>
        <p:blipFill rotWithShape="1">
          <a:blip r:embed="rId3">
            <a:alphaModFix/>
          </a:blip>
          <a:srcRect b="0" l="0" r="0" t="0"/>
          <a:stretch/>
        </p:blipFill>
        <p:spPr>
          <a:xfrm>
            <a:off x="4165401" y="2053325"/>
            <a:ext cx="4185025" cy="1750689"/>
          </a:xfrm>
          <a:prstGeom prst="rect">
            <a:avLst/>
          </a:prstGeom>
          <a:noFill/>
          <a:ln>
            <a:noFill/>
          </a:ln>
        </p:spPr>
      </p:pic>
      <p:pic>
        <p:nvPicPr>
          <p:cNvPr descr="image.png" id="1806" name="Google Shape;1806;p107"/>
          <p:cNvPicPr preferRelativeResize="0"/>
          <p:nvPr/>
        </p:nvPicPr>
        <p:blipFill rotWithShape="1">
          <a:blip r:embed="rId4">
            <a:alphaModFix/>
          </a:blip>
          <a:srcRect b="0" l="0" r="0" t="0"/>
          <a:stretch/>
        </p:blipFill>
        <p:spPr>
          <a:xfrm>
            <a:off x="4324417" y="2438437"/>
            <a:ext cx="3866717" cy="408263"/>
          </a:xfrm>
          <a:prstGeom prst="rect">
            <a:avLst/>
          </a:prstGeom>
          <a:noFill/>
          <a:ln>
            <a:noFill/>
          </a:ln>
        </p:spPr>
      </p:pic>
      <p:pic>
        <p:nvPicPr>
          <p:cNvPr descr="image.png" id="1807" name="Google Shape;1807;p107"/>
          <p:cNvPicPr preferRelativeResize="0"/>
          <p:nvPr/>
        </p:nvPicPr>
        <p:blipFill rotWithShape="1">
          <a:blip r:embed="rId5">
            <a:alphaModFix/>
          </a:blip>
          <a:srcRect b="0" l="0" r="0" t="0"/>
          <a:stretch/>
        </p:blipFill>
        <p:spPr>
          <a:xfrm>
            <a:off x="4324417" y="3158088"/>
            <a:ext cx="3866717" cy="408263"/>
          </a:xfrm>
          <a:prstGeom prst="rect">
            <a:avLst/>
          </a:prstGeom>
          <a:noFill/>
          <a:ln>
            <a:noFill/>
          </a:ln>
        </p:spPr>
      </p:pic>
      <p:pic>
        <p:nvPicPr>
          <p:cNvPr descr="image.png" id="1808" name="Google Shape;1808;p107"/>
          <p:cNvPicPr preferRelativeResize="0"/>
          <p:nvPr/>
        </p:nvPicPr>
        <p:blipFill rotWithShape="1">
          <a:blip r:embed="rId6">
            <a:alphaModFix/>
          </a:blip>
          <a:srcRect b="0" l="0" r="0" t="0"/>
          <a:stretch/>
        </p:blipFill>
        <p:spPr>
          <a:xfrm>
            <a:off x="5043407" y="4295544"/>
            <a:ext cx="2428821" cy="352906"/>
          </a:xfrm>
          <a:prstGeom prst="rect">
            <a:avLst/>
          </a:prstGeom>
          <a:noFill/>
          <a:ln>
            <a:noFill/>
          </a:ln>
        </p:spPr>
      </p:pic>
      <p:pic>
        <p:nvPicPr>
          <p:cNvPr descr="image.png" id="1809" name="Google Shape;1809;p107"/>
          <p:cNvPicPr preferRelativeResize="0"/>
          <p:nvPr/>
        </p:nvPicPr>
        <p:blipFill rotWithShape="1">
          <a:blip r:embed="rId7">
            <a:alphaModFix/>
          </a:blip>
          <a:srcRect b="0" l="0" r="0" t="0"/>
          <a:stretch/>
        </p:blipFill>
        <p:spPr>
          <a:xfrm>
            <a:off x="4869854" y="1125850"/>
            <a:ext cx="560497" cy="435942"/>
          </a:xfrm>
          <a:prstGeom prst="rect">
            <a:avLst/>
          </a:prstGeom>
          <a:noFill/>
          <a:ln>
            <a:noFill/>
          </a:ln>
        </p:spPr>
      </p:pic>
      <p:pic>
        <p:nvPicPr>
          <p:cNvPr descr="image.png" id="1810" name="Google Shape;1810;p107"/>
          <p:cNvPicPr preferRelativeResize="0"/>
          <p:nvPr/>
        </p:nvPicPr>
        <p:blipFill rotWithShape="1">
          <a:blip r:embed="rId8">
            <a:alphaModFix/>
          </a:blip>
          <a:srcRect b="0" l="0" r="0" t="0"/>
          <a:stretch/>
        </p:blipFill>
        <p:spPr>
          <a:xfrm>
            <a:off x="7205259" y="1125850"/>
            <a:ext cx="539738" cy="221431"/>
          </a:xfrm>
          <a:prstGeom prst="rect">
            <a:avLst/>
          </a:prstGeom>
          <a:noFill/>
          <a:ln>
            <a:noFill/>
          </a:ln>
        </p:spPr>
      </p:pic>
      <p:sp>
        <p:nvSpPr>
          <p:cNvPr id="1811" name="Google Shape;1811;p107"/>
          <p:cNvSpPr txBox="1"/>
          <p:nvPr/>
        </p:nvSpPr>
        <p:spPr>
          <a:xfrm>
            <a:off x="5624676" y="3863899"/>
            <a:ext cx="1266300" cy="134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1" lang="ru" sz="871" u="none" cap="none" strike="noStrike">
                <a:solidFill>
                  <a:srgbClr val="495057"/>
                </a:solidFill>
                <a:latin typeface="Lato"/>
                <a:ea typeface="Lato"/>
                <a:cs typeface="Lato"/>
                <a:sym typeface="Lato"/>
              </a:rPr>
              <a:t>(Block is repeated N times)</a:t>
            </a:r>
            <a:endParaRPr sz="1017"/>
          </a:p>
        </p:txBody>
      </p:sp>
      <p:sp>
        <p:nvSpPr>
          <p:cNvPr id="1812" name="Google Shape;1812;p107"/>
          <p:cNvSpPr txBox="1"/>
          <p:nvPr/>
        </p:nvSpPr>
        <p:spPr>
          <a:xfrm>
            <a:off x="5285597" y="4717647"/>
            <a:ext cx="1944600" cy="134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1" lang="ru" sz="871" u="none" cap="none" strike="noStrike">
                <a:solidFill>
                  <a:srgbClr val="495057"/>
                </a:solidFill>
                <a:latin typeface="Lato"/>
                <a:ea typeface="Lato"/>
                <a:cs typeface="Lato"/>
                <a:sym typeface="Lato"/>
              </a:rPr>
              <a:t>Projected and prepended to LLM prompt</a:t>
            </a:r>
            <a:endParaRPr sz="1017"/>
          </a:p>
        </p:txBody>
      </p:sp>
      <p:sp>
        <p:nvSpPr>
          <p:cNvPr id="1813" name="Google Shape;1813;p107"/>
          <p:cNvSpPr txBox="1"/>
          <p:nvPr/>
        </p:nvSpPr>
        <p:spPr>
          <a:xfrm>
            <a:off x="4744943" y="987325"/>
            <a:ext cx="1024200" cy="134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1" lang="ru" sz="871">
                <a:solidFill>
                  <a:srgbClr val="495057"/>
                </a:solidFill>
                <a:latin typeface="Lato"/>
                <a:ea typeface="Lato"/>
                <a:cs typeface="Lato"/>
                <a:sym typeface="Lato"/>
              </a:rPr>
              <a:t>Audio Embeddings</a:t>
            </a:r>
            <a:r>
              <a:rPr b="0" i="1" lang="ru" sz="871" u="none" cap="none" strike="noStrike">
                <a:solidFill>
                  <a:srgbClr val="495057"/>
                </a:solidFill>
                <a:latin typeface="Lato"/>
                <a:ea typeface="Lato"/>
                <a:cs typeface="Lato"/>
                <a:sym typeface="Lato"/>
              </a:rPr>
              <a:t>  </a:t>
            </a:r>
            <a:endParaRPr sz="1017"/>
          </a:p>
        </p:txBody>
      </p:sp>
      <p:sp>
        <p:nvSpPr>
          <p:cNvPr id="1814" name="Google Shape;1814;p107"/>
          <p:cNvSpPr txBox="1"/>
          <p:nvPr/>
        </p:nvSpPr>
        <p:spPr>
          <a:xfrm>
            <a:off x="4325487" y="1859338"/>
            <a:ext cx="1785300" cy="134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i="1" lang="ru" sz="871">
                <a:solidFill>
                  <a:srgbClr val="495057"/>
                </a:solidFill>
                <a:latin typeface="Lato"/>
                <a:ea typeface="Lato"/>
                <a:cs typeface="Lato"/>
                <a:sym typeface="Lato"/>
              </a:rPr>
              <a:t>Any number of tokens, Keys &amp; Values</a:t>
            </a:r>
            <a:endParaRPr sz="1017"/>
          </a:p>
        </p:txBody>
      </p:sp>
      <p:sp>
        <p:nvSpPr>
          <p:cNvPr id="1815" name="Google Shape;1815;p107"/>
          <p:cNvSpPr txBox="1"/>
          <p:nvPr/>
        </p:nvSpPr>
        <p:spPr>
          <a:xfrm>
            <a:off x="7253697" y="994375"/>
            <a:ext cx="442800" cy="134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1" lang="ru" sz="871" u="none" cap="none" strike="noStrike">
                <a:solidFill>
                  <a:srgbClr val="495057"/>
                </a:solidFill>
                <a:latin typeface="Lato"/>
                <a:ea typeface="Lato"/>
                <a:cs typeface="Lato"/>
                <a:sym typeface="Lato"/>
              </a:rPr>
              <a:t>Trainable</a:t>
            </a:r>
            <a:endParaRPr sz="1017"/>
          </a:p>
        </p:txBody>
      </p:sp>
      <p:sp>
        <p:nvSpPr>
          <p:cNvPr id="1816" name="Google Shape;1816;p107"/>
          <p:cNvSpPr txBox="1"/>
          <p:nvPr/>
        </p:nvSpPr>
        <p:spPr>
          <a:xfrm>
            <a:off x="6758937" y="1381879"/>
            <a:ext cx="1432200" cy="1341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1" lang="ru" sz="871" u="none" cap="none" strike="noStrike">
                <a:solidFill>
                  <a:srgbClr val="495057"/>
                </a:solidFill>
                <a:latin typeface="Lato"/>
                <a:ea typeface="Lato"/>
                <a:cs typeface="Lato"/>
                <a:sym typeface="Lato"/>
              </a:rPr>
              <a:t>Learnable Queries (32 tokens)</a:t>
            </a:r>
            <a:endParaRPr sz="1017"/>
          </a:p>
        </p:txBody>
      </p:sp>
      <p:pic>
        <p:nvPicPr>
          <p:cNvPr descr="image.png" id="1817" name="Google Shape;1817;p107"/>
          <p:cNvPicPr preferRelativeResize="0"/>
          <p:nvPr/>
        </p:nvPicPr>
        <p:blipFill rotWithShape="1">
          <a:blip r:embed="rId9">
            <a:alphaModFix/>
          </a:blip>
          <a:srcRect b="0" l="0" r="0" t="0"/>
          <a:stretch/>
        </p:blipFill>
        <p:spPr>
          <a:xfrm>
            <a:off x="4496426" y="2181761"/>
            <a:ext cx="216480" cy="208882"/>
          </a:xfrm>
          <a:prstGeom prst="rect">
            <a:avLst/>
          </a:prstGeom>
          <a:noFill/>
          <a:ln>
            <a:noFill/>
          </a:ln>
        </p:spPr>
      </p:pic>
      <p:pic>
        <p:nvPicPr>
          <p:cNvPr descr="image.png" id="1818" name="Google Shape;1818;p107"/>
          <p:cNvPicPr preferRelativeResize="0"/>
          <p:nvPr/>
        </p:nvPicPr>
        <p:blipFill rotWithShape="1">
          <a:blip r:embed="rId10">
            <a:alphaModFix/>
          </a:blip>
          <a:srcRect b="0" l="0" r="0" t="0"/>
          <a:stretch/>
        </p:blipFill>
        <p:spPr>
          <a:xfrm>
            <a:off x="7802646" y="2181761"/>
            <a:ext cx="216481" cy="208882"/>
          </a:xfrm>
          <a:prstGeom prst="rect">
            <a:avLst/>
          </a:prstGeom>
          <a:noFill/>
          <a:ln>
            <a:noFill/>
          </a:ln>
        </p:spPr>
      </p:pic>
      <p:sp>
        <p:nvSpPr>
          <p:cNvPr id="1819" name="Google Shape;1819;p107"/>
          <p:cNvSpPr txBox="1"/>
          <p:nvPr/>
        </p:nvSpPr>
        <p:spPr>
          <a:xfrm>
            <a:off x="5679925" y="2569911"/>
            <a:ext cx="2159100" cy="1341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1" lang="ru" sz="871" u="none" cap="none" strike="noStrike">
                <a:solidFill>
                  <a:srgbClr val="495057"/>
                </a:solidFill>
                <a:latin typeface="Lato"/>
                <a:ea typeface="Lato"/>
                <a:cs typeface="Lato"/>
                <a:sym typeface="Lato"/>
              </a:rPr>
              <a:t>Queries (Q) attend to Encoder Features (K, V)</a:t>
            </a:r>
            <a:endParaRPr sz="1017"/>
          </a:p>
        </p:txBody>
      </p:sp>
      <p:pic>
        <p:nvPicPr>
          <p:cNvPr descr="image.png" id="1820" name="Google Shape;1820;p107"/>
          <p:cNvPicPr preferRelativeResize="0"/>
          <p:nvPr/>
        </p:nvPicPr>
        <p:blipFill rotWithShape="1">
          <a:blip r:embed="rId11">
            <a:alphaModFix/>
          </a:blip>
          <a:srcRect b="0" l="0" r="0" t="0"/>
          <a:stretch/>
        </p:blipFill>
        <p:spPr>
          <a:xfrm>
            <a:off x="6174686" y="2936657"/>
            <a:ext cx="166073" cy="124555"/>
          </a:xfrm>
          <a:prstGeom prst="rect">
            <a:avLst/>
          </a:prstGeom>
          <a:noFill/>
          <a:ln>
            <a:noFill/>
          </a:ln>
        </p:spPr>
      </p:pic>
      <p:sp>
        <p:nvSpPr>
          <p:cNvPr id="1821" name="Google Shape;1821;p107"/>
          <p:cNvSpPr txBox="1"/>
          <p:nvPr/>
        </p:nvSpPr>
        <p:spPr>
          <a:xfrm>
            <a:off x="5825240" y="3289563"/>
            <a:ext cx="1785300" cy="1341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1" lang="ru" sz="871" u="none" cap="none" strike="noStrike">
                <a:solidFill>
                  <a:srgbClr val="495057"/>
                </a:solidFill>
                <a:latin typeface="Lato"/>
                <a:ea typeface="Lato"/>
                <a:cs typeface="Lato"/>
                <a:sym typeface="Lato"/>
              </a:rPr>
              <a:t>Queries (Q, K, V) attend to each other</a:t>
            </a:r>
            <a:endParaRPr sz="1017"/>
          </a:p>
        </p:txBody>
      </p:sp>
      <p:sp>
        <p:nvSpPr>
          <p:cNvPr id="1822" name="Google Shape;1822;p107"/>
          <p:cNvSpPr txBox="1"/>
          <p:nvPr/>
        </p:nvSpPr>
        <p:spPr>
          <a:xfrm>
            <a:off x="5195641" y="4385500"/>
            <a:ext cx="2124300" cy="1509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ru" sz="980" u="none" cap="none" strike="noStrike">
                <a:solidFill>
                  <a:srgbClr val="0D253F"/>
                </a:solidFill>
                <a:latin typeface="Poppins"/>
                <a:ea typeface="Poppins"/>
                <a:cs typeface="Poppins"/>
                <a:sym typeface="Poppins"/>
              </a:rPr>
              <a:t>Output Embeddings (32 tokens)</a:t>
            </a:r>
            <a:endParaRPr sz="1017"/>
          </a:p>
        </p:txBody>
      </p:sp>
      <p:sp>
        <p:nvSpPr>
          <p:cNvPr id="1823" name="Google Shape;1823;p107"/>
          <p:cNvSpPr/>
          <p:nvPr/>
        </p:nvSpPr>
        <p:spPr>
          <a:xfrm>
            <a:off x="4911372" y="1167368"/>
            <a:ext cx="103800" cy="103800"/>
          </a:xfrm>
          <a:prstGeom prst="roundRect">
            <a:avLst>
              <a:gd fmla="val 16667" name="adj"/>
            </a:avLst>
          </a:prstGeom>
          <a:solidFill>
            <a:srgbClr val="F0AD4E"/>
          </a:solidFill>
          <a:ln>
            <a:noFill/>
          </a:ln>
        </p:spPr>
        <p:txBody>
          <a:bodyPr anchorCtr="0" anchor="ctr" bIns="33200" lIns="66425" spcFirstLastPara="1" rIns="66425" wrap="square" tIns="33200">
            <a:noAutofit/>
          </a:bodyPr>
          <a:lstStyle/>
          <a:p>
            <a:pPr indent="0" lvl="0" marL="0" marR="0" rtl="0" algn="ctr">
              <a:spcBef>
                <a:spcPts val="0"/>
              </a:spcBef>
              <a:spcAft>
                <a:spcPts val="0"/>
              </a:spcAft>
              <a:buNone/>
            </a:pPr>
            <a:r>
              <a:t/>
            </a:r>
            <a:endParaRPr b="0" i="0" sz="1307" u="none" cap="none" strike="noStrike">
              <a:solidFill>
                <a:srgbClr val="000000"/>
              </a:solidFill>
              <a:latin typeface="Calibri"/>
              <a:ea typeface="Calibri"/>
              <a:cs typeface="Calibri"/>
              <a:sym typeface="Calibri"/>
            </a:endParaRPr>
          </a:p>
        </p:txBody>
      </p:sp>
      <p:sp>
        <p:nvSpPr>
          <p:cNvPr id="1824" name="Google Shape;1824;p107"/>
          <p:cNvSpPr/>
          <p:nvPr/>
        </p:nvSpPr>
        <p:spPr>
          <a:xfrm>
            <a:off x="5035927" y="1167368"/>
            <a:ext cx="103800" cy="103800"/>
          </a:xfrm>
          <a:prstGeom prst="roundRect">
            <a:avLst>
              <a:gd fmla="val 16667" name="adj"/>
            </a:avLst>
          </a:prstGeom>
          <a:solidFill>
            <a:srgbClr val="F0AD4E"/>
          </a:solidFill>
          <a:ln>
            <a:noFill/>
          </a:ln>
        </p:spPr>
        <p:txBody>
          <a:bodyPr anchorCtr="0" anchor="ctr" bIns="33200" lIns="66425" spcFirstLastPara="1" rIns="66425" wrap="square" tIns="33200">
            <a:noAutofit/>
          </a:bodyPr>
          <a:lstStyle/>
          <a:p>
            <a:pPr indent="0" lvl="0" marL="0" marR="0" rtl="0" algn="ctr">
              <a:spcBef>
                <a:spcPts val="0"/>
              </a:spcBef>
              <a:spcAft>
                <a:spcPts val="0"/>
              </a:spcAft>
              <a:buNone/>
            </a:pPr>
            <a:r>
              <a:t/>
            </a:r>
            <a:endParaRPr b="0" i="0" sz="1307" u="none" cap="none" strike="noStrike">
              <a:solidFill>
                <a:srgbClr val="000000"/>
              </a:solidFill>
              <a:latin typeface="Calibri"/>
              <a:ea typeface="Calibri"/>
              <a:cs typeface="Calibri"/>
              <a:sym typeface="Calibri"/>
            </a:endParaRPr>
          </a:p>
        </p:txBody>
      </p:sp>
      <p:sp>
        <p:nvSpPr>
          <p:cNvPr id="1825" name="Google Shape;1825;p107"/>
          <p:cNvSpPr/>
          <p:nvPr/>
        </p:nvSpPr>
        <p:spPr>
          <a:xfrm>
            <a:off x="5160482" y="1167368"/>
            <a:ext cx="103800" cy="103800"/>
          </a:xfrm>
          <a:prstGeom prst="roundRect">
            <a:avLst>
              <a:gd fmla="val 16667" name="adj"/>
            </a:avLst>
          </a:prstGeom>
          <a:solidFill>
            <a:srgbClr val="F0AD4E"/>
          </a:solidFill>
          <a:ln>
            <a:noFill/>
          </a:ln>
        </p:spPr>
        <p:txBody>
          <a:bodyPr anchorCtr="0" anchor="ctr" bIns="33200" lIns="66425" spcFirstLastPara="1" rIns="66425" wrap="square" tIns="33200">
            <a:noAutofit/>
          </a:bodyPr>
          <a:lstStyle/>
          <a:p>
            <a:pPr indent="0" lvl="0" marL="0" marR="0" rtl="0" algn="ctr">
              <a:spcBef>
                <a:spcPts val="0"/>
              </a:spcBef>
              <a:spcAft>
                <a:spcPts val="0"/>
              </a:spcAft>
              <a:buNone/>
            </a:pPr>
            <a:r>
              <a:t/>
            </a:r>
            <a:endParaRPr b="0" i="0" sz="1307" u="none" cap="none" strike="noStrike">
              <a:solidFill>
                <a:srgbClr val="000000"/>
              </a:solidFill>
              <a:latin typeface="Calibri"/>
              <a:ea typeface="Calibri"/>
              <a:cs typeface="Calibri"/>
              <a:sym typeface="Calibri"/>
            </a:endParaRPr>
          </a:p>
        </p:txBody>
      </p:sp>
      <p:sp>
        <p:nvSpPr>
          <p:cNvPr id="1826" name="Google Shape;1826;p107"/>
          <p:cNvSpPr/>
          <p:nvPr/>
        </p:nvSpPr>
        <p:spPr>
          <a:xfrm>
            <a:off x="5285037" y="1167368"/>
            <a:ext cx="103800" cy="103800"/>
          </a:xfrm>
          <a:prstGeom prst="roundRect">
            <a:avLst>
              <a:gd fmla="val 16667" name="adj"/>
            </a:avLst>
          </a:prstGeom>
          <a:solidFill>
            <a:srgbClr val="F0AD4E"/>
          </a:solidFill>
          <a:ln>
            <a:noFill/>
          </a:ln>
        </p:spPr>
        <p:txBody>
          <a:bodyPr anchorCtr="0" anchor="ctr" bIns="33200" lIns="66425" spcFirstLastPara="1" rIns="66425" wrap="square" tIns="33200">
            <a:noAutofit/>
          </a:bodyPr>
          <a:lstStyle/>
          <a:p>
            <a:pPr indent="0" lvl="0" marL="0" marR="0" rtl="0" algn="ctr">
              <a:spcBef>
                <a:spcPts val="0"/>
              </a:spcBef>
              <a:spcAft>
                <a:spcPts val="0"/>
              </a:spcAft>
              <a:buNone/>
            </a:pPr>
            <a:r>
              <a:t/>
            </a:r>
            <a:endParaRPr b="0" i="0" sz="1307" u="none" cap="none" strike="noStrike">
              <a:solidFill>
                <a:srgbClr val="000000"/>
              </a:solidFill>
              <a:latin typeface="Calibri"/>
              <a:ea typeface="Calibri"/>
              <a:cs typeface="Calibri"/>
              <a:sym typeface="Calibri"/>
            </a:endParaRPr>
          </a:p>
        </p:txBody>
      </p:sp>
      <p:sp>
        <p:nvSpPr>
          <p:cNvPr id="1827" name="Google Shape;1827;p107"/>
          <p:cNvSpPr/>
          <p:nvPr/>
        </p:nvSpPr>
        <p:spPr>
          <a:xfrm>
            <a:off x="4911372" y="1291923"/>
            <a:ext cx="103800" cy="103800"/>
          </a:xfrm>
          <a:prstGeom prst="roundRect">
            <a:avLst>
              <a:gd fmla="val 16667" name="adj"/>
            </a:avLst>
          </a:prstGeom>
          <a:solidFill>
            <a:srgbClr val="F0AD4E"/>
          </a:solidFill>
          <a:ln>
            <a:noFill/>
          </a:ln>
        </p:spPr>
        <p:txBody>
          <a:bodyPr anchorCtr="0" anchor="ctr" bIns="33200" lIns="66425" spcFirstLastPara="1" rIns="66425" wrap="square" tIns="33200">
            <a:noAutofit/>
          </a:bodyPr>
          <a:lstStyle/>
          <a:p>
            <a:pPr indent="0" lvl="0" marL="0" marR="0" rtl="0" algn="ctr">
              <a:spcBef>
                <a:spcPts val="0"/>
              </a:spcBef>
              <a:spcAft>
                <a:spcPts val="0"/>
              </a:spcAft>
              <a:buNone/>
            </a:pPr>
            <a:r>
              <a:t/>
            </a:r>
            <a:endParaRPr b="0" i="0" sz="1307" u="none" cap="none" strike="noStrike">
              <a:solidFill>
                <a:srgbClr val="000000"/>
              </a:solidFill>
              <a:latin typeface="Calibri"/>
              <a:ea typeface="Calibri"/>
              <a:cs typeface="Calibri"/>
              <a:sym typeface="Calibri"/>
            </a:endParaRPr>
          </a:p>
        </p:txBody>
      </p:sp>
      <p:sp>
        <p:nvSpPr>
          <p:cNvPr id="1828" name="Google Shape;1828;p107"/>
          <p:cNvSpPr/>
          <p:nvPr/>
        </p:nvSpPr>
        <p:spPr>
          <a:xfrm>
            <a:off x="5035927" y="1291923"/>
            <a:ext cx="103800" cy="103800"/>
          </a:xfrm>
          <a:prstGeom prst="roundRect">
            <a:avLst>
              <a:gd fmla="val 16667" name="adj"/>
            </a:avLst>
          </a:prstGeom>
          <a:solidFill>
            <a:srgbClr val="F0AD4E"/>
          </a:solidFill>
          <a:ln>
            <a:noFill/>
          </a:ln>
        </p:spPr>
        <p:txBody>
          <a:bodyPr anchorCtr="0" anchor="ctr" bIns="33200" lIns="66425" spcFirstLastPara="1" rIns="66425" wrap="square" tIns="33200">
            <a:noAutofit/>
          </a:bodyPr>
          <a:lstStyle/>
          <a:p>
            <a:pPr indent="0" lvl="0" marL="0" marR="0" rtl="0" algn="ctr">
              <a:spcBef>
                <a:spcPts val="0"/>
              </a:spcBef>
              <a:spcAft>
                <a:spcPts val="0"/>
              </a:spcAft>
              <a:buNone/>
            </a:pPr>
            <a:r>
              <a:t/>
            </a:r>
            <a:endParaRPr b="0" i="0" sz="1307" u="none" cap="none" strike="noStrike">
              <a:solidFill>
                <a:srgbClr val="000000"/>
              </a:solidFill>
              <a:latin typeface="Calibri"/>
              <a:ea typeface="Calibri"/>
              <a:cs typeface="Calibri"/>
              <a:sym typeface="Calibri"/>
            </a:endParaRPr>
          </a:p>
        </p:txBody>
      </p:sp>
      <p:sp>
        <p:nvSpPr>
          <p:cNvPr id="1829" name="Google Shape;1829;p107"/>
          <p:cNvSpPr/>
          <p:nvPr/>
        </p:nvSpPr>
        <p:spPr>
          <a:xfrm>
            <a:off x="5160482" y="1291923"/>
            <a:ext cx="103800" cy="103800"/>
          </a:xfrm>
          <a:prstGeom prst="roundRect">
            <a:avLst>
              <a:gd fmla="val 16667" name="adj"/>
            </a:avLst>
          </a:prstGeom>
          <a:solidFill>
            <a:srgbClr val="F0AD4E"/>
          </a:solidFill>
          <a:ln>
            <a:noFill/>
          </a:ln>
        </p:spPr>
        <p:txBody>
          <a:bodyPr anchorCtr="0" anchor="ctr" bIns="33200" lIns="66425" spcFirstLastPara="1" rIns="66425" wrap="square" tIns="33200">
            <a:noAutofit/>
          </a:bodyPr>
          <a:lstStyle/>
          <a:p>
            <a:pPr indent="0" lvl="0" marL="0" marR="0" rtl="0" algn="ctr">
              <a:spcBef>
                <a:spcPts val="0"/>
              </a:spcBef>
              <a:spcAft>
                <a:spcPts val="0"/>
              </a:spcAft>
              <a:buNone/>
            </a:pPr>
            <a:r>
              <a:t/>
            </a:r>
            <a:endParaRPr b="0" i="0" sz="1307" u="none" cap="none" strike="noStrike">
              <a:solidFill>
                <a:srgbClr val="000000"/>
              </a:solidFill>
              <a:latin typeface="Calibri"/>
              <a:ea typeface="Calibri"/>
              <a:cs typeface="Calibri"/>
              <a:sym typeface="Calibri"/>
            </a:endParaRPr>
          </a:p>
        </p:txBody>
      </p:sp>
      <p:sp>
        <p:nvSpPr>
          <p:cNvPr id="1830" name="Google Shape;1830;p107"/>
          <p:cNvSpPr/>
          <p:nvPr/>
        </p:nvSpPr>
        <p:spPr>
          <a:xfrm>
            <a:off x="5285037" y="1291923"/>
            <a:ext cx="103800" cy="103800"/>
          </a:xfrm>
          <a:prstGeom prst="roundRect">
            <a:avLst>
              <a:gd fmla="val 16667" name="adj"/>
            </a:avLst>
          </a:prstGeom>
          <a:solidFill>
            <a:srgbClr val="F0AD4E"/>
          </a:solidFill>
          <a:ln>
            <a:noFill/>
          </a:ln>
        </p:spPr>
        <p:txBody>
          <a:bodyPr anchorCtr="0" anchor="ctr" bIns="33200" lIns="66425" spcFirstLastPara="1" rIns="66425" wrap="square" tIns="33200">
            <a:noAutofit/>
          </a:bodyPr>
          <a:lstStyle/>
          <a:p>
            <a:pPr indent="0" lvl="0" marL="0" marR="0" rtl="0" algn="ctr">
              <a:spcBef>
                <a:spcPts val="0"/>
              </a:spcBef>
              <a:spcAft>
                <a:spcPts val="0"/>
              </a:spcAft>
              <a:buNone/>
            </a:pPr>
            <a:r>
              <a:t/>
            </a:r>
            <a:endParaRPr b="0" i="0" sz="1307" u="none" cap="none" strike="noStrike">
              <a:solidFill>
                <a:srgbClr val="000000"/>
              </a:solidFill>
              <a:latin typeface="Calibri"/>
              <a:ea typeface="Calibri"/>
              <a:cs typeface="Calibri"/>
              <a:sym typeface="Calibri"/>
            </a:endParaRPr>
          </a:p>
        </p:txBody>
      </p:sp>
      <p:sp>
        <p:nvSpPr>
          <p:cNvPr id="1831" name="Google Shape;1831;p107"/>
          <p:cNvSpPr/>
          <p:nvPr/>
        </p:nvSpPr>
        <p:spPr>
          <a:xfrm>
            <a:off x="4911372" y="1416478"/>
            <a:ext cx="103800" cy="103800"/>
          </a:xfrm>
          <a:prstGeom prst="roundRect">
            <a:avLst>
              <a:gd fmla="val 16667" name="adj"/>
            </a:avLst>
          </a:prstGeom>
          <a:solidFill>
            <a:srgbClr val="F0AD4E"/>
          </a:solidFill>
          <a:ln>
            <a:noFill/>
          </a:ln>
        </p:spPr>
        <p:txBody>
          <a:bodyPr anchorCtr="0" anchor="ctr" bIns="33200" lIns="66425" spcFirstLastPara="1" rIns="66425" wrap="square" tIns="33200">
            <a:noAutofit/>
          </a:bodyPr>
          <a:lstStyle/>
          <a:p>
            <a:pPr indent="0" lvl="0" marL="0" marR="0" rtl="0" algn="ctr">
              <a:spcBef>
                <a:spcPts val="0"/>
              </a:spcBef>
              <a:spcAft>
                <a:spcPts val="0"/>
              </a:spcAft>
              <a:buNone/>
            </a:pPr>
            <a:r>
              <a:t/>
            </a:r>
            <a:endParaRPr b="0" i="0" sz="1307" u="none" cap="none" strike="noStrike">
              <a:solidFill>
                <a:srgbClr val="000000"/>
              </a:solidFill>
              <a:latin typeface="Calibri"/>
              <a:ea typeface="Calibri"/>
              <a:cs typeface="Calibri"/>
              <a:sym typeface="Calibri"/>
            </a:endParaRPr>
          </a:p>
        </p:txBody>
      </p:sp>
      <p:sp>
        <p:nvSpPr>
          <p:cNvPr id="1832" name="Google Shape;1832;p107"/>
          <p:cNvSpPr/>
          <p:nvPr/>
        </p:nvSpPr>
        <p:spPr>
          <a:xfrm>
            <a:off x="5035927" y="1416478"/>
            <a:ext cx="103800" cy="103800"/>
          </a:xfrm>
          <a:prstGeom prst="roundRect">
            <a:avLst>
              <a:gd fmla="val 16667" name="adj"/>
            </a:avLst>
          </a:prstGeom>
          <a:solidFill>
            <a:srgbClr val="F0AD4E"/>
          </a:solidFill>
          <a:ln>
            <a:noFill/>
          </a:ln>
        </p:spPr>
        <p:txBody>
          <a:bodyPr anchorCtr="0" anchor="ctr" bIns="33200" lIns="66425" spcFirstLastPara="1" rIns="66425" wrap="square" tIns="33200">
            <a:noAutofit/>
          </a:bodyPr>
          <a:lstStyle/>
          <a:p>
            <a:pPr indent="0" lvl="0" marL="0" marR="0" rtl="0" algn="ctr">
              <a:spcBef>
                <a:spcPts val="0"/>
              </a:spcBef>
              <a:spcAft>
                <a:spcPts val="0"/>
              </a:spcAft>
              <a:buNone/>
            </a:pPr>
            <a:r>
              <a:t/>
            </a:r>
            <a:endParaRPr b="0" i="0" sz="1307" u="none" cap="none" strike="noStrike">
              <a:solidFill>
                <a:srgbClr val="000000"/>
              </a:solidFill>
              <a:latin typeface="Calibri"/>
              <a:ea typeface="Calibri"/>
              <a:cs typeface="Calibri"/>
              <a:sym typeface="Calibri"/>
            </a:endParaRPr>
          </a:p>
        </p:txBody>
      </p:sp>
      <p:sp>
        <p:nvSpPr>
          <p:cNvPr id="1833" name="Google Shape;1833;p107"/>
          <p:cNvSpPr/>
          <p:nvPr/>
        </p:nvSpPr>
        <p:spPr>
          <a:xfrm>
            <a:off x="5160482" y="1416478"/>
            <a:ext cx="103800" cy="103800"/>
          </a:xfrm>
          <a:prstGeom prst="roundRect">
            <a:avLst>
              <a:gd fmla="val 16667" name="adj"/>
            </a:avLst>
          </a:prstGeom>
          <a:solidFill>
            <a:srgbClr val="F0AD4E"/>
          </a:solidFill>
          <a:ln>
            <a:noFill/>
          </a:ln>
        </p:spPr>
        <p:txBody>
          <a:bodyPr anchorCtr="0" anchor="ctr" bIns="33200" lIns="66425" spcFirstLastPara="1" rIns="66425" wrap="square" tIns="33200">
            <a:noAutofit/>
          </a:bodyPr>
          <a:lstStyle/>
          <a:p>
            <a:pPr indent="0" lvl="0" marL="0" marR="0" rtl="0" algn="ctr">
              <a:spcBef>
                <a:spcPts val="0"/>
              </a:spcBef>
              <a:spcAft>
                <a:spcPts val="0"/>
              </a:spcAft>
              <a:buNone/>
            </a:pPr>
            <a:r>
              <a:t/>
            </a:r>
            <a:endParaRPr b="0" i="0" sz="1307" u="none" cap="none" strike="noStrike">
              <a:solidFill>
                <a:srgbClr val="000000"/>
              </a:solidFill>
              <a:latin typeface="Calibri"/>
              <a:ea typeface="Calibri"/>
              <a:cs typeface="Calibri"/>
              <a:sym typeface="Calibri"/>
            </a:endParaRPr>
          </a:p>
        </p:txBody>
      </p:sp>
      <p:sp>
        <p:nvSpPr>
          <p:cNvPr id="1834" name="Google Shape;1834;p107"/>
          <p:cNvSpPr/>
          <p:nvPr/>
        </p:nvSpPr>
        <p:spPr>
          <a:xfrm>
            <a:off x="5285037" y="1416478"/>
            <a:ext cx="103800" cy="103800"/>
          </a:xfrm>
          <a:prstGeom prst="roundRect">
            <a:avLst>
              <a:gd fmla="val 16667" name="adj"/>
            </a:avLst>
          </a:prstGeom>
          <a:solidFill>
            <a:srgbClr val="F0AD4E"/>
          </a:solidFill>
          <a:ln>
            <a:noFill/>
          </a:ln>
        </p:spPr>
        <p:txBody>
          <a:bodyPr anchorCtr="0" anchor="ctr" bIns="33200" lIns="66425" spcFirstLastPara="1" rIns="66425" wrap="square" tIns="33200">
            <a:noAutofit/>
          </a:bodyPr>
          <a:lstStyle/>
          <a:p>
            <a:pPr indent="0" lvl="0" marL="0" marR="0" rtl="0" algn="ctr">
              <a:spcBef>
                <a:spcPts val="0"/>
              </a:spcBef>
              <a:spcAft>
                <a:spcPts val="0"/>
              </a:spcAft>
              <a:buNone/>
            </a:pPr>
            <a:r>
              <a:t/>
            </a:r>
            <a:endParaRPr b="0" i="0" sz="1307" u="none" cap="none" strike="noStrike">
              <a:solidFill>
                <a:srgbClr val="000000"/>
              </a:solidFill>
              <a:latin typeface="Calibri"/>
              <a:ea typeface="Calibri"/>
              <a:cs typeface="Calibri"/>
              <a:sym typeface="Calibri"/>
            </a:endParaRPr>
          </a:p>
        </p:txBody>
      </p:sp>
      <p:sp>
        <p:nvSpPr>
          <p:cNvPr id="1835" name="Google Shape;1835;p107"/>
          <p:cNvSpPr/>
          <p:nvPr/>
        </p:nvSpPr>
        <p:spPr>
          <a:xfrm>
            <a:off x="7246777" y="1167368"/>
            <a:ext cx="138300" cy="138300"/>
          </a:xfrm>
          <a:prstGeom prst="roundRect">
            <a:avLst>
              <a:gd fmla="val 16667" name="adj"/>
            </a:avLst>
          </a:prstGeom>
          <a:solidFill>
            <a:srgbClr val="3F51B5"/>
          </a:solidFill>
          <a:ln>
            <a:noFill/>
          </a:ln>
        </p:spPr>
        <p:txBody>
          <a:bodyPr anchorCtr="0" anchor="ctr" bIns="33200" lIns="66425" spcFirstLastPara="1" rIns="66425" wrap="square" tIns="33200">
            <a:noAutofit/>
          </a:bodyPr>
          <a:lstStyle/>
          <a:p>
            <a:pPr indent="0" lvl="0" marL="0" marR="0" rtl="0" algn="ctr">
              <a:spcBef>
                <a:spcPts val="0"/>
              </a:spcBef>
              <a:spcAft>
                <a:spcPts val="0"/>
              </a:spcAft>
              <a:buNone/>
            </a:pPr>
            <a:r>
              <a:t/>
            </a:r>
            <a:endParaRPr b="0" i="0" sz="1307" u="none" cap="none" strike="noStrike">
              <a:solidFill>
                <a:srgbClr val="000000"/>
              </a:solidFill>
              <a:latin typeface="Calibri"/>
              <a:ea typeface="Calibri"/>
              <a:cs typeface="Calibri"/>
              <a:sym typeface="Calibri"/>
            </a:endParaRPr>
          </a:p>
        </p:txBody>
      </p:sp>
      <p:sp>
        <p:nvSpPr>
          <p:cNvPr id="1836" name="Google Shape;1836;p107"/>
          <p:cNvSpPr/>
          <p:nvPr/>
        </p:nvSpPr>
        <p:spPr>
          <a:xfrm>
            <a:off x="7405931" y="1167368"/>
            <a:ext cx="138300" cy="138300"/>
          </a:xfrm>
          <a:prstGeom prst="roundRect">
            <a:avLst>
              <a:gd fmla="val 16667" name="adj"/>
            </a:avLst>
          </a:prstGeom>
          <a:solidFill>
            <a:srgbClr val="3F51B5"/>
          </a:solidFill>
          <a:ln>
            <a:noFill/>
          </a:ln>
        </p:spPr>
        <p:txBody>
          <a:bodyPr anchorCtr="0" anchor="ctr" bIns="33200" lIns="66425" spcFirstLastPara="1" rIns="66425" wrap="square" tIns="33200">
            <a:noAutofit/>
          </a:bodyPr>
          <a:lstStyle/>
          <a:p>
            <a:pPr indent="0" lvl="0" marL="0" marR="0" rtl="0" algn="ctr">
              <a:spcBef>
                <a:spcPts val="0"/>
              </a:spcBef>
              <a:spcAft>
                <a:spcPts val="0"/>
              </a:spcAft>
              <a:buNone/>
            </a:pPr>
            <a:r>
              <a:t/>
            </a:r>
            <a:endParaRPr b="0" i="0" sz="1307" u="none" cap="none" strike="noStrike">
              <a:solidFill>
                <a:srgbClr val="000000"/>
              </a:solidFill>
              <a:latin typeface="Calibri"/>
              <a:ea typeface="Calibri"/>
              <a:cs typeface="Calibri"/>
              <a:sym typeface="Calibri"/>
            </a:endParaRPr>
          </a:p>
        </p:txBody>
      </p:sp>
      <p:sp>
        <p:nvSpPr>
          <p:cNvPr id="1837" name="Google Shape;1837;p107"/>
          <p:cNvSpPr/>
          <p:nvPr/>
        </p:nvSpPr>
        <p:spPr>
          <a:xfrm>
            <a:off x="7565084" y="1167368"/>
            <a:ext cx="138300" cy="138300"/>
          </a:xfrm>
          <a:prstGeom prst="roundRect">
            <a:avLst>
              <a:gd fmla="val 16667" name="adj"/>
            </a:avLst>
          </a:prstGeom>
          <a:solidFill>
            <a:srgbClr val="3F51B5"/>
          </a:solidFill>
          <a:ln>
            <a:noFill/>
          </a:ln>
        </p:spPr>
        <p:txBody>
          <a:bodyPr anchorCtr="0" anchor="ctr" bIns="33200" lIns="66425" spcFirstLastPara="1" rIns="66425" wrap="square" tIns="33200">
            <a:noAutofit/>
          </a:bodyPr>
          <a:lstStyle/>
          <a:p>
            <a:pPr indent="0" lvl="0" marL="0" marR="0" rtl="0" algn="ctr">
              <a:spcBef>
                <a:spcPts val="0"/>
              </a:spcBef>
              <a:spcAft>
                <a:spcPts val="0"/>
              </a:spcAft>
              <a:buNone/>
            </a:pPr>
            <a:r>
              <a:t/>
            </a:r>
            <a:endParaRPr b="0" i="0" sz="1307" u="none" cap="none" strike="noStrike">
              <a:solidFill>
                <a:srgbClr val="000000"/>
              </a:solidFill>
              <a:latin typeface="Calibri"/>
              <a:ea typeface="Calibri"/>
              <a:cs typeface="Calibri"/>
              <a:sym typeface="Calibri"/>
            </a:endParaRPr>
          </a:p>
        </p:txBody>
      </p:sp>
      <p:sp>
        <p:nvSpPr>
          <p:cNvPr id="1838" name="Google Shape;1838;p107"/>
          <p:cNvSpPr/>
          <p:nvPr/>
        </p:nvSpPr>
        <p:spPr>
          <a:xfrm rot="5400000">
            <a:off x="6423250" y="-132825"/>
            <a:ext cx="35100" cy="3458700"/>
          </a:xfrm>
          <a:prstGeom prst="rightBracket">
            <a:avLst>
              <a:gd fmla="val 8333"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839" name="Google Shape;1839;p107"/>
          <p:cNvCxnSpPr>
            <a:stCxn id="1838" idx="2"/>
          </p:cNvCxnSpPr>
          <p:nvPr/>
        </p:nvCxnSpPr>
        <p:spPr>
          <a:xfrm>
            <a:off x="6440800" y="1614075"/>
            <a:ext cx="3000" cy="354900"/>
          </a:xfrm>
          <a:prstGeom prst="straightConnector1">
            <a:avLst/>
          </a:prstGeom>
          <a:noFill/>
          <a:ln cap="flat" cmpd="sng" w="9525">
            <a:solidFill>
              <a:schemeClr val="dk2"/>
            </a:solidFill>
            <a:prstDash val="dash"/>
            <a:round/>
            <a:headEnd len="med" w="med" type="none"/>
            <a:tailEnd len="med" w="med" type="triangle"/>
          </a:ln>
        </p:spPr>
      </p:cxnSp>
      <p:cxnSp>
        <p:nvCxnSpPr>
          <p:cNvPr id="1840" name="Google Shape;1840;p107"/>
          <p:cNvCxnSpPr/>
          <p:nvPr/>
        </p:nvCxnSpPr>
        <p:spPr>
          <a:xfrm flipH="1">
            <a:off x="6398725" y="4036025"/>
            <a:ext cx="2400" cy="217500"/>
          </a:xfrm>
          <a:prstGeom prst="straightConnector1">
            <a:avLst/>
          </a:prstGeom>
          <a:noFill/>
          <a:ln cap="flat" cmpd="sng" w="9525">
            <a:solidFill>
              <a:schemeClr val="dk2"/>
            </a:solidFill>
            <a:prstDash val="dash"/>
            <a:round/>
            <a:headEnd len="med" w="med" type="none"/>
            <a:tailEnd len="med" w="med" type="triangl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108"/>
          <p:cNvSpPr/>
          <p:nvPr/>
        </p:nvSpPr>
        <p:spPr>
          <a:xfrm>
            <a:off x="215900" y="1070725"/>
            <a:ext cx="32976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46" name="Google Shape;1846;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Audio-Conditoned LLM: Projectors</a:t>
            </a:r>
            <a:endParaRPr>
              <a:latin typeface="Poppins"/>
              <a:ea typeface="Poppins"/>
              <a:cs typeface="Poppins"/>
              <a:sym typeface="Poppins"/>
            </a:endParaRPr>
          </a:p>
        </p:txBody>
      </p:sp>
      <p:sp>
        <p:nvSpPr>
          <p:cNvPr id="1847" name="Google Shape;1847;p108"/>
          <p:cNvSpPr txBox="1"/>
          <p:nvPr/>
        </p:nvSpPr>
        <p:spPr>
          <a:xfrm>
            <a:off x="461500" y="1295175"/>
            <a:ext cx="2821200" cy="3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latin typeface="Poppins"/>
                <a:ea typeface="Poppins"/>
                <a:cs typeface="Poppins"/>
                <a:sym typeface="Poppins"/>
              </a:rPr>
              <a:t>Comparing quality with:</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Q-Former</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Linear layer</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Multi-Head Cross-Attention</a:t>
            </a:r>
            <a:endParaRPr>
              <a:solidFill>
                <a:schemeClr val="dk1"/>
              </a:solidFill>
              <a:latin typeface="Poppins"/>
              <a:ea typeface="Poppins"/>
              <a:cs typeface="Poppins"/>
              <a:sym typeface="Poppins"/>
            </a:endParaRPr>
          </a:p>
        </p:txBody>
      </p:sp>
      <p:pic>
        <p:nvPicPr>
          <p:cNvPr id="1848" name="Google Shape;1848;p108" title="Screenshot 2025-11-12 at 16.22.54.png"/>
          <p:cNvPicPr preferRelativeResize="0"/>
          <p:nvPr/>
        </p:nvPicPr>
        <p:blipFill>
          <a:blip r:embed="rId3">
            <a:alphaModFix/>
          </a:blip>
          <a:stretch>
            <a:fillRect/>
          </a:stretch>
        </p:blipFill>
        <p:spPr>
          <a:xfrm>
            <a:off x="3665900" y="1295175"/>
            <a:ext cx="5325700" cy="2070413"/>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sp>
        <p:nvSpPr>
          <p:cNvPr id="1853" name="Google Shape;1853;p109"/>
          <p:cNvSpPr/>
          <p:nvPr/>
        </p:nvSpPr>
        <p:spPr>
          <a:xfrm>
            <a:off x="3724800" y="3412325"/>
            <a:ext cx="5107500" cy="11460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4" name="Google Shape;1854;p109"/>
          <p:cNvSpPr/>
          <p:nvPr/>
        </p:nvSpPr>
        <p:spPr>
          <a:xfrm>
            <a:off x="215900" y="1070725"/>
            <a:ext cx="32976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5" name="Google Shape;1855;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Audio-Conditoned LLM: Projectors</a:t>
            </a:r>
            <a:endParaRPr>
              <a:latin typeface="Poppins"/>
              <a:ea typeface="Poppins"/>
              <a:cs typeface="Poppins"/>
              <a:sym typeface="Poppins"/>
            </a:endParaRPr>
          </a:p>
        </p:txBody>
      </p:sp>
      <p:sp>
        <p:nvSpPr>
          <p:cNvPr id="1856" name="Google Shape;1856;p109"/>
          <p:cNvSpPr txBox="1"/>
          <p:nvPr/>
        </p:nvSpPr>
        <p:spPr>
          <a:xfrm>
            <a:off x="461500" y="1295175"/>
            <a:ext cx="2821200" cy="3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latin typeface="Poppins"/>
                <a:ea typeface="Poppins"/>
                <a:cs typeface="Poppins"/>
                <a:sym typeface="Poppins"/>
              </a:rPr>
              <a:t>Comparing quality with:</a:t>
            </a:r>
            <a:endParaRPr>
              <a:solidFill>
                <a:schemeClr val="dk1"/>
              </a:solidFill>
              <a:latin typeface="Poppins"/>
              <a:ea typeface="Poppins"/>
              <a:cs typeface="Poppins"/>
              <a:sym typeface="Poppins"/>
            </a:endParaRPr>
          </a:p>
          <a:p>
            <a:pPr indent="0" lvl="0" marL="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Q-Former</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Linear layer</a:t>
            </a:r>
            <a:endParaRPr>
              <a:solidFill>
                <a:schemeClr val="dk1"/>
              </a:solidFill>
              <a:latin typeface="Poppins"/>
              <a:ea typeface="Poppins"/>
              <a:cs typeface="Poppins"/>
              <a:sym typeface="Poppins"/>
            </a:endParaRPr>
          </a:p>
          <a:p>
            <a:pPr indent="0" lvl="0" marL="457200" rtl="0" algn="l">
              <a:spcBef>
                <a:spcPts val="0"/>
              </a:spcBef>
              <a:spcAft>
                <a:spcPts val="0"/>
              </a:spcAft>
              <a:buNone/>
            </a:pPr>
            <a:r>
              <a:t/>
            </a:r>
            <a:endParaRPr>
              <a:solidFill>
                <a:schemeClr val="dk1"/>
              </a:solidFill>
              <a:latin typeface="Poppins"/>
              <a:ea typeface="Poppins"/>
              <a:cs typeface="Poppins"/>
              <a:sym typeface="Poppins"/>
            </a:endParaRPr>
          </a:p>
          <a:p>
            <a:pPr indent="-317500" lvl="0" marL="457200" rtl="0" algn="l">
              <a:spcBef>
                <a:spcPts val="0"/>
              </a:spcBef>
              <a:spcAft>
                <a:spcPts val="0"/>
              </a:spcAft>
              <a:buClr>
                <a:schemeClr val="dk1"/>
              </a:buClr>
              <a:buSzPts val="1400"/>
              <a:buFont typeface="Poppins"/>
              <a:buChar char="●"/>
            </a:pPr>
            <a:r>
              <a:rPr lang="ru">
                <a:solidFill>
                  <a:schemeClr val="dk1"/>
                </a:solidFill>
                <a:latin typeface="Poppins"/>
                <a:ea typeface="Poppins"/>
                <a:cs typeface="Poppins"/>
                <a:sym typeface="Poppins"/>
              </a:rPr>
              <a:t>Multi-Head Cross-Attention</a:t>
            </a:r>
            <a:endParaRPr>
              <a:solidFill>
                <a:schemeClr val="dk1"/>
              </a:solidFill>
              <a:latin typeface="Poppins"/>
              <a:ea typeface="Poppins"/>
              <a:cs typeface="Poppins"/>
              <a:sym typeface="Poppins"/>
            </a:endParaRPr>
          </a:p>
        </p:txBody>
      </p:sp>
      <p:pic>
        <p:nvPicPr>
          <p:cNvPr id="1857" name="Google Shape;1857;p109" title="Screenshot 2025-11-12 at 16.22.54.png"/>
          <p:cNvPicPr preferRelativeResize="0"/>
          <p:nvPr/>
        </p:nvPicPr>
        <p:blipFill>
          <a:blip r:embed="rId3">
            <a:alphaModFix/>
          </a:blip>
          <a:stretch>
            <a:fillRect/>
          </a:stretch>
        </p:blipFill>
        <p:spPr>
          <a:xfrm>
            <a:off x="3665900" y="1295175"/>
            <a:ext cx="5325700" cy="2070413"/>
          </a:xfrm>
          <a:prstGeom prst="rect">
            <a:avLst/>
          </a:prstGeom>
          <a:noFill/>
          <a:ln>
            <a:noFill/>
          </a:ln>
        </p:spPr>
      </p:pic>
      <p:sp>
        <p:nvSpPr>
          <p:cNvPr id="1858" name="Google Shape;1858;p109"/>
          <p:cNvSpPr txBox="1"/>
          <p:nvPr/>
        </p:nvSpPr>
        <p:spPr>
          <a:xfrm>
            <a:off x="3862450" y="3481150"/>
            <a:ext cx="4932600" cy="10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1800">
                <a:solidFill>
                  <a:schemeClr val="dk1"/>
                </a:solidFill>
                <a:latin typeface="Poppins"/>
                <a:ea typeface="Poppins"/>
                <a:cs typeface="Poppins"/>
                <a:sym typeface="Poppins"/>
              </a:rPr>
              <a:t>Small difference</a:t>
            </a:r>
            <a:endParaRPr sz="1800">
              <a:solidFill>
                <a:schemeClr val="dk1"/>
              </a:solidFill>
              <a:latin typeface="Poppins"/>
              <a:ea typeface="Poppins"/>
              <a:cs typeface="Poppins"/>
              <a:sym typeface="Poppins"/>
            </a:endParaRPr>
          </a:p>
          <a:p>
            <a:pPr indent="0" lvl="0" marL="0" rtl="0" algn="l">
              <a:spcBef>
                <a:spcPts val="0"/>
              </a:spcBef>
              <a:spcAft>
                <a:spcPts val="0"/>
              </a:spcAft>
              <a:buNone/>
            </a:pPr>
            <a:r>
              <a:rPr lang="ru" sz="1800">
                <a:solidFill>
                  <a:schemeClr val="dk1"/>
                </a:solidFill>
                <a:latin typeface="Poppins"/>
                <a:ea typeface="Poppins"/>
                <a:cs typeface="Poppins"/>
                <a:sym typeface="Poppins"/>
              </a:rPr>
              <a:t>Mostly caused by frozen encoder &amp; decoder</a:t>
            </a:r>
            <a:endParaRPr sz="1800">
              <a:solidFill>
                <a:schemeClr val="dk1"/>
              </a:solidFill>
              <a:latin typeface="Poppins"/>
              <a:ea typeface="Poppins"/>
              <a:cs typeface="Poppins"/>
              <a:sym typeface="Poppi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2" name="Shape 1862"/>
        <p:cNvGrpSpPr/>
        <p:nvPr/>
      </p:nvGrpSpPr>
      <p:grpSpPr>
        <a:xfrm>
          <a:off x="0" y="0"/>
          <a:ext cx="0" cy="0"/>
          <a:chOff x="0" y="0"/>
          <a:chExt cx="0" cy="0"/>
        </a:xfrm>
      </p:grpSpPr>
      <p:sp>
        <p:nvSpPr>
          <p:cNvPr id="1863" name="Google Shape;1863;p110"/>
          <p:cNvSpPr/>
          <p:nvPr/>
        </p:nvSpPr>
        <p:spPr>
          <a:xfrm>
            <a:off x="215900" y="1070725"/>
            <a:ext cx="32976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64" name="Google Shape;1864;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Audio-Conditoned LLM: Subsamplers</a:t>
            </a:r>
            <a:endParaRPr>
              <a:latin typeface="Poppins"/>
              <a:ea typeface="Poppins"/>
              <a:cs typeface="Poppins"/>
              <a:sym typeface="Poppins"/>
            </a:endParaRPr>
          </a:p>
        </p:txBody>
      </p:sp>
      <p:sp>
        <p:nvSpPr>
          <p:cNvPr id="1865" name="Google Shape;1865;p110"/>
          <p:cNvSpPr txBox="1"/>
          <p:nvPr/>
        </p:nvSpPr>
        <p:spPr>
          <a:xfrm>
            <a:off x="461500" y="1295175"/>
            <a:ext cx="2821200" cy="3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latin typeface="Poppins"/>
                <a:ea typeface="Poppins"/>
                <a:cs typeface="Poppins"/>
                <a:sym typeface="Poppins"/>
              </a:rPr>
              <a:t>Reduce till the metrics start to fall</a:t>
            </a:r>
            <a:endParaRPr>
              <a:solidFill>
                <a:schemeClr val="dk1"/>
              </a:solidFill>
              <a:latin typeface="Poppins"/>
              <a:ea typeface="Poppins"/>
              <a:cs typeface="Poppins"/>
              <a:sym typeface="Poppins"/>
            </a:endParaRPr>
          </a:p>
        </p:txBody>
      </p:sp>
      <p:pic>
        <p:nvPicPr>
          <p:cNvPr id="1866" name="Google Shape;1866;p110"/>
          <p:cNvPicPr preferRelativeResize="0"/>
          <p:nvPr/>
        </p:nvPicPr>
        <p:blipFill>
          <a:blip r:embed="rId3">
            <a:alphaModFix/>
          </a:blip>
          <a:stretch>
            <a:fillRect/>
          </a:stretch>
        </p:blipFill>
        <p:spPr>
          <a:xfrm>
            <a:off x="1295975" y="1802300"/>
            <a:ext cx="926525" cy="9265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111"/>
          <p:cNvSpPr/>
          <p:nvPr/>
        </p:nvSpPr>
        <p:spPr>
          <a:xfrm>
            <a:off x="3631900" y="1529300"/>
            <a:ext cx="5325600" cy="31764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ru"/>
              <a:t>GigaChat-Audio Internal Ablations</a:t>
            </a:r>
            <a:endParaRPr/>
          </a:p>
        </p:txBody>
      </p:sp>
      <p:sp>
        <p:nvSpPr>
          <p:cNvPr id="1872" name="Google Shape;1872;p111"/>
          <p:cNvSpPr/>
          <p:nvPr/>
        </p:nvSpPr>
        <p:spPr>
          <a:xfrm>
            <a:off x="215900" y="1070725"/>
            <a:ext cx="32976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3" name="Google Shape;1873;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Audio-Conditoned LLM: Subsamplers</a:t>
            </a:r>
            <a:endParaRPr>
              <a:latin typeface="Poppins"/>
              <a:ea typeface="Poppins"/>
              <a:cs typeface="Poppins"/>
              <a:sym typeface="Poppins"/>
            </a:endParaRPr>
          </a:p>
        </p:txBody>
      </p:sp>
      <p:sp>
        <p:nvSpPr>
          <p:cNvPr id="1874" name="Google Shape;1874;p111"/>
          <p:cNvSpPr txBox="1"/>
          <p:nvPr/>
        </p:nvSpPr>
        <p:spPr>
          <a:xfrm>
            <a:off x="461500" y="1295175"/>
            <a:ext cx="2821200" cy="3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latin typeface="Poppins"/>
                <a:ea typeface="Poppins"/>
                <a:cs typeface="Poppins"/>
                <a:sym typeface="Poppins"/>
              </a:rPr>
              <a:t>Reduce till the metrics start to fall</a:t>
            </a:r>
            <a:endParaRPr>
              <a:solidFill>
                <a:schemeClr val="dk1"/>
              </a:solidFill>
              <a:latin typeface="Poppins"/>
              <a:ea typeface="Poppins"/>
              <a:cs typeface="Poppins"/>
              <a:sym typeface="Poppins"/>
            </a:endParaRPr>
          </a:p>
        </p:txBody>
      </p:sp>
      <p:pic>
        <p:nvPicPr>
          <p:cNvPr id="1875" name="Google Shape;1875;p111"/>
          <p:cNvPicPr preferRelativeResize="0"/>
          <p:nvPr/>
        </p:nvPicPr>
        <p:blipFill>
          <a:blip r:embed="rId3">
            <a:alphaModFix/>
          </a:blip>
          <a:stretch>
            <a:fillRect/>
          </a:stretch>
        </p:blipFill>
        <p:spPr>
          <a:xfrm>
            <a:off x="1295975" y="1802300"/>
            <a:ext cx="926525" cy="926525"/>
          </a:xfrm>
          <a:prstGeom prst="rect">
            <a:avLst/>
          </a:prstGeom>
          <a:noFill/>
          <a:ln>
            <a:noFill/>
          </a:ln>
        </p:spPr>
      </p:pic>
      <p:pic>
        <p:nvPicPr>
          <p:cNvPr id="1876" name="Google Shape;1876;p111"/>
          <p:cNvPicPr preferRelativeResize="0"/>
          <p:nvPr/>
        </p:nvPicPr>
        <p:blipFill>
          <a:blip r:embed="rId4">
            <a:alphaModFix/>
          </a:blip>
          <a:stretch>
            <a:fillRect/>
          </a:stretch>
        </p:blipFill>
        <p:spPr>
          <a:xfrm>
            <a:off x="3631900" y="2360725"/>
            <a:ext cx="5325700" cy="1965614"/>
          </a:xfrm>
          <a:prstGeom prst="rect">
            <a:avLst/>
          </a:prstGeom>
          <a:noFill/>
          <a:ln>
            <a:noFill/>
          </a:ln>
        </p:spPr>
      </p:pic>
      <p:sp>
        <p:nvSpPr>
          <p:cNvPr id="1877" name="Google Shape;1877;p111"/>
          <p:cNvSpPr txBox="1"/>
          <p:nvPr/>
        </p:nvSpPr>
        <p:spPr>
          <a:xfrm>
            <a:off x="4083750" y="1708375"/>
            <a:ext cx="40806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latin typeface="Poppins"/>
                <a:ea typeface="Poppins"/>
                <a:cs typeface="Poppins"/>
                <a:sym typeface="Poppins"/>
              </a:rPr>
              <a:t>GigaChat-Audio Internal Ablations</a:t>
            </a:r>
            <a:endParaRPr>
              <a:solidFill>
                <a:schemeClr val="dk1"/>
              </a:solidFill>
              <a:latin typeface="Poppins"/>
              <a:ea typeface="Poppins"/>
              <a:cs typeface="Poppins"/>
              <a:sym typeface="Poppi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112"/>
          <p:cNvSpPr/>
          <p:nvPr/>
        </p:nvSpPr>
        <p:spPr>
          <a:xfrm>
            <a:off x="215900" y="1070725"/>
            <a:ext cx="30669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3" name="Google Shape;1883;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Audio-Conditoned LLM: Subsamplers</a:t>
            </a:r>
            <a:endParaRPr>
              <a:latin typeface="Poppins"/>
              <a:ea typeface="Poppins"/>
              <a:cs typeface="Poppins"/>
              <a:sym typeface="Poppins"/>
            </a:endParaRPr>
          </a:p>
        </p:txBody>
      </p:sp>
      <p:sp>
        <p:nvSpPr>
          <p:cNvPr id="1884" name="Google Shape;1884;p112"/>
          <p:cNvSpPr txBox="1"/>
          <p:nvPr/>
        </p:nvSpPr>
        <p:spPr>
          <a:xfrm>
            <a:off x="461500" y="1295175"/>
            <a:ext cx="2821200" cy="34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a:solidFill>
                  <a:schemeClr val="dk1"/>
                </a:solidFill>
                <a:latin typeface="Poppins"/>
                <a:ea typeface="Poppins"/>
                <a:cs typeface="Poppins"/>
                <a:sym typeface="Poppins"/>
              </a:rPr>
              <a:t>Reduce the metrics start to fall</a:t>
            </a:r>
            <a:endParaRPr>
              <a:solidFill>
                <a:schemeClr val="dk1"/>
              </a:solidFill>
              <a:latin typeface="Poppins"/>
              <a:ea typeface="Poppins"/>
              <a:cs typeface="Poppins"/>
              <a:sym typeface="Poppins"/>
            </a:endParaRPr>
          </a:p>
        </p:txBody>
      </p:sp>
      <p:pic>
        <p:nvPicPr>
          <p:cNvPr id="1885" name="Google Shape;1885;p112"/>
          <p:cNvPicPr preferRelativeResize="0"/>
          <p:nvPr/>
        </p:nvPicPr>
        <p:blipFill>
          <a:blip r:embed="rId3">
            <a:alphaModFix/>
          </a:blip>
          <a:stretch>
            <a:fillRect/>
          </a:stretch>
        </p:blipFill>
        <p:spPr>
          <a:xfrm>
            <a:off x="1295975" y="1802300"/>
            <a:ext cx="926525" cy="926525"/>
          </a:xfrm>
          <a:prstGeom prst="rect">
            <a:avLst/>
          </a:prstGeom>
          <a:noFill/>
          <a:ln>
            <a:noFill/>
          </a:ln>
        </p:spPr>
      </p:pic>
      <p:pic>
        <p:nvPicPr>
          <p:cNvPr id="1886" name="Google Shape;1886;p112"/>
          <p:cNvPicPr preferRelativeResize="0"/>
          <p:nvPr/>
        </p:nvPicPr>
        <p:blipFill>
          <a:blip r:embed="rId4">
            <a:alphaModFix/>
          </a:blip>
          <a:stretch>
            <a:fillRect/>
          </a:stretch>
        </p:blipFill>
        <p:spPr>
          <a:xfrm>
            <a:off x="3310775" y="1651012"/>
            <a:ext cx="5833224" cy="2552826"/>
          </a:xfrm>
          <a:prstGeom prst="rect">
            <a:avLst/>
          </a:prstGeom>
          <a:noFill/>
          <a:ln>
            <a:noFill/>
          </a:ln>
        </p:spPr>
      </p:pic>
      <p:sp>
        <p:nvSpPr>
          <p:cNvPr id="1887" name="Google Shape;1887;p112"/>
          <p:cNvSpPr txBox="1"/>
          <p:nvPr/>
        </p:nvSpPr>
        <p:spPr>
          <a:xfrm>
            <a:off x="7591950" y="4879275"/>
            <a:ext cx="1400100" cy="1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ru" sz="600" u="sng">
                <a:solidFill>
                  <a:schemeClr val="hlink"/>
                </a:solidFill>
                <a:hlinkClick r:id="rId5"/>
              </a:rPr>
              <a:t>https://arxiv.org/pdf/2507.13264v1</a:t>
            </a:r>
            <a:endParaRPr sz="600">
              <a:solidFill>
                <a:schemeClr val="dk2"/>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Projectors &amp; Subsamplers Recap</a:t>
            </a:r>
            <a:endParaRPr>
              <a:latin typeface="Poppins"/>
              <a:ea typeface="Poppins"/>
              <a:cs typeface="Poppins"/>
              <a:sym typeface="Poppins"/>
            </a:endParaRPr>
          </a:p>
        </p:txBody>
      </p:sp>
      <p:sp>
        <p:nvSpPr>
          <p:cNvPr id="1893" name="Google Shape;1893;p113"/>
          <p:cNvSpPr/>
          <p:nvPr/>
        </p:nvSpPr>
        <p:spPr>
          <a:xfrm>
            <a:off x="215900" y="1070725"/>
            <a:ext cx="86163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4" name="Google Shape;1894;p113"/>
          <p:cNvSpPr txBox="1"/>
          <p:nvPr/>
        </p:nvSpPr>
        <p:spPr>
          <a:xfrm>
            <a:off x="532950" y="1326700"/>
            <a:ext cx="7983000" cy="3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latin typeface="Poppins"/>
                <a:ea typeface="Poppins"/>
                <a:cs typeface="Poppins"/>
                <a:sym typeface="Poppins"/>
              </a:rPr>
              <a:t>Projectors</a:t>
            </a:r>
            <a:r>
              <a:rPr lang="ru" sz="1800">
                <a:solidFill>
                  <a:schemeClr val="dk1"/>
                </a:solidFill>
                <a:latin typeface="Poppins"/>
                <a:ea typeface="Poppins"/>
                <a:cs typeface="Poppins"/>
                <a:sym typeface="Poppins"/>
              </a:rPr>
              <a:t>:</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Often Linear / MLP module is good enough choice</a:t>
            </a:r>
            <a:endParaRPr sz="18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If LLM / encoder frozen - may be useful to use more complicated module</a:t>
            </a:r>
            <a:endParaRPr sz="18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There is the growing number of papers researching dynamic compressing of audio embeddings, but there are no large-scale with such methods yet</a:t>
            </a:r>
            <a:endParaRPr sz="1800">
              <a:solidFill>
                <a:schemeClr val="dk1"/>
              </a:solidFill>
              <a:latin typeface="Poppins"/>
              <a:ea typeface="Poppins"/>
              <a:cs typeface="Poppins"/>
              <a:sym typeface="Poppi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8" name="Shape 1898"/>
        <p:cNvGrpSpPr/>
        <p:nvPr/>
      </p:nvGrpSpPr>
      <p:grpSpPr>
        <a:xfrm>
          <a:off x="0" y="0"/>
          <a:ext cx="0" cy="0"/>
          <a:chOff x="0" y="0"/>
          <a:chExt cx="0" cy="0"/>
        </a:xfrm>
      </p:grpSpPr>
      <p:sp>
        <p:nvSpPr>
          <p:cNvPr id="1899" name="Google Shape;1899;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Projectors &amp; Subsamplers Recap</a:t>
            </a:r>
            <a:endParaRPr>
              <a:latin typeface="Poppins"/>
              <a:ea typeface="Poppins"/>
              <a:cs typeface="Poppins"/>
              <a:sym typeface="Poppins"/>
            </a:endParaRPr>
          </a:p>
        </p:txBody>
      </p:sp>
      <p:sp>
        <p:nvSpPr>
          <p:cNvPr id="1900" name="Google Shape;1900;p114"/>
          <p:cNvSpPr/>
          <p:nvPr/>
        </p:nvSpPr>
        <p:spPr>
          <a:xfrm>
            <a:off x="215900" y="1070725"/>
            <a:ext cx="86163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1" name="Google Shape;1901;p114"/>
          <p:cNvSpPr txBox="1"/>
          <p:nvPr/>
        </p:nvSpPr>
        <p:spPr>
          <a:xfrm>
            <a:off x="532950" y="1326700"/>
            <a:ext cx="7983000" cy="34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ru" sz="1800">
                <a:solidFill>
                  <a:schemeClr val="dk1"/>
                </a:solidFill>
                <a:latin typeface="Poppins"/>
                <a:ea typeface="Poppins"/>
                <a:cs typeface="Poppins"/>
                <a:sym typeface="Poppins"/>
              </a:rPr>
              <a:t>Subsamplers</a:t>
            </a:r>
            <a:r>
              <a:rPr lang="ru" sz="1800">
                <a:solidFill>
                  <a:schemeClr val="dk1"/>
                </a:solidFill>
                <a:latin typeface="Poppins"/>
                <a:ea typeface="Poppins"/>
                <a:cs typeface="Poppins"/>
                <a:sym typeface="Poppins"/>
              </a:rPr>
              <a:t>:</a:t>
            </a:r>
            <a:endParaRPr sz="1800">
              <a:solidFill>
                <a:schemeClr val="dk1"/>
              </a:solidFill>
              <a:latin typeface="Poppins"/>
              <a:ea typeface="Poppins"/>
              <a:cs typeface="Poppins"/>
              <a:sym typeface="Poppins"/>
            </a:endParaRPr>
          </a:p>
          <a:p>
            <a:pPr indent="0" lvl="0" marL="0" rtl="0" algn="l">
              <a:spcBef>
                <a:spcPts val="0"/>
              </a:spcBef>
              <a:spcAft>
                <a:spcPts val="0"/>
              </a:spcAft>
              <a:buNone/>
            </a:pPr>
            <a:r>
              <a:t/>
            </a:r>
            <a:endParaRPr sz="1800">
              <a:solidFill>
                <a:schemeClr val="dk1"/>
              </a:solidFill>
              <a:latin typeface="Poppins"/>
              <a:ea typeface="Poppins"/>
              <a:cs typeface="Poppins"/>
              <a:sym typeface="Poppins"/>
            </a:endParaRPr>
          </a:p>
          <a:p>
            <a:pPr indent="-368300" lvl="0" marL="457200" rtl="0" algn="l">
              <a:spcBef>
                <a:spcPts val="0"/>
              </a:spcBef>
              <a:spcAft>
                <a:spcPts val="0"/>
              </a:spcAft>
              <a:buClr>
                <a:schemeClr val="dk1"/>
              </a:buClr>
              <a:buSzPts val="2200"/>
              <a:buFont typeface="Poppins"/>
              <a:buChar char="●"/>
            </a:pPr>
            <a:r>
              <a:rPr lang="ru" sz="1800">
                <a:solidFill>
                  <a:schemeClr val="dk1"/>
                </a:solidFill>
                <a:latin typeface="Poppins"/>
                <a:ea typeface="Poppins"/>
                <a:cs typeface="Poppins"/>
                <a:sym typeface="Poppins"/>
              </a:rPr>
              <a:t>Reduce the metrics start to fall</a:t>
            </a:r>
            <a:endParaRPr sz="22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ru" sz="1800">
                <a:solidFill>
                  <a:schemeClr val="dk1"/>
                </a:solidFill>
                <a:latin typeface="Poppins"/>
                <a:ea typeface="Poppins"/>
                <a:cs typeface="Poppins"/>
                <a:sym typeface="Poppins"/>
              </a:rPr>
              <a:t>There is the growing number of papers researching dynamic compressing of audio embeddings, but there are no large-scale with such methods yet</a:t>
            </a:r>
            <a:endParaRPr sz="1800">
              <a:solidFill>
                <a:schemeClr val="dk1"/>
              </a:solidFill>
              <a:latin typeface="Poppins"/>
              <a:ea typeface="Poppins"/>
              <a:cs typeface="Poppins"/>
              <a:sym typeface="Poppins"/>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115"/>
          <p:cNvSpPr/>
          <p:nvPr/>
        </p:nvSpPr>
        <p:spPr>
          <a:xfrm>
            <a:off x="215900" y="1070725"/>
            <a:ext cx="8616300" cy="3940200"/>
          </a:xfrm>
          <a:prstGeom prst="roundRect">
            <a:avLst>
              <a:gd fmla="val 16667" name="adj"/>
            </a:avLst>
          </a:prstGeom>
          <a:solidFill>
            <a:schemeClr val="lt1"/>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7" name="Google Shape;1907;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Poppins"/>
                <a:ea typeface="Poppins"/>
                <a:cs typeface="Poppins"/>
                <a:sym typeface="Poppins"/>
              </a:rPr>
              <a:t>AudioLLM Training Stages &amp; Data</a:t>
            </a:r>
            <a:endParaRPr>
              <a:latin typeface="Poppins"/>
              <a:ea typeface="Poppins"/>
              <a:cs typeface="Poppins"/>
              <a:sym typeface="Poppins"/>
            </a:endParaRPr>
          </a:p>
        </p:txBody>
      </p:sp>
      <p:sp>
        <p:nvSpPr>
          <p:cNvPr id="1908" name="Google Shape;1908;p1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Font typeface="Poppins"/>
              <a:buChar char="●"/>
            </a:pPr>
            <a:r>
              <a:rPr lang="ru">
                <a:solidFill>
                  <a:schemeClr val="dk1"/>
                </a:solidFill>
                <a:latin typeface="Poppins"/>
                <a:ea typeface="Poppins"/>
                <a:cs typeface="Poppins"/>
                <a:sym typeface="Poppins"/>
              </a:rPr>
              <a:t>Pre-training</a:t>
            </a:r>
            <a:endParaRPr>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LLM training (pretrain / sft / rl)</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ru" sz="1600">
                <a:solidFill>
                  <a:schemeClr val="dk1"/>
                </a:solidFill>
                <a:latin typeface="Poppins"/>
                <a:ea typeface="Poppins"/>
                <a:cs typeface="Poppins"/>
                <a:sym typeface="Poppins"/>
              </a:rPr>
              <a:t>Encoder training (SSL / ASR / Specific Training)</a:t>
            </a:r>
            <a:endParaRPr sz="1600">
              <a:solidFill>
                <a:schemeClr val="dk1"/>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B6E9E9"/>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